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29" saveSubsetFonts="1">
  <p:sldMasterIdLst>
    <p:sldMasterId id="2147483669" r:id="rId1"/>
  </p:sldMasterIdLst>
  <p:notesMasterIdLst>
    <p:notesMasterId r:id="rId60"/>
  </p:notesMasterIdLst>
  <p:handoutMasterIdLst>
    <p:handoutMasterId r:id="rId61"/>
  </p:handoutMasterIdLst>
  <p:sldIdLst>
    <p:sldId id="256" r:id="rId2"/>
    <p:sldId id="280" r:id="rId3"/>
    <p:sldId id="281" r:id="rId4"/>
    <p:sldId id="296" r:id="rId5"/>
    <p:sldId id="326" r:id="rId6"/>
    <p:sldId id="279" r:id="rId7"/>
    <p:sldId id="338" r:id="rId8"/>
    <p:sldId id="282" r:id="rId9"/>
    <p:sldId id="283" r:id="rId10"/>
    <p:sldId id="331" r:id="rId11"/>
    <p:sldId id="284" r:id="rId12"/>
    <p:sldId id="285" r:id="rId13"/>
    <p:sldId id="286" r:id="rId14"/>
    <p:sldId id="289" r:id="rId15"/>
    <p:sldId id="332" r:id="rId16"/>
    <p:sldId id="287" r:id="rId17"/>
    <p:sldId id="290" r:id="rId18"/>
    <p:sldId id="340" r:id="rId19"/>
    <p:sldId id="291" r:id="rId20"/>
    <p:sldId id="333" r:id="rId21"/>
    <p:sldId id="309" r:id="rId22"/>
    <p:sldId id="310" r:id="rId23"/>
    <p:sldId id="312" r:id="rId24"/>
    <p:sldId id="311" r:id="rId25"/>
    <p:sldId id="292" r:id="rId26"/>
    <p:sldId id="293" r:id="rId27"/>
    <p:sldId id="339" r:id="rId28"/>
    <p:sldId id="294" r:id="rId29"/>
    <p:sldId id="314" r:id="rId30"/>
    <p:sldId id="298" r:id="rId31"/>
    <p:sldId id="335" r:id="rId32"/>
    <p:sldId id="295" r:id="rId33"/>
    <p:sldId id="313" r:id="rId34"/>
    <p:sldId id="334" r:id="rId35"/>
    <p:sldId id="297" r:id="rId36"/>
    <p:sldId id="315" r:id="rId37"/>
    <p:sldId id="299" r:id="rId38"/>
    <p:sldId id="316" r:id="rId39"/>
    <p:sldId id="317" r:id="rId40"/>
    <p:sldId id="336" r:id="rId41"/>
    <p:sldId id="318" r:id="rId42"/>
    <p:sldId id="319" r:id="rId43"/>
    <p:sldId id="320" r:id="rId44"/>
    <p:sldId id="321" r:id="rId45"/>
    <p:sldId id="325" r:id="rId46"/>
    <p:sldId id="322" r:id="rId47"/>
    <p:sldId id="323" r:id="rId48"/>
    <p:sldId id="324" r:id="rId49"/>
    <p:sldId id="301" r:id="rId50"/>
    <p:sldId id="337" r:id="rId51"/>
    <p:sldId id="300" r:id="rId52"/>
    <p:sldId id="302" r:id="rId53"/>
    <p:sldId id="306" r:id="rId54"/>
    <p:sldId id="303" r:id="rId55"/>
    <p:sldId id="304" r:id="rId56"/>
    <p:sldId id="305" r:id="rId57"/>
    <p:sldId id="307" r:id="rId58"/>
    <p:sldId id="308" r:id="rId59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2FFC5"/>
    <a:srgbClr val="33CC33"/>
    <a:srgbClr val="DBFFB7"/>
    <a:srgbClr val="FFFFFF"/>
    <a:srgbClr val="DDDDDD"/>
    <a:srgbClr val="000000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87934" autoAdjust="0"/>
  </p:normalViewPr>
  <p:slideViewPr>
    <p:cSldViewPr>
      <p:cViewPr varScale="1">
        <p:scale>
          <a:sx n="87" d="100"/>
          <a:sy n="87" d="100"/>
        </p:scale>
        <p:origin x="-4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22"/>
    </p:cViewPr>
  </p:sorterViewPr>
  <p:notesViewPr>
    <p:cSldViewPr>
      <p:cViewPr varScale="1">
        <p:scale>
          <a:sx n="99" d="100"/>
          <a:sy n="99" d="100"/>
        </p:scale>
        <p:origin x="-1572" y="-108"/>
      </p:cViewPr>
      <p:guideLst>
        <p:guide orient="horz" pos="3023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47.xml"/><Relationship Id="rId3" Type="http://schemas.openxmlformats.org/officeDocument/2006/relationships/slide" Target="slides/slide6.xml"/><Relationship Id="rId7" Type="http://schemas.openxmlformats.org/officeDocument/2006/relationships/slide" Target="slides/slide44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22.xml"/><Relationship Id="rId5" Type="http://schemas.openxmlformats.org/officeDocument/2006/relationships/slide" Target="slides/slide14.xml"/><Relationship Id="rId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60488" y="301625"/>
            <a:ext cx="47545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1" compatLnSpc="1">
            <a:prstTxWarp prst="textNoShape">
              <a:avLst/>
            </a:prstTxWarp>
          </a:bodyPr>
          <a:lstStyle>
            <a:lvl1pPr algn="l" defTabSz="965200">
              <a:defRPr sz="1200"/>
            </a:lvl1pPr>
          </a:lstStyle>
          <a:p>
            <a:r>
              <a:rPr lang="en-US"/>
              <a:t>http://www.ece.umn.edu/users/kia/Courses/EE5324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41525" y="8740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1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r>
              <a:rPr lang="en-US"/>
              <a:t>VLSI Design II – © Kia Bazargan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14E9C943-DD13-4373-AA1B-CDB262CB09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l" defTabSz="965200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http://www.ece.umn.edu/users/kia/Courses/EE5324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VLSI Design II – © Kia Bazargan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Times New Roman" pitchFamily="18" charset="0"/>
              </a:defRPr>
            </a:lvl1pPr>
          </a:lstStyle>
          <a:p>
            <a:fld id="{6B56FE13-5396-4D83-85D7-8EC063801C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We first recode the multiplier (14)</a:t>
            </a:r>
          </a:p>
          <a:p>
            <a:pPr>
              <a:buFontTx/>
              <a:buChar char="-"/>
            </a:pPr>
            <a:r>
              <a:rPr lang="en-US"/>
              <a:t>Then multiply the recoded number to the multiplicand</a:t>
            </a:r>
          </a:p>
          <a:p>
            <a:pPr>
              <a:buFontTx/>
              <a:buChar char="-"/>
            </a:pPr>
            <a:r>
              <a:rPr lang="en-US"/>
              <a:t>We should do sign-extension so that the addition of the partial products is correct</a:t>
            </a:r>
          </a:p>
          <a:p>
            <a:pPr lvl="1">
              <a:buFontTx/>
              <a:buChar char="-"/>
            </a:pPr>
            <a:r>
              <a:rPr lang="en-US"/>
              <a:t>Whenever adding a k-bit negative number to a L-bit number (L&gt;k), we should first convert the k-bit representation to L-bit representation (just extending the sign bit to the higher bit positions does it) and then perform the addition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Is timing EXACTLY the same as in the combinational multiplier?</a:t>
            </a:r>
          </a:p>
          <a:p>
            <a:pPr lvl="1">
              <a:buFontTx/>
              <a:buChar char="-"/>
            </a:pPr>
            <a:r>
              <a:rPr lang="en-US"/>
              <a:t>No. The latency is different. In the combinational multiplier, the first bit of the second row of adders could start after the 2</a:t>
            </a:r>
            <a:r>
              <a:rPr lang="en-US" baseline="30000"/>
              <a:t>nd</a:t>
            </a:r>
            <a:r>
              <a:rPr lang="en-US"/>
              <a:t> bit of the 1</a:t>
            </a:r>
            <a:r>
              <a:rPr lang="en-US" baseline="30000"/>
              <a:t>st</a:t>
            </a:r>
            <a:r>
              <a:rPr lang="en-US"/>
              <a:t> row was done (a lot of parallelism and overlapping the carry propagation of different rows). Here, with this simple architecture you can’t do that.</a:t>
            </a:r>
          </a:p>
          <a:p>
            <a:pPr lvl="1">
              <a:buFontTx/>
              <a:buChar char="-"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Is this architecture any different from the previous one? Can carry propagations in different rows overlap? Yes. This has smaller latency, but more area.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2252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For now, let’s assume we are going to add 7 6-bit numbers – which are NOT partial products, hence not shifted.</a:t>
            </a:r>
          </a:p>
          <a:p>
            <a:pPr>
              <a:buFontTx/>
              <a:buChar char="-"/>
            </a:pPr>
            <a:r>
              <a:rPr lang="en-US"/>
              <a:t>What’s the fastest way to add them?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Circles represent digits</a:t>
            </a:r>
          </a:p>
          <a:p>
            <a:pPr>
              <a:buFontTx/>
              <a:buChar char="-"/>
            </a:pPr>
            <a:r>
              <a:rPr lang="en-US"/>
              <a:t>Boxes show FAs</a:t>
            </a:r>
          </a:p>
          <a:p>
            <a:pPr>
              <a:buFontTx/>
              <a:buChar char="-"/>
            </a:pPr>
            <a:r>
              <a:rPr lang="en-US"/>
              <a:t>Diagonal lines correspond to (Sum, Carry) pairs generated by the FA cells in the previous stage (same color)</a:t>
            </a:r>
          </a:p>
          <a:p>
            <a:pPr>
              <a:buFontTx/>
              <a:buChar char="-"/>
            </a:pPr>
            <a:r>
              <a:rPr lang="en-US"/>
              <a:t>Dotted box is some carry propagate adder (e.g., CLA)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047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787" tIns="47393" rIns="94787" bIns="47393"/>
          <a:lstStyle/>
          <a:p>
            <a:pPr>
              <a:buFontTx/>
              <a:buChar char="-"/>
            </a:pPr>
            <a:r>
              <a:rPr lang="en-US"/>
              <a:t>How to do signed multiplication of sign-magnitude numbers?</a:t>
            </a:r>
          </a:p>
          <a:p>
            <a:pPr>
              <a:buFontTx/>
              <a:buChar char="-"/>
            </a:pPr>
            <a:r>
              <a:rPr lang="en-US"/>
              <a:t>Do we need all the sign extension bits? Or is one bit enough?</a:t>
            </a:r>
          </a:p>
          <a:p>
            <a:pPr lvl="1">
              <a:buFontTx/>
              <a:buChar char="-"/>
            </a:pPr>
            <a:r>
              <a:rPr lang="en-US"/>
              <a:t>Depends on the adder bit width that we are using to add up the partial products</a:t>
            </a:r>
          </a:p>
          <a:p>
            <a:pPr>
              <a:buFontTx/>
              <a:buChar char="-"/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047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787" tIns="47393" rIns="94787" bIns="47393"/>
          <a:lstStyle/>
          <a:p>
            <a:pPr>
              <a:buFontTx/>
              <a:buChar char="-"/>
            </a:pPr>
            <a:r>
              <a:rPr lang="en-US"/>
              <a:t>Negating a number takes N-bit (or 2N-bit addition for the product) addition time</a:t>
            </a:r>
          </a:p>
          <a:p>
            <a:pPr>
              <a:buFontTx/>
              <a:buChar char="-"/>
            </a:pP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In the last step, we can guarantee that the MSB of 0B is actually 0. The reason is 2^(k-1)&gt;Alpha, hence the resulting 2^(k-1)-Alpha is positive</a:t>
            </a:r>
          </a:p>
          <a:p>
            <a:pPr>
              <a:buFontTx/>
              <a:buChar char="-"/>
            </a:pPr>
            <a:r>
              <a:rPr lang="en-US"/>
              <a:t>The final result is valid ONLY if the MSB of the original number 1Alpha is 1.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We still have to do sign extension (here, since we have +5, I haven’t shown the zeros for the sign extension)</a:t>
            </a:r>
          </a:p>
          <a:p>
            <a:pPr>
              <a:buFontTx/>
              <a:buChar char="-"/>
            </a:pP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This structure does “sign extension”, so it is Arithmetic Shift (divide by two)</a:t>
            </a:r>
          </a:p>
          <a:p>
            <a:pPr lvl="1">
              <a:buFontTx/>
              <a:buChar char="-"/>
            </a:pPr>
            <a:r>
              <a:rPr lang="en-US"/>
              <a:t>Look how A3 is used to fill the missing bits</a:t>
            </a:r>
          </a:p>
          <a:p>
            <a:pPr>
              <a:buFontTx/>
              <a:buChar char="-"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We have to wait for 2N bit addition to be complete (or do we? What if we wait only for N bits to propagate?)</a:t>
            </a:r>
          </a:p>
          <a:p>
            <a:pPr>
              <a:buFontTx/>
              <a:buChar char="-"/>
            </a:pPr>
            <a:r>
              <a:rPr lang="en-US"/>
              <a:t>N-bit propagation delay:</a:t>
            </a:r>
          </a:p>
          <a:p>
            <a:pPr lvl="1">
              <a:buFontTx/>
              <a:buChar char="-"/>
            </a:pPr>
            <a:r>
              <a:rPr lang="en-US"/>
              <a:t>Remember Slide #74 of the adders (“8-bit Ripple Carry Addition: Example”)? What happens if the LSB and MSB have zero inputs? How long should we wait for the sum signal to stabilize?</a:t>
            </a:r>
          </a:p>
          <a:p>
            <a:pPr lvl="1">
              <a:buFontTx/>
              <a:buChar char="-"/>
            </a:pPr>
            <a:r>
              <a:rPr lang="en-US"/>
              <a:t>In that slide, does it matter if we add more bits to the left and to the right as long as the input to all is 00?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The structure extends to more levels (the next level would shift the lines 4 bit positions, the next one would do 8, etc.)</a:t>
            </a:r>
          </a:p>
          <a:p>
            <a:pPr>
              <a:buFontTx/>
              <a:buChar char="-"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M=# of multiplier bits</a:t>
            </a:r>
          </a:p>
          <a:p>
            <a:r>
              <a:rPr lang="en-US"/>
              <a:t>N=# of multiplicand bits</a:t>
            </a:r>
          </a:p>
          <a:p>
            <a:r>
              <a:rPr lang="en-US"/>
              <a:t>Does it make sense to use faster adders for the last row?</a:t>
            </a:r>
          </a:p>
          <a:p>
            <a:r>
              <a:rPr lang="en-US"/>
              <a:t>   No! You have to change ALL the critical paths simultaneously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M=# of multiplier bits</a:t>
            </a:r>
          </a:p>
          <a:p>
            <a:r>
              <a:rPr lang="en-US"/>
              <a:t>N=# of multiplicand bits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KIA: we can get rid of the MSB HA’s, right? They have only one input, which is basically a wire. Then, if we get rid of those, we will be using the same number of blocks.</a:t>
            </a:r>
          </a:p>
          <a:p>
            <a:endParaRPr lang="en-US"/>
          </a:p>
          <a:p>
            <a:r>
              <a:rPr lang="en-US"/>
              <a:t>Note how different combinations of HA and FA are used.</a:t>
            </a:r>
          </a:p>
          <a:p>
            <a:r>
              <a:rPr lang="en-US"/>
              <a:t>Catch?</a:t>
            </a:r>
          </a:p>
          <a:p>
            <a:r>
              <a:rPr lang="en-US"/>
              <a:t>    An additional row for merging the carry and sum vectors</a:t>
            </a:r>
          </a:p>
          <a:p>
            <a:r>
              <a:rPr lang="en-US"/>
              <a:t>Now, we can optimize the last row (merging row) using faster adder structures.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structure uses transmission gate extensively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047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787" tIns="47393" rIns="94787" bIns="47393"/>
          <a:lstStyle/>
          <a:p>
            <a:pPr>
              <a:buFontTx/>
              <a:buChar char="-"/>
            </a:pPr>
            <a:r>
              <a:rPr lang="en-US"/>
              <a:t>Based on the idea that 1111 can be rewritten as 10000-1</a:t>
            </a:r>
          </a:p>
          <a:p>
            <a:pPr>
              <a:buFontTx/>
              <a:buChar char="-"/>
            </a:pPr>
            <a:r>
              <a:rPr lang="en-US"/>
              <a:t>Does this recoding help us speedup the “Sequential Multiplier”?</a:t>
            </a:r>
          </a:p>
          <a:p>
            <a:pPr lvl="1">
              <a:buFontTx/>
              <a:buChar char="-"/>
            </a:pPr>
            <a:r>
              <a:rPr lang="en-US"/>
              <a:t>No! The datapath still goes through the adder</a:t>
            </a:r>
          </a:p>
          <a:p>
            <a:pPr lvl="1">
              <a:buFontTx/>
              <a:buChar char="-"/>
            </a:pPr>
            <a:r>
              <a:rPr lang="en-US"/>
              <a:t>Useful in constant addition, or asynchronous multipliers</a:t>
            </a:r>
          </a:p>
          <a:p>
            <a:pPr lvl="1">
              <a:buFontTx/>
              <a:buChar char="-"/>
            </a:pPr>
            <a:r>
              <a:rPr lang="en-US"/>
              <a:t>The real benefit would be when we group the digits into pairs, something that we will see in “Modified Booth Encoding” </a:t>
            </a:r>
          </a:p>
          <a:p>
            <a:pPr>
              <a:buFontTx/>
              <a:buChar char="-"/>
            </a:pPr>
            <a:r>
              <a:rPr lang="en-US"/>
              <a:t>When does this encoding reduce number of 1’s?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http://www.ece.umn.edu/users/kia/Courses/EE5324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VLSI Design II – © Kia Bazargan</a:t>
            </a:r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The fact that I have written the (+1  -1) pairs in three rows doesn’t mean anything: it’s just that I couldn’t write them all in a single row</a:t>
            </a:r>
          </a:p>
          <a:p>
            <a:pPr>
              <a:buFontTx/>
              <a:buChar char="-"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EE 5324 - VLSI Design II - © Kia Bazargan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33653-58B8-4149-B6A0-0C5EA7265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EE 5324 - VLSI Design II - © Kia Bazargan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F27A5-C295-4419-BEA9-4071682A5A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286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"/>
            <a:ext cx="6705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EE 5324 - VLSI Design II - © Kia Bazargan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CCAD9-C807-4F35-A40D-B080078F7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EE 5324 - VLSI Design II - © Kia Bazargan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69001-C9BB-4F9F-ABCC-C15BF32941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EE 5324 - VLSI Design II - © Kia Bazargan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9F0E1-5E85-470A-AA65-9C1EA5CA2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4114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114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EE 5324 - VLSI Design II - © Kia Bazargan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B043C-B96A-40D1-B492-8BA9A7B86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2006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EE 5324 - VLSI Design II - © Kia Bazargan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9E7E9-3E36-4C64-AF46-7895A5EE3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2006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EE 5324 - VLSI Design II - © Kia Bazargan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3E872-1CFE-497C-8A6B-BD7B3CC87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2006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EE 5324 - VLSI Design II - © Kia Bazargan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8A8AE-3104-46D1-8271-27555D4DF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EE 5324 - VLSI Design II - © Kia Bazargan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2BD5D-27C9-4DF7-87B6-8C1E53A3A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EE 5324 - VLSI Design II - © Kia Bazargan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68353-9490-4C3C-9B8A-B93B0B1394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382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j-lt"/>
              </a:defRPr>
            </a:lvl1pPr>
          </a:lstStyle>
          <a:p>
            <a:r>
              <a:rPr lang="en-US"/>
              <a:t>Spring 2006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553200"/>
            <a:ext cx="426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r>
              <a:rPr lang="en-US"/>
              <a:t>EE 5324 - VLSI Design II - © Kia Bazargan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+mj-lt"/>
              </a:defRPr>
            </a:lvl1pPr>
          </a:lstStyle>
          <a:p>
            <a:fld id="{B44D673B-E251-4C43-AA77-368212D09C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228600" y="838200"/>
            <a:ext cx="8683625" cy="365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228600" y="6516688"/>
            <a:ext cx="8683625" cy="36512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37" name="Rectangle 9"/>
          <p:cNvSpPr>
            <a:spLocks noChangeArrowheads="1"/>
          </p:cNvSpPr>
          <p:nvPr userDrawn="1"/>
        </p:nvSpPr>
        <p:spPr bwMode="auto">
          <a:xfrm>
            <a:off x="228600" y="838200"/>
            <a:ext cx="8683625" cy="365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38" name="Rectangle 10"/>
          <p:cNvSpPr>
            <a:spLocks noChangeArrowheads="1"/>
          </p:cNvSpPr>
          <p:nvPr userDrawn="1"/>
        </p:nvSpPr>
        <p:spPr bwMode="auto">
          <a:xfrm>
            <a:off x="228600" y="6516688"/>
            <a:ext cx="8683625" cy="36512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o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6B50-4428-466C-903B-707EDC830B33}" type="slidenum">
              <a:rPr lang="en-US"/>
              <a:pPr/>
              <a:t>129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800"/>
              <a:t>EE 5324 – VLSI Design II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sz="3600"/>
              <a:t>Kia Bazargan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371600" y="52578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folHlink"/>
                </a:solidFill>
                <a:latin typeface="Times New Roman" pitchFamily="18" charset="0"/>
              </a:rPr>
              <a:t>University of Minnesota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371600" y="25146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32" tIns="45716" rIns="91432" bIns="45716"/>
          <a:lstStyle/>
          <a:p>
            <a:pPr>
              <a:spcBef>
                <a:spcPct val="20000"/>
              </a:spcBef>
            </a:pPr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Part III: Multipliers and Shifters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A823-0277-4574-A8BB-749D04ECB59C}" type="slidenum">
              <a:rPr lang="en-US"/>
              <a:pPr/>
              <a:t>138</a:t>
            </a:fld>
            <a:endParaRPr lang="en-US"/>
          </a:p>
        </p:txBody>
      </p:sp>
      <p:sp>
        <p:nvSpPr>
          <p:cNvPr id="214018" name="WordArt 2" descr="Dotted diamond"/>
          <p:cNvSpPr>
            <a:spLocks noChangeArrowheads="1" noChangeShapeType="1" noTextEdit="1"/>
          </p:cNvSpPr>
          <p:nvPr/>
        </p:nvSpPr>
        <p:spPr bwMode="auto">
          <a:xfrm>
            <a:off x="609600" y="1143000"/>
            <a:ext cx="8077200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917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>
                      <a:alpha val="50000"/>
                    </a:schemeClr>
                  </a:solidFill>
                  <a:round/>
                  <a:headEnd/>
                  <a:tailEnd/>
                </a:ln>
                <a:pattFill prst="dotDmnd">
                  <a:fgClr>
                    <a:schemeClr val="bg2"/>
                  </a:fgClr>
                  <a:bgClr>
                    <a:schemeClr val="bg1"/>
                  </a:bgClr>
                </a:pattFill>
                <a:latin typeface="Arial Black"/>
              </a:rPr>
              <a:t>Outline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Serial Multiplier</a:t>
            </a:r>
          </a:p>
          <a:p>
            <a:pPr>
              <a:lnSpc>
                <a:spcPct val="110000"/>
              </a:lnSpc>
            </a:pPr>
            <a:r>
              <a:rPr lang="en-US" sz="3200" b="1"/>
              <a:t>Multiplier arrays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Carry save adder (CSA) and multiple operand addition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Booth encoding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Pipelined multipliers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Wallace tree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Signed multiplication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Shifters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1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1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FACC-2804-47FF-BB50-E70954E656E7}" type="slidenum">
              <a:rPr lang="en-US"/>
              <a:pPr/>
              <a:t>139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Combinational Multiplier: Idea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990600"/>
          </a:xfrm>
        </p:spPr>
        <p:txBody>
          <a:bodyPr/>
          <a:lstStyle/>
          <a:p>
            <a:r>
              <a:rPr lang="en-US"/>
              <a:t>Use an array of AND gates to generate the partial products in parallel</a:t>
            </a:r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>
            <a:off x="3727450" y="2800350"/>
            <a:ext cx="292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>
            <a:off x="2711450" y="3829050"/>
            <a:ext cx="2908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2" name="Line 6"/>
          <p:cNvSpPr>
            <a:spLocks noChangeShapeType="1"/>
          </p:cNvSpPr>
          <p:nvPr/>
        </p:nvSpPr>
        <p:spPr bwMode="auto">
          <a:xfrm>
            <a:off x="1682750" y="4857750"/>
            <a:ext cx="2908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18" name="Rectangle 142"/>
          <p:cNvSpPr>
            <a:spLocks noChangeArrowheads="1"/>
          </p:cNvSpPr>
          <p:nvPr/>
        </p:nvSpPr>
        <p:spPr bwMode="auto">
          <a:xfrm>
            <a:off x="2755900" y="2343150"/>
            <a:ext cx="8763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LSB</a:t>
            </a:r>
          </a:p>
        </p:txBody>
      </p:sp>
      <p:sp>
        <p:nvSpPr>
          <p:cNvPr id="127119" name="Rectangle 143"/>
          <p:cNvSpPr>
            <a:spLocks noChangeArrowheads="1"/>
          </p:cNvSpPr>
          <p:nvPr/>
        </p:nvSpPr>
        <p:spPr bwMode="auto">
          <a:xfrm>
            <a:off x="7086600" y="2000250"/>
            <a:ext cx="8763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LSB</a:t>
            </a:r>
          </a:p>
        </p:txBody>
      </p:sp>
      <p:sp>
        <p:nvSpPr>
          <p:cNvPr id="127120" name="Rectangle 144"/>
          <p:cNvSpPr>
            <a:spLocks noChangeArrowheads="1"/>
          </p:cNvSpPr>
          <p:nvPr/>
        </p:nvSpPr>
        <p:spPr bwMode="auto">
          <a:xfrm>
            <a:off x="4584700" y="2038350"/>
            <a:ext cx="5588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1</a:t>
            </a:r>
          </a:p>
        </p:txBody>
      </p:sp>
      <p:sp>
        <p:nvSpPr>
          <p:cNvPr id="127121" name="Rectangle 145"/>
          <p:cNvSpPr>
            <a:spLocks noChangeArrowheads="1"/>
          </p:cNvSpPr>
          <p:nvPr/>
        </p:nvSpPr>
        <p:spPr bwMode="auto">
          <a:xfrm>
            <a:off x="5626100" y="2063750"/>
            <a:ext cx="5588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1</a:t>
            </a:r>
          </a:p>
        </p:txBody>
      </p:sp>
      <p:sp>
        <p:nvSpPr>
          <p:cNvPr id="127122" name="Rectangle 146"/>
          <p:cNvSpPr>
            <a:spLocks noChangeArrowheads="1"/>
          </p:cNvSpPr>
          <p:nvPr/>
        </p:nvSpPr>
        <p:spPr bwMode="auto">
          <a:xfrm>
            <a:off x="6667500" y="2063750"/>
            <a:ext cx="5588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0</a:t>
            </a:r>
          </a:p>
        </p:txBody>
      </p:sp>
      <p:sp>
        <p:nvSpPr>
          <p:cNvPr id="127123" name="Rectangle 147"/>
          <p:cNvSpPr>
            <a:spLocks noChangeArrowheads="1"/>
          </p:cNvSpPr>
          <p:nvPr/>
        </p:nvSpPr>
        <p:spPr bwMode="auto">
          <a:xfrm>
            <a:off x="3403600" y="2673350"/>
            <a:ext cx="5588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1</a:t>
            </a:r>
          </a:p>
        </p:txBody>
      </p:sp>
      <p:sp>
        <p:nvSpPr>
          <p:cNvPr id="127124" name="Rectangle 148"/>
          <p:cNvSpPr>
            <a:spLocks noChangeArrowheads="1"/>
          </p:cNvSpPr>
          <p:nvPr/>
        </p:nvSpPr>
        <p:spPr bwMode="auto">
          <a:xfrm>
            <a:off x="2413000" y="3663950"/>
            <a:ext cx="5588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1</a:t>
            </a:r>
          </a:p>
        </p:txBody>
      </p:sp>
      <p:sp>
        <p:nvSpPr>
          <p:cNvPr id="127125" name="Rectangle 149"/>
          <p:cNvSpPr>
            <a:spLocks noChangeArrowheads="1"/>
          </p:cNvSpPr>
          <p:nvPr/>
        </p:nvSpPr>
        <p:spPr bwMode="auto">
          <a:xfrm>
            <a:off x="1422400" y="4667250"/>
            <a:ext cx="5588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0</a:t>
            </a:r>
          </a:p>
        </p:txBody>
      </p:sp>
      <p:sp>
        <p:nvSpPr>
          <p:cNvPr id="127126" name="Rectangle 150"/>
          <p:cNvSpPr>
            <a:spLocks noChangeArrowheads="1"/>
          </p:cNvSpPr>
          <p:nvPr/>
        </p:nvSpPr>
        <p:spPr bwMode="auto">
          <a:xfrm>
            <a:off x="4191000" y="3441700"/>
            <a:ext cx="5588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7127" name="Rectangle 151"/>
          <p:cNvSpPr>
            <a:spLocks noChangeArrowheads="1"/>
          </p:cNvSpPr>
          <p:nvPr/>
        </p:nvSpPr>
        <p:spPr bwMode="auto">
          <a:xfrm>
            <a:off x="5232400" y="3441700"/>
            <a:ext cx="5588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7128" name="Rectangle 152"/>
          <p:cNvSpPr>
            <a:spLocks noChangeArrowheads="1"/>
          </p:cNvSpPr>
          <p:nvPr/>
        </p:nvSpPr>
        <p:spPr bwMode="auto">
          <a:xfrm>
            <a:off x="6248400" y="3441700"/>
            <a:ext cx="5588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27136" name="Line 160"/>
          <p:cNvSpPr>
            <a:spLocks noChangeShapeType="1"/>
          </p:cNvSpPr>
          <p:nvPr/>
        </p:nvSpPr>
        <p:spPr bwMode="auto">
          <a:xfrm flipH="1">
            <a:off x="1720850" y="2349500"/>
            <a:ext cx="2959100" cy="293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37" name="Line 161"/>
          <p:cNvSpPr>
            <a:spLocks noChangeShapeType="1"/>
          </p:cNvSpPr>
          <p:nvPr/>
        </p:nvSpPr>
        <p:spPr bwMode="auto">
          <a:xfrm flipH="1">
            <a:off x="2749550" y="2349500"/>
            <a:ext cx="2959100" cy="293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38" name="Line 162"/>
          <p:cNvSpPr>
            <a:spLocks noChangeShapeType="1"/>
          </p:cNvSpPr>
          <p:nvPr/>
        </p:nvSpPr>
        <p:spPr bwMode="auto">
          <a:xfrm flipH="1">
            <a:off x="3778250" y="2349500"/>
            <a:ext cx="2971800" cy="294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39" name="Line 163"/>
          <p:cNvSpPr>
            <a:spLocks noChangeShapeType="1"/>
          </p:cNvSpPr>
          <p:nvPr/>
        </p:nvSpPr>
        <p:spPr bwMode="auto">
          <a:xfrm>
            <a:off x="2209800" y="5791200"/>
            <a:ext cx="12700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40" name="Line 164"/>
          <p:cNvSpPr>
            <a:spLocks noChangeShapeType="1"/>
          </p:cNvSpPr>
          <p:nvPr/>
        </p:nvSpPr>
        <p:spPr bwMode="auto">
          <a:xfrm>
            <a:off x="5257800" y="481965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41" name="Line 165"/>
          <p:cNvSpPr>
            <a:spLocks noChangeShapeType="1"/>
          </p:cNvSpPr>
          <p:nvPr/>
        </p:nvSpPr>
        <p:spPr bwMode="auto">
          <a:xfrm>
            <a:off x="6324600" y="382905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42" name="Line 166"/>
          <p:cNvSpPr>
            <a:spLocks noChangeShapeType="1"/>
          </p:cNvSpPr>
          <p:nvPr/>
        </p:nvSpPr>
        <p:spPr bwMode="auto">
          <a:xfrm>
            <a:off x="3276600" y="5791200"/>
            <a:ext cx="12700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44" name="Rectangle 168"/>
          <p:cNvSpPr>
            <a:spLocks noChangeArrowheads="1"/>
          </p:cNvSpPr>
          <p:nvPr/>
        </p:nvSpPr>
        <p:spPr bwMode="auto">
          <a:xfrm>
            <a:off x="6197600" y="6159500"/>
            <a:ext cx="6604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27145" name="Rectangle 169"/>
          <p:cNvSpPr>
            <a:spLocks noChangeArrowheads="1"/>
          </p:cNvSpPr>
          <p:nvPr/>
        </p:nvSpPr>
        <p:spPr bwMode="auto">
          <a:xfrm>
            <a:off x="5181600" y="6159500"/>
            <a:ext cx="6731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7146" name="Rectangle 170"/>
          <p:cNvSpPr>
            <a:spLocks noChangeArrowheads="1"/>
          </p:cNvSpPr>
          <p:nvPr/>
        </p:nvSpPr>
        <p:spPr bwMode="auto">
          <a:xfrm>
            <a:off x="4191000" y="6159500"/>
            <a:ext cx="6604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27147" name="Rectangle 171"/>
          <p:cNvSpPr>
            <a:spLocks noChangeArrowheads="1"/>
          </p:cNvSpPr>
          <p:nvPr/>
        </p:nvSpPr>
        <p:spPr bwMode="auto">
          <a:xfrm>
            <a:off x="3200400" y="6172200"/>
            <a:ext cx="355600" cy="368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27148" name="Rectangle 172"/>
          <p:cNvSpPr>
            <a:spLocks noChangeArrowheads="1"/>
          </p:cNvSpPr>
          <p:nvPr/>
        </p:nvSpPr>
        <p:spPr bwMode="auto">
          <a:xfrm>
            <a:off x="2133600" y="6159500"/>
            <a:ext cx="6731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7149" name="Rectangle 173"/>
          <p:cNvSpPr>
            <a:spLocks noChangeArrowheads="1"/>
          </p:cNvSpPr>
          <p:nvPr/>
        </p:nvSpPr>
        <p:spPr bwMode="auto">
          <a:xfrm>
            <a:off x="4489450" y="2006600"/>
            <a:ext cx="2552700" cy="342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50" name="Freeform 174"/>
          <p:cNvSpPr>
            <a:spLocks/>
          </p:cNvSpPr>
          <p:nvPr/>
        </p:nvSpPr>
        <p:spPr bwMode="auto">
          <a:xfrm>
            <a:off x="1016000" y="2559050"/>
            <a:ext cx="2947988" cy="2465388"/>
          </a:xfrm>
          <a:custGeom>
            <a:avLst/>
            <a:gdLst/>
            <a:ahLst/>
            <a:cxnLst>
              <a:cxn ang="0">
                <a:pos x="1560" y="0"/>
              </a:cxn>
              <a:cxn ang="0">
                <a:pos x="0" y="1552"/>
              </a:cxn>
              <a:cxn ang="0">
                <a:pos x="312" y="1552"/>
              </a:cxn>
              <a:cxn ang="0">
                <a:pos x="1856" y="0"/>
              </a:cxn>
              <a:cxn ang="0">
                <a:pos x="1560" y="0"/>
              </a:cxn>
            </a:cxnLst>
            <a:rect l="0" t="0" r="r" b="b"/>
            <a:pathLst>
              <a:path w="1857" h="1553">
                <a:moveTo>
                  <a:pt x="1560" y="0"/>
                </a:moveTo>
                <a:lnTo>
                  <a:pt x="0" y="1552"/>
                </a:lnTo>
                <a:lnTo>
                  <a:pt x="312" y="1552"/>
                </a:lnTo>
                <a:lnTo>
                  <a:pt x="1856" y="0"/>
                </a:lnTo>
                <a:lnTo>
                  <a:pt x="1560" y="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151" name="Rectangle 175"/>
          <p:cNvSpPr>
            <a:spLocks noChangeArrowheads="1"/>
          </p:cNvSpPr>
          <p:nvPr/>
        </p:nvSpPr>
        <p:spPr bwMode="auto">
          <a:xfrm>
            <a:off x="990600" y="3422650"/>
            <a:ext cx="13843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multiplier</a:t>
            </a:r>
          </a:p>
        </p:txBody>
      </p:sp>
      <p:sp>
        <p:nvSpPr>
          <p:cNvPr id="127152" name="Rectangle 176"/>
          <p:cNvSpPr>
            <a:spLocks noChangeArrowheads="1"/>
          </p:cNvSpPr>
          <p:nvPr/>
        </p:nvSpPr>
        <p:spPr bwMode="auto">
          <a:xfrm>
            <a:off x="5080000" y="1682750"/>
            <a:ext cx="17653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multiplicand</a:t>
            </a:r>
          </a:p>
        </p:txBody>
      </p:sp>
      <p:sp>
        <p:nvSpPr>
          <p:cNvPr id="127153" name="Text Box 177"/>
          <p:cNvSpPr txBox="1">
            <a:spLocks noChangeArrowheads="1"/>
          </p:cNvSpPr>
          <p:nvPr/>
        </p:nvSpPr>
        <p:spPr bwMode="auto">
          <a:xfrm>
            <a:off x="8229600" y="6216650"/>
            <a:ext cx="893763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©Hauck</a:t>
            </a:r>
            <a:r>
              <a:rPr lang="en-US" sz="1600" b="1">
                <a:latin typeface="Arial" charset="0"/>
              </a:rPr>
              <a:t>]</a:t>
            </a:r>
          </a:p>
        </p:txBody>
      </p:sp>
      <p:grpSp>
        <p:nvGrpSpPr>
          <p:cNvPr id="127162" name="Group 186"/>
          <p:cNvGrpSpPr>
            <a:grpSpLocks/>
          </p:cNvGrpSpPr>
          <p:nvPr/>
        </p:nvGrpSpPr>
        <p:grpSpPr bwMode="auto">
          <a:xfrm>
            <a:off x="4073525" y="2765425"/>
            <a:ext cx="360363" cy="606425"/>
            <a:chOff x="2566" y="1634"/>
            <a:chExt cx="227" cy="382"/>
          </a:xfrm>
        </p:grpSpPr>
        <p:sp>
          <p:nvSpPr>
            <p:cNvPr id="127155" name="AutoShape 179"/>
            <p:cNvSpPr>
              <a:spLocks noChangeAspect="1" noChangeArrowheads="1"/>
            </p:cNvSpPr>
            <p:nvPr/>
          </p:nvSpPr>
          <p:spPr bwMode="auto">
            <a:xfrm rot="5400000">
              <a:off x="2640" y="1801"/>
              <a:ext cx="156" cy="144"/>
            </a:xfrm>
            <a:prstGeom prst="flowChartDelay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56" name="Line 180"/>
            <p:cNvSpPr>
              <a:spLocks noChangeAspect="1" noChangeShapeType="1"/>
            </p:cNvSpPr>
            <p:nvPr/>
          </p:nvSpPr>
          <p:spPr bwMode="auto">
            <a:xfrm rot="5400000">
              <a:off x="2684" y="1983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57" name="Line 181"/>
            <p:cNvSpPr>
              <a:spLocks noChangeAspect="1" noChangeShapeType="1"/>
            </p:cNvSpPr>
            <p:nvPr/>
          </p:nvSpPr>
          <p:spPr bwMode="auto">
            <a:xfrm rot="5400000">
              <a:off x="2700" y="1724"/>
              <a:ext cx="1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58" name="Line 182"/>
            <p:cNvSpPr>
              <a:spLocks noChangeAspect="1" noChangeShapeType="1"/>
            </p:cNvSpPr>
            <p:nvPr/>
          </p:nvSpPr>
          <p:spPr bwMode="auto">
            <a:xfrm rot="5400000">
              <a:off x="2630" y="1761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59" name="Line 183"/>
            <p:cNvSpPr>
              <a:spLocks noChangeShapeType="1"/>
            </p:cNvSpPr>
            <p:nvPr/>
          </p:nvSpPr>
          <p:spPr bwMode="auto">
            <a:xfrm flipH="1">
              <a:off x="2592" y="1736"/>
              <a:ext cx="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60" name="Oval 184"/>
            <p:cNvSpPr>
              <a:spLocks noChangeArrowheads="1"/>
            </p:cNvSpPr>
            <p:nvPr/>
          </p:nvSpPr>
          <p:spPr bwMode="auto">
            <a:xfrm>
              <a:off x="2746" y="1634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61" name="Oval 185"/>
            <p:cNvSpPr>
              <a:spLocks noChangeArrowheads="1"/>
            </p:cNvSpPr>
            <p:nvPr/>
          </p:nvSpPr>
          <p:spPr bwMode="auto">
            <a:xfrm>
              <a:off x="2566" y="1711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171" name="Group 195"/>
          <p:cNvGrpSpPr>
            <a:grpSpLocks/>
          </p:cNvGrpSpPr>
          <p:nvPr/>
        </p:nvGrpSpPr>
        <p:grpSpPr bwMode="auto">
          <a:xfrm>
            <a:off x="5105400" y="2762250"/>
            <a:ext cx="360363" cy="606425"/>
            <a:chOff x="2566" y="1634"/>
            <a:chExt cx="227" cy="382"/>
          </a:xfrm>
        </p:grpSpPr>
        <p:sp>
          <p:nvSpPr>
            <p:cNvPr id="127172" name="AutoShape 196"/>
            <p:cNvSpPr>
              <a:spLocks noChangeAspect="1" noChangeArrowheads="1"/>
            </p:cNvSpPr>
            <p:nvPr/>
          </p:nvSpPr>
          <p:spPr bwMode="auto">
            <a:xfrm rot="5400000">
              <a:off x="2640" y="1801"/>
              <a:ext cx="156" cy="144"/>
            </a:xfrm>
            <a:prstGeom prst="flowChartDelay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73" name="Line 197"/>
            <p:cNvSpPr>
              <a:spLocks noChangeAspect="1" noChangeShapeType="1"/>
            </p:cNvSpPr>
            <p:nvPr/>
          </p:nvSpPr>
          <p:spPr bwMode="auto">
            <a:xfrm rot="5400000">
              <a:off x="2684" y="1983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74" name="Line 198"/>
            <p:cNvSpPr>
              <a:spLocks noChangeAspect="1" noChangeShapeType="1"/>
            </p:cNvSpPr>
            <p:nvPr/>
          </p:nvSpPr>
          <p:spPr bwMode="auto">
            <a:xfrm rot="5400000">
              <a:off x="2700" y="1724"/>
              <a:ext cx="1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75" name="Line 199"/>
            <p:cNvSpPr>
              <a:spLocks noChangeAspect="1" noChangeShapeType="1"/>
            </p:cNvSpPr>
            <p:nvPr/>
          </p:nvSpPr>
          <p:spPr bwMode="auto">
            <a:xfrm rot="5400000">
              <a:off x="2630" y="1761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76" name="Line 200"/>
            <p:cNvSpPr>
              <a:spLocks noChangeShapeType="1"/>
            </p:cNvSpPr>
            <p:nvPr/>
          </p:nvSpPr>
          <p:spPr bwMode="auto">
            <a:xfrm flipH="1">
              <a:off x="2592" y="1736"/>
              <a:ext cx="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77" name="Oval 201"/>
            <p:cNvSpPr>
              <a:spLocks noChangeArrowheads="1"/>
            </p:cNvSpPr>
            <p:nvPr/>
          </p:nvSpPr>
          <p:spPr bwMode="auto">
            <a:xfrm>
              <a:off x="2746" y="1634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78" name="Oval 202"/>
            <p:cNvSpPr>
              <a:spLocks noChangeArrowheads="1"/>
            </p:cNvSpPr>
            <p:nvPr/>
          </p:nvSpPr>
          <p:spPr bwMode="auto">
            <a:xfrm>
              <a:off x="2566" y="1711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179" name="Group 203"/>
          <p:cNvGrpSpPr>
            <a:grpSpLocks/>
          </p:cNvGrpSpPr>
          <p:nvPr/>
        </p:nvGrpSpPr>
        <p:grpSpPr bwMode="auto">
          <a:xfrm>
            <a:off x="6116638" y="2762250"/>
            <a:ext cx="360362" cy="606425"/>
            <a:chOff x="2566" y="1634"/>
            <a:chExt cx="227" cy="382"/>
          </a:xfrm>
        </p:grpSpPr>
        <p:sp>
          <p:nvSpPr>
            <p:cNvPr id="127180" name="AutoShape 204"/>
            <p:cNvSpPr>
              <a:spLocks noChangeAspect="1" noChangeArrowheads="1"/>
            </p:cNvSpPr>
            <p:nvPr/>
          </p:nvSpPr>
          <p:spPr bwMode="auto">
            <a:xfrm rot="5400000">
              <a:off x="2640" y="1801"/>
              <a:ext cx="156" cy="144"/>
            </a:xfrm>
            <a:prstGeom prst="flowChartDelay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1" name="Line 205"/>
            <p:cNvSpPr>
              <a:spLocks noChangeAspect="1" noChangeShapeType="1"/>
            </p:cNvSpPr>
            <p:nvPr/>
          </p:nvSpPr>
          <p:spPr bwMode="auto">
            <a:xfrm rot="5400000">
              <a:off x="2684" y="1983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2" name="Line 206"/>
            <p:cNvSpPr>
              <a:spLocks noChangeAspect="1" noChangeShapeType="1"/>
            </p:cNvSpPr>
            <p:nvPr/>
          </p:nvSpPr>
          <p:spPr bwMode="auto">
            <a:xfrm rot="5400000">
              <a:off x="2700" y="1724"/>
              <a:ext cx="1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3" name="Line 207"/>
            <p:cNvSpPr>
              <a:spLocks noChangeAspect="1" noChangeShapeType="1"/>
            </p:cNvSpPr>
            <p:nvPr/>
          </p:nvSpPr>
          <p:spPr bwMode="auto">
            <a:xfrm rot="5400000">
              <a:off x="2630" y="1761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4" name="Line 208"/>
            <p:cNvSpPr>
              <a:spLocks noChangeShapeType="1"/>
            </p:cNvSpPr>
            <p:nvPr/>
          </p:nvSpPr>
          <p:spPr bwMode="auto">
            <a:xfrm flipH="1">
              <a:off x="2592" y="1736"/>
              <a:ext cx="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5" name="Oval 209"/>
            <p:cNvSpPr>
              <a:spLocks noChangeArrowheads="1"/>
            </p:cNvSpPr>
            <p:nvPr/>
          </p:nvSpPr>
          <p:spPr bwMode="auto">
            <a:xfrm>
              <a:off x="2746" y="1634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6" name="Oval 210"/>
            <p:cNvSpPr>
              <a:spLocks noChangeArrowheads="1"/>
            </p:cNvSpPr>
            <p:nvPr/>
          </p:nvSpPr>
          <p:spPr bwMode="auto">
            <a:xfrm>
              <a:off x="2566" y="1711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187" name="Group 211"/>
          <p:cNvGrpSpPr>
            <a:grpSpLocks/>
          </p:cNvGrpSpPr>
          <p:nvPr/>
        </p:nvGrpSpPr>
        <p:grpSpPr bwMode="auto">
          <a:xfrm>
            <a:off x="3028950" y="3798888"/>
            <a:ext cx="360363" cy="606425"/>
            <a:chOff x="2566" y="1634"/>
            <a:chExt cx="227" cy="382"/>
          </a:xfrm>
        </p:grpSpPr>
        <p:sp>
          <p:nvSpPr>
            <p:cNvPr id="127188" name="AutoShape 212"/>
            <p:cNvSpPr>
              <a:spLocks noChangeAspect="1" noChangeArrowheads="1"/>
            </p:cNvSpPr>
            <p:nvPr/>
          </p:nvSpPr>
          <p:spPr bwMode="auto">
            <a:xfrm rot="5400000">
              <a:off x="2640" y="1801"/>
              <a:ext cx="156" cy="144"/>
            </a:xfrm>
            <a:prstGeom prst="flowChartDelay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9" name="Line 213"/>
            <p:cNvSpPr>
              <a:spLocks noChangeAspect="1" noChangeShapeType="1"/>
            </p:cNvSpPr>
            <p:nvPr/>
          </p:nvSpPr>
          <p:spPr bwMode="auto">
            <a:xfrm rot="5400000">
              <a:off x="2684" y="1983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90" name="Line 214"/>
            <p:cNvSpPr>
              <a:spLocks noChangeAspect="1" noChangeShapeType="1"/>
            </p:cNvSpPr>
            <p:nvPr/>
          </p:nvSpPr>
          <p:spPr bwMode="auto">
            <a:xfrm rot="5400000">
              <a:off x="2700" y="1724"/>
              <a:ext cx="1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91" name="Line 215"/>
            <p:cNvSpPr>
              <a:spLocks noChangeAspect="1" noChangeShapeType="1"/>
            </p:cNvSpPr>
            <p:nvPr/>
          </p:nvSpPr>
          <p:spPr bwMode="auto">
            <a:xfrm rot="5400000">
              <a:off x="2630" y="1761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92" name="Line 216"/>
            <p:cNvSpPr>
              <a:spLocks noChangeShapeType="1"/>
            </p:cNvSpPr>
            <p:nvPr/>
          </p:nvSpPr>
          <p:spPr bwMode="auto">
            <a:xfrm flipH="1">
              <a:off x="2592" y="1736"/>
              <a:ext cx="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93" name="Oval 217"/>
            <p:cNvSpPr>
              <a:spLocks noChangeArrowheads="1"/>
            </p:cNvSpPr>
            <p:nvPr/>
          </p:nvSpPr>
          <p:spPr bwMode="auto">
            <a:xfrm>
              <a:off x="2746" y="1634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94" name="Oval 218"/>
            <p:cNvSpPr>
              <a:spLocks noChangeArrowheads="1"/>
            </p:cNvSpPr>
            <p:nvPr/>
          </p:nvSpPr>
          <p:spPr bwMode="auto">
            <a:xfrm>
              <a:off x="2566" y="1711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195" name="Group 219"/>
          <p:cNvGrpSpPr>
            <a:grpSpLocks/>
          </p:cNvGrpSpPr>
          <p:nvPr/>
        </p:nvGrpSpPr>
        <p:grpSpPr bwMode="auto">
          <a:xfrm>
            <a:off x="4060825" y="3795713"/>
            <a:ext cx="360363" cy="606425"/>
            <a:chOff x="2566" y="1634"/>
            <a:chExt cx="227" cy="382"/>
          </a:xfrm>
        </p:grpSpPr>
        <p:sp>
          <p:nvSpPr>
            <p:cNvPr id="127196" name="AutoShape 220"/>
            <p:cNvSpPr>
              <a:spLocks noChangeAspect="1" noChangeArrowheads="1"/>
            </p:cNvSpPr>
            <p:nvPr/>
          </p:nvSpPr>
          <p:spPr bwMode="auto">
            <a:xfrm rot="5400000">
              <a:off x="2640" y="1801"/>
              <a:ext cx="156" cy="144"/>
            </a:xfrm>
            <a:prstGeom prst="flowChartDelay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97" name="Line 221"/>
            <p:cNvSpPr>
              <a:spLocks noChangeAspect="1" noChangeShapeType="1"/>
            </p:cNvSpPr>
            <p:nvPr/>
          </p:nvSpPr>
          <p:spPr bwMode="auto">
            <a:xfrm rot="5400000">
              <a:off x="2684" y="1983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98" name="Line 222"/>
            <p:cNvSpPr>
              <a:spLocks noChangeAspect="1" noChangeShapeType="1"/>
            </p:cNvSpPr>
            <p:nvPr/>
          </p:nvSpPr>
          <p:spPr bwMode="auto">
            <a:xfrm rot="5400000">
              <a:off x="2700" y="1724"/>
              <a:ext cx="1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99" name="Line 223"/>
            <p:cNvSpPr>
              <a:spLocks noChangeAspect="1" noChangeShapeType="1"/>
            </p:cNvSpPr>
            <p:nvPr/>
          </p:nvSpPr>
          <p:spPr bwMode="auto">
            <a:xfrm rot="5400000">
              <a:off x="2630" y="1761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00" name="Line 224"/>
            <p:cNvSpPr>
              <a:spLocks noChangeShapeType="1"/>
            </p:cNvSpPr>
            <p:nvPr/>
          </p:nvSpPr>
          <p:spPr bwMode="auto">
            <a:xfrm flipH="1">
              <a:off x="2592" y="1736"/>
              <a:ext cx="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01" name="Oval 225"/>
            <p:cNvSpPr>
              <a:spLocks noChangeArrowheads="1"/>
            </p:cNvSpPr>
            <p:nvPr/>
          </p:nvSpPr>
          <p:spPr bwMode="auto">
            <a:xfrm>
              <a:off x="2746" y="1634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02" name="Oval 226"/>
            <p:cNvSpPr>
              <a:spLocks noChangeArrowheads="1"/>
            </p:cNvSpPr>
            <p:nvPr/>
          </p:nvSpPr>
          <p:spPr bwMode="auto">
            <a:xfrm>
              <a:off x="2566" y="1711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203" name="Group 227"/>
          <p:cNvGrpSpPr>
            <a:grpSpLocks/>
          </p:cNvGrpSpPr>
          <p:nvPr/>
        </p:nvGrpSpPr>
        <p:grpSpPr bwMode="auto">
          <a:xfrm>
            <a:off x="5072063" y="3795713"/>
            <a:ext cx="360362" cy="606425"/>
            <a:chOff x="2566" y="1634"/>
            <a:chExt cx="227" cy="382"/>
          </a:xfrm>
        </p:grpSpPr>
        <p:sp>
          <p:nvSpPr>
            <p:cNvPr id="127204" name="AutoShape 228"/>
            <p:cNvSpPr>
              <a:spLocks noChangeAspect="1" noChangeArrowheads="1"/>
            </p:cNvSpPr>
            <p:nvPr/>
          </p:nvSpPr>
          <p:spPr bwMode="auto">
            <a:xfrm rot="5400000">
              <a:off x="2640" y="1801"/>
              <a:ext cx="156" cy="144"/>
            </a:xfrm>
            <a:prstGeom prst="flowChartDelay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05" name="Line 229"/>
            <p:cNvSpPr>
              <a:spLocks noChangeAspect="1" noChangeShapeType="1"/>
            </p:cNvSpPr>
            <p:nvPr/>
          </p:nvSpPr>
          <p:spPr bwMode="auto">
            <a:xfrm rot="5400000">
              <a:off x="2684" y="1983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06" name="Line 230"/>
            <p:cNvSpPr>
              <a:spLocks noChangeAspect="1" noChangeShapeType="1"/>
            </p:cNvSpPr>
            <p:nvPr/>
          </p:nvSpPr>
          <p:spPr bwMode="auto">
            <a:xfrm rot="5400000">
              <a:off x="2700" y="1724"/>
              <a:ext cx="1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07" name="Line 231"/>
            <p:cNvSpPr>
              <a:spLocks noChangeAspect="1" noChangeShapeType="1"/>
            </p:cNvSpPr>
            <p:nvPr/>
          </p:nvSpPr>
          <p:spPr bwMode="auto">
            <a:xfrm rot="5400000">
              <a:off x="2630" y="1761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08" name="Line 232"/>
            <p:cNvSpPr>
              <a:spLocks noChangeShapeType="1"/>
            </p:cNvSpPr>
            <p:nvPr/>
          </p:nvSpPr>
          <p:spPr bwMode="auto">
            <a:xfrm flipH="1">
              <a:off x="2592" y="1736"/>
              <a:ext cx="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09" name="Oval 233"/>
            <p:cNvSpPr>
              <a:spLocks noChangeArrowheads="1"/>
            </p:cNvSpPr>
            <p:nvPr/>
          </p:nvSpPr>
          <p:spPr bwMode="auto">
            <a:xfrm>
              <a:off x="2746" y="1634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10" name="Oval 234"/>
            <p:cNvSpPr>
              <a:spLocks noChangeArrowheads="1"/>
            </p:cNvSpPr>
            <p:nvPr/>
          </p:nvSpPr>
          <p:spPr bwMode="auto">
            <a:xfrm>
              <a:off x="2566" y="1711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211" name="Group 235"/>
          <p:cNvGrpSpPr>
            <a:grpSpLocks/>
          </p:cNvGrpSpPr>
          <p:nvPr/>
        </p:nvGrpSpPr>
        <p:grpSpPr bwMode="auto">
          <a:xfrm>
            <a:off x="2016125" y="4822825"/>
            <a:ext cx="360363" cy="606425"/>
            <a:chOff x="2566" y="1634"/>
            <a:chExt cx="227" cy="382"/>
          </a:xfrm>
        </p:grpSpPr>
        <p:sp>
          <p:nvSpPr>
            <p:cNvPr id="127212" name="AutoShape 236"/>
            <p:cNvSpPr>
              <a:spLocks noChangeAspect="1" noChangeArrowheads="1"/>
            </p:cNvSpPr>
            <p:nvPr/>
          </p:nvSpPr>
          <p:spPr bwMode="auto">
            <a:xfrm rot="5400000">
              <a:off x="2640" y="1801"/>
              <a:ext cx="156" cy="144"/>
            </a:xfrm>
            <a:prstGeom prst="flowChartDelay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13" name="Line 237"/>
            <p:cNvSpPr>
              <a:spLocks noChangeAspect="1" noChangeShapeType="1"/>
            </p:cNvSpPr>
            <p:nvPr/>
          </p:nvSpPr>
          <p:spPr bwMode="auto">
            <a:xfrm rot="5400000">
              <a:off x="2684" y="1983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14" name="Line 238"/>
            <p:cNvSpPr>
              <a:spLocks noChangeAspect="1" noChangeShapeType="1"/>
            </p:cNvSpPr>
            <p:nvPr/>
          </p:nvSpPr>
          <p:spPr bwMode="auto">
            <a:xfrm rot="5400000">
              <a:off x="2700" y="1724"/>
              <a:ext cx="1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15" name="Line 239"/>
            <p:cNvSpPr>
              <a:spLocks noChangeAspect="1" noChangeShapeType="1"/>
            </p:cNvSpPr>
            <p:nvPr/>
          </p:nvSpPr>
          <p:spPr bwMode="auto">
            <a:xfrm rot="5400000">
              <a:off x="2630" y="1761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16" name="Line 240"/>
            <p:cNvSpPr>
              <a:spLocks noChangeShapeType="1"/>
            </p:cNvSpPr>
            <p:nvPr/>
          </p:nvSpPr>
          <p:spPr bwMode="auto">
            <a:xfrm flipH="1">
              <a:off x="2592" y="1736"/>
              <a:ext cx="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17" name="Oval 241"/>
            <p:cNvSpPr>
              <a:spLocks noChangeArrowheads="1"/>
            </p:cNvSpPr>
            <p:nvPr/>
          </p:nvSpPr>
          <p:spPr bwMode="auto">
            <a:xfrm>
              <a:off x="2746" y="1634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18" name="Oval 242"/>
            <p:cNvSpPr>
              <a:spLocks noChangeArrowheads="1"/>
            </p:cNvSpPr>
            <p:nvPr/>
          </p:nvSpPr>
          <p:spPr bwMode="auto">
            <a:xfrm>
              <a:off x="2566" y="1711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219" name="Group 243"/>
          <p:cNvGrpSpPr>
            <a:grpSpLocks/>
          </p:cNvGrpSpPr>
          <p:nvPr/>
        </p:nvGrpSpPr>
        <p:grpSpPr bwMode="auto">
          <a:xfrm>
            <a:off x="3048000" y="4819650"/>
            <a:ext cx="360363" cy="606425"/>
            <a:chOff x="2566" y="1634"/>
            <a:chExt cx="227" cy="382"/>
          </a:xfrm>
        </p:grpSpPr>
        <p:sp>
          <p:nvSpPr>
            <p:cNvPr id="127220" name="AutoShape 244"/>
            <p:cNvSpPr>
              <a:spLocks noChangeAspect="1" noChangeArrowheads="1"/>
            </p:cNvSpPr>
            <p:nvPr/>
          </p:nvSpPr>
          <p:spPr bwMode="auto">
            <a:xfrm rot="5400000">
              <a:off x="2640" y="1801"/>
              <a:ext cx="156" cy="144"/>
            </a:xfrm>
            <a:prstGeom prst="flowChartDelay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21" name="Line 245"/>
            <p:cNvSpPr>
              <a:spLocks noChangeAspect="1" noChangeShapeType="1"/>
            </p:cNvSpPr>
            <p:nvPr/>
          </p:nvSpPr>
          <p:spPr bwMode="auto">
            <a:xfrm rot="5400000">
              <a:off x="2684" y="1983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22" name="Line 246"/>
            <p:cNvSpPr>
              <a:spLocks noChangeAspect="1" noChangeShapeType="1"/>
            </p:cNvSpPr>
            <p:nvPr/>
          </p:nvSpPr>
          <p:spPr bwMode="auto">
            <a:xfrm rot="5400000">
              <a:off x="2700" y="1724"/>
              <a:ext cx="1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23" name="Line 247"/>
            <p:cNvSpPr>
              <a:spLocks noChangeAspect="1" noChangeShapeType="1"/>
            </p:cNvSpPr>
            <p:nvPr/>
          </p:nvSpPr>
          <p:spPr bwMode="auto">
            <a:xfrm rot="5400000">
              <a:off x="2630" y="1761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24" name="Line 248"/>
            <p:cNvSpPr>
              <a:spLocks noChangeShapeType="1"/>
            </p:cNvSpPr>
            <p:nvPr/>
          </p:nvSpPr>
          <p:spPr bwMode="auto">
            <a:xfrm flipH="1">
              <a:off x="2592" y="1736"/>
              <a:ext cx="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25" name="Oval 249"/>
            <p:cNvSpPr>
              <a:spLocks noChangeArrowheads="1"/>
            </p:cNvSpPr>
            <p:nvPr/>
          </p:nvSpPr>
          <p:spPr bwMode="auto">
            <a:xfrm>
              <a:off x="2746" y="1634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26" name="Oval 250"/>
            <p:cNvSpPr>
              <a:spLocks noChangeArrowheads="1"/>
            </p:cNvSpPr>
            <p:nvPr/>
          </p:nvSpPr>
          <p:spPr bwMode="auto">
            <a:xfrm>
              <a:off x="2566" y="1711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227" name="Group 251"/>
          <p:cNvGrpSpPr>
            <a:grpSpLocks/>
          </p:cNvGrpSpPr>
          <p:nvPr/>
        </p:nvGrpSpPr>
        <p:grpSpPr bwMode="auto">
          <a:xfrm>
            <a:off x="4059238" y="4819650"/>
            <a:ext cx="360362" cy="606425"/>
            <a:chOff x="2566" y="1634"/>
            <a:chExt cx="227" cy="382"/>
          </a:xfrm>
        </p:grpSpPr>
        <p:sp>
          <p:nvSpPr>
            <p:cNvPr id="127228" name="AutoShape 252"/>
            <p:cNvSpPr>
              <a:spLocks noChangeAspect="1" noChangeArrowheads="1"/>
            </p:cNvSpPr>
            <p:nvPr/>
          </p:nvSpPr>
          <p:spPr bwMode="auto">
            <a:xfrm rot="5400000">
              <a:off x="2640" y="1801"/>
              <a:ext cx="156" cy="144"/>
            </a:xfrm>
            <a:prstGeom prst="flowChartDelay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29" name="Line 253"/>
            <p:cNvSpPr>
              <a:spLocks noChangeAspect="1" noChangeShapeType="1"/>
            </p:cNvSpPr>
            <p:nvPr/>
          </p:nvSpPr>
          <p:spPr bwMode="auto">
            <a:xfrm rot="5400000">
              <a:off x="2684" y="1983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30" name="Line 254"/>
            <p:cNvSpPr>
              <a:spLocks noChangeAspect="1" noChangeShapeType="1"/>
            </p:cNvSpPr>
            <p:nvPr/>
          </p:nvSpPr>
          <p:spPr bwMode="auto">
            <a:xfrm rot="5400000">
              <a:off x="2700" y="1724"/>
              <a:ext cx="1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31" name="Line 255"/>
            <p:cNvSpPr>
              <a:spLocks noChangeAspect="1" noChangeShapeType="1"/>
            </p:cNvSpPr>
            <p:nvPr/>
          </p:nvSpPr>
          <p:spPr bwMode="auto">
            <a:xfrm rot="5400000">
              <a:off x="2630" y="1761"/>
              <a:ext cx="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32" name="Line 256"/>
            <p:cNvSpPr>
              <a:spLocks noChangeShapeType="1"/>
            </p:cNvSpPr>
            <p:nvPr/>
          </p:nvSpPr>
          <p:spPr bwMode="auto">
            <a:xfrm flipH="1">
              <a:off x="2592" y="1736"/>
              <a:ext cx="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33" name="Oval 257"/>
            <p:cNvSpPr>
              <a:spLocks noChangeArrowheads="1"/>
            </p:cNvSpPr>
            <p:nvPr/>
          </p:nvSpPr>
          <p:spPr bwMode="auto">
            <a:xfrm>
              <a:off x="2746" y="1634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34" name="Oval 258"/>
            <p:cNvSpPr>
              <a:spLocks noChangeArrowheads="1"/>
            </p:cNvSpPr>
            <p:nvPr/>
          </p:nvSpPr>
          <p:spPr bwMode="auto">
            <a:xfrm>
              <a:off x="2566" y="1711"/>
              <a:ext cx="47" cy="4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242" name="Rectangle 266"/>
          <p:cNvSpPr>
            <a:spLocks noChangeArrowheads="1"/>
          </p:cNvSpPr>
          <p:nvPr/>
        </p:nvSpPr>
        <p:spPr bwMode="auto">
          <a:xfrm>
            <a:off x="3124200" y="4514850"/>
            <a:ext cx="5588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7243" name="Rectangle 267"/>
          <p:cNvSpPr>
            <a:spLocks noChangeArrowheads="1"/>
          </p:cNvSpPr>
          <p:nvPr/>
        </p:nvSpPr>
        <p:spPr bwMode="auto">
          <a:xfrm>
            <a:off x="4165600" y="4514850"/>
            <a:ext cx="5588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7244" name="Rectangle 268"/>
          <p:cNvSpPr>
            <a:spLocks noChangeArrowheads="1"/>
          </p:cNvSpPr>
          <p:nvPr/>
        </p:nvSpPr>
        <p:spPr bwMode="auto">
          <a:xfrm>
            <a:off x="5181600" y="4514850"/>
            <a:ext cx="5588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27245" name="Rectangle 269"/>
          <p:cNvSpPr>
            <a:spLocks noChangeArrowheads="1"/>
          </p:cNvSpPr>
          <p:nvPr/>
        </p:nvSpPr>
        <p:spPr bwMode="auto">
          <a:xfrm>
            <a:off x="2133600" y="5492750"/>
            <a:ext cx="5588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27246" name="Rectangle 270"/>
          <p:cNvSpPr>
            <a:spLocks noChangeArrowheads="1"/>
          </p:cNvSpPr>
          <p:nvPr/>
        </p:nvSpPr>
        <p:spPr bwMode="auto">
          <a:xfrm>
            <a:off x="3175000" y="5492750"/>
            <a:ext cx="5588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27247" name="Rectangle 271"/>
          <p:cNvSpPr>
            <a:spLocks noChangeArrowheads="1"/>
          </p:cNvSpPr>
          <p:nvPr/>
        </p:nvSpPr>
        <p:spPr bwMode="auto">
          <a:xfrm>
            <a:off x="4191000" y="5492750"/>
            <a:ext cx="558800" cy="393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27248" name="Line 272"/>
          <p:cNvSpPr>
            <a:spLocks noChangeShapeType="1"/>
          </p:cNvSpPr>
          <p:nvPr/>
        </p:nvSpPr>
        <p:spPr bwMode="auto">
          <a:xfrm>
            <a:off x="4267200" y="5791200"/>
            <a:ext cx="12700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18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19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1B78-D681-4B4C-8006-4EE1695178E4}" type="slidenum">
              <a:rPr lang="en-US"/>
              <a:pPr/>
              <a:t>140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Combinational Multiplier: Adding PProds</a:t>
            </a:r>
          </a:p>
        </p:txBody>
      </p:sp>
      <p:sp>
        <p:nvSpPr>
          <p:cNvPr id="128803" name="Text Box 803"/>
          <p:cNvSpPr txBox="1">
            <a:spLocks noChangeArrowheads="1"/>
          </p:cNvSpPr>
          <p:nvPr/>
        </p:nvSpPr>
        <p:spPr bwMode="auto">
          <a:xfrm>
            <a:off x="7772400" y="6232525"/>
            <a:ext cx="1320800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[Rab96] p.409</a:t>
            </a:r>
          </a:p>
        </p:txBody>
      </p:sp>
      <p:sp>
        <p:nvSpPr>
          <p:cNvPr id="128804" name="Text Box 804"/>
          <p:cNvSpPr txBox="1">
            <a:spLocks noChangeArrowheads="1"/>
          </p:cNvSpPr>
          <p:nvPr/>
        </p:nvSpPr>
        <p:spPr bwMode="auto">
          <a:xfrm>
            <a:off x="7772400" y="6003925"/>
            <a:ext cx="1208088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[WE92] p547</a:t>
            </a:r>
          </a:p>
        </p:txBody>
      </p:sp>
      <p:grpSp>
        <p:nvGrpSpPr>
          <p:cNvPr id="130067" name="Group 1043"/>
          <p:cNvGrpSpPr>
            <a:grpSpLocks noChangeAspect="1"/>
          </p:cNvGrpSpPr>
          <p:nvPr/>
        </p:nvGrpSpPr>
        <p:grpSpPr bwMode="auto">
          <a:xfrm>
            <a:off x="457200" y="914400"/>
            <a:ext cx="7504113" cy="5573713"/>
            <a:chOff x="276" y="288"/>
            <a:chExt cx="5188" cy="3854"/>
          </a:xfrm>
        </p:grpSpPr>
        <p:grpSp>
          <p:nvGrpSpPr>
            <p:cNvPr id="128842" name="Group 842"/>
            <p:cNvGrpSpPr>
              <a:grpSpLocks noChangeAspect="1"/>
            </p:cNvGrpSpPr>
            <p:nvPr/>
          </p:nvGrpSpPr>
          <p:grpSpPr bwMode="auto">
            <a:xfrm>
              <a:off x="2304" y="960"/>
              <a:ext cx="144" cy="288"/>
              <a:chOff x="992" y="1006"/>
              <a:chExt cx="144" cy="288"/>
            </a:xfrm>
          </p:grpSpPr>
          <p:sp>
            <p:nvSpPr>
              <p:cNvPr id="128835" name="AutoShape 835"/>
              <p:cNvSpPr>
                <a:spLocks noChangeAspect="1" noChangeArrowheads="1"/>
              </p:cNvSpPr>
              <p:nvPr/>
            </p:nvSpPr>
            <p:spPr bwMode="auto">
              <a:xfrm rot="5400000">
                <a:off x="986" y="1079"/>
                <a:ext cx="156" cy="14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836" name="Line 836"/>
              <p:cNvSpPr>
                <a:spLocks noChangeAspect="1" noChangeShapeType="1"/>
              </p:cNvSpPr>
              <p:nvPr/>
            </p:nvSpPr>
            <p:spPr bwMode="auto">
              <a:xfrm rot="5400000">
                <a:off x="1030" y="1261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837" name="Line 837"/>
              <p:cNvSpPr>
                <a:spLocks noChangeAspect="1" noChangeShapeType="1"/>
              </p:cNvSpPr>
              <p:nvPr/>
            </p:nvSpPr>
            <p:spPr bwMode="auto">
              <a:xfrm rot="5400000">
                <a:off x="1085" y="104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838" name="Line 838"/>
              <p:cNvSpPr>
                <a:spLocks noChangeAspect="1" noChangeShapeType="1"/>
              </p:cNvSpPr>
              <p:nvPr/>
            </p:nvSpPr>
            <p:spPr bwMode="auto">
              <a:xfrm rot="5400000">
                <a:off x="976" y="1039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844" name="Rectangle 844"/>
            <p:cNvSpPr>
              <a:spLocks noChangeAspect="1" noChangeArrowheads="1"/>
            </p:cNvSpPr>
            <p:nvPr/>
          </p:nvSpPr>
          <p:spPr bwMode="auto">
            <a:xfrm>
              <a:off x="2064" y="1248"/>
              <a:ext cx="432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HA</a:t>
              </a:r>
            </a:p>
          </p:txBody>
        </p:sp>
        <p:grpSp>
          <p:nvGrpSpPr>
            <p:cNvPr id="128851" name="Group 851"/>
            <p:cNvGrpSpPr>
              <a:grpSpLocks noChangeAspect="1"/>
            </p:cNvGrpSpPr>
            <p:nvPr/>
          </p:nvGrpSpPr>
          <p:grpSpPr bwMode="auto">
            <a:xfrm>
              <a:off x="3024" y="960"/>
              <a:ext cx="144" cy="288"/>
              <a:chOff x="992" y="1006"/>
              <a:chExt cx="144" cy="288"/>
            </a:xfrm>
          </p:grpSpPr>
          <p:sp>
            <p:nvSpPr>
              <p:cNvPr id="128852" name="AutoShape 852"/>
              <p:cNvSpPr>
                <a:spLocks noChangeAspect="1" noChangeArrowheads="1"/>
              </p:cNvSpPr>
              <p:nvPr/>
            </p:nvSpPr>
            <p:spPr bwMode="auto">
              <a:xfrm rot="5400000">
                <a:off x="986" y="1079"/>
                <a:ext cx="156" cy="14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853" name="Line 853"/>
              <p:cNvSpPr>
                <a:spLocks noChangeAspect="1" noChangeShapeType="1"/>
              </p:cNvSpPr>
              <p:nvPr/>
            </p:nvSpPr>
            <p:spPr bwMode="auto">
              <a:xfrm rot="5400000">
                <a:off x="1030" y="1261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854" name="Line 854"/>
              <p:cNvSpPr>
                <a:spLocks noChangeAspect="1" noChangeShapeType="1"/>
              </p:cNvSpPr>
              <p:nvPr/>
            </p:nvSpPr>
            <p:spPr bwMode="auto">
              <a:xfrm rot="5400000">
                <a:off x="1085" y="104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855" name="Line 855"/>
              <p:cNvSpPr>
                <a:spLocks noChangeAspect="1" noChangeShapeType="1"/>
              </p:cNvSpPr>
              <p:nvPr/>
            </p:nvSpPr>
            <p:spPr bwMode="auto">
              <a:xfrm rot="5400000">
                <a:off x="976" y="1039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856" name="Rectangle 856"/>
            <p:cNvSpPr>
              <a:spLocks noChangeAspect="1" noChangeArrowheads="1"/>
            </p:cNvSpPr>
            <p:nvPr/>
          </p:nvSpPr>
          <p:spPr bwMode="auto">
            <a:xfrm>
              <a:off x="2784" y="1248"/>
              <a:ext cx="432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FA</a:t>
              </a:r>
            </a:p>
          </p:txBody>
        </p:sp>
        <p:grpSp>
          <p:nvGrpSpPr>
            <p:cNvPr id="128857" name="Group 857"/>
            <p:cNvGrpSpPr>
              <a:grpSpLocks noChangeAspect="1"/>
            </p:cNvGrpSpPr>
            <p:nvPr/>
          </p:nvGrpSpPr>
          <p:grpSpPr bwMode="auto">
            <a:xfrm>
              <a:off x="3744" y="960"/>
              <a:ext cx="144" cy="288"/>
              <a:chOff x="992" y="1006"/>
              <a:chExt cx="144" cy="288"/>
            </a:xfrm>
          </p:grpSpPr>
          <p:sp>
            <p:nvSpPr>
              <p:cNvPr id="128858" name="AutoShape 858"/>
              <p:cNvSpPr>
                <a:spLocks noChangeAspect="1" noChangeArrowheads="1"/>
              </p:cNvSpPr>
              <p:nvPr/>
            </p:nvSpPr>
            <p:spPr bwMode="auto">
              <a:xfrm rot="5400000">
                <a:off x="986" y="1079"/>
                <a:ext cx="156" cy="14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859" name="Line 859"/>
              <p:cNvSpPr>
                <a:spLocks noChangeAspect="1" noChangeShapeType="1"/>
              </p:cNvSpPr>
              <p:nvPr/>
            </p:nvSpPr>
            <p:spPr bwMode="auto">
              <a:xfrm rot="5400000">
                <a:off x="1030" y="1261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860" name="Line 860"/>
              <p:cNvSpPr>
                <a:spLocks noChangeAspect="1" noChangeShapeType="1"/>
              </p:cNvSpPr>
              <p:nvPr/>
            </p:nvSpPr>
            <p:spPr bwMode="auto">
              <a:xfrm rot="5400000">
                <a:off x="1085" y="104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861" name="Line 861"/>
              <p:cNvSpPr>
                <a:spLocks noChangeAspect="1" noChangeShapeType="1"/>
              </p:cNvSpPr>
              <p:nvPr/>
            </p:nvSpPr>
            <p:spPr bwMode="auto">
              <a:xfrm rot="5400000">
                <a:off x="976" y="1039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862" name="Rectangle 862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432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FA</a:t>
              </a:r>
            </a:p>
          </p:txBody>
        </p:sp>
        <p:grpSp>
          <p:nvGrpSpPr>
            <p:cNvPr id="128863" name="Group 863"/>
            <p:cNvGrpSpPr>
              <a:grpSpLocks noChangeAspect="1"/>
            </p:cNvGrpSpPr>
            <p:nvPr/>
          </p:nvGrpSpPr>
          <p:grpSpPr bwMode="auto">
            <a:xfrm>
              <a:off x="4464" y="960"/>
              <a:ext cx="144" cy="288"/>
              <a:chOff x="992" y="1006"/>
              <a:chExt cx="144" cy="288"/>
            </a:xfrm>
          </p:grpSpPr>
          <p:sp>
            <p:nvSpPr>
              <p:cNvPr id="128864" name="AutoShape 864"/>
              <p:cNvSpPr>
                <a:spLocks noChangeAspect="1" noChangeArrowheads="1"/>
              </p:cNvSpPr>
              <p:nvPr/>
            </p:nvSpPr>
            <p:spPr bwMode="auto">
              <a:xfrm rot="5400000">
                <a:off x="986" y="1079"/>
                <a:ext cx="156" cy="14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865" name="Line 865"/>
              <p:cNvSpPr>
                <a:spLocks noChangeAspect="1" noChangeShapeType="1"/>
              </p:cNvSpPr>
              <p:nvPr/>
            </p:nvSpPr>
            <p:spPr bwMode="auto">
              <a:xfrm rot="5400000">
                <a:off x="1030" y="1261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866" name="Line 866"/>
              <p:cNvSpPr>
                <a:spLocks noChangeAspect="1" noChangeShapeType="1"/>
              </p:cNvSpPr>
              <p:nvPr/>
            </p:nvSpPr>
            <p:spPr bwMode="auto">
              <a:xfrm rot="5400000">
                <a:off x="1085" y="104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867" name="Line 867"/>
              <p:cNvSpPr>
                <a:spLocks noChangeAspect="1" noChangeShapeType="1"/>
              </p:cNvSpPr>
              <p:nvPr/>
            </p:nvSpPr>
            <p:spPr bwMode="auto">
              <a:xfrm rot="5400000">
                <a:off x="976" y="1039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868" name="Rectangle 868"/>
            <p:cNvSpPr>
              <a:spLocks noChangeAspect="1" noChangeArrowheads="1"/>
            </p:cNvSpPr>
            <p:nvPr/>
          </p:nvSpPr>
          <p:spPr bwMode="auto">
            <a:xfrm>
              <a:off x="4224" y="1248"/>
              <a:ext cx="432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HA</a:t>
              </a:r>
            </a:p>
          </p:txBody>
        </p:sp>
        <p:sp>
          <p:nvSpPr>
            <p:cNvPr id="128871" name="Text Box 871"/>
            <p:cNvSpPr txBox="1">
              <a:spLocks noChangeAspect="1" noChangeArrowheads="1"/>
            </p:cNvSpPr>
            <p:nvPr/>
          </p:nvSpPr>
          <p:spPr bwMode="auto">
            <a:xfrm>
              <a:off x="2174" y="796"/>
              <a:ext cx="322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3</a:t>
              </a:r>
            </a:p>
          </p:txBody>
        </p:sp>
        <p:sp>
          <p:nvSpPr>
            <p:cNvPr id="128872" name="Text Box 872"/>
            <p:cNvSpPr txBox="1">
              <a:spLocks noChangeAspect="1" noChangeArrowheads="1"/>
            </p:cNvSpPr>
            <p:nvPr/>
          </p:nvSpPr>
          <p:spPr bwMode="auto">
            <a:xfrm>
              <a:off x="2894" y="796"/>
              <a:ext cx="322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2</a:t>
              </a:r>
            </a:p>
          </p:txBody>
        </p:sp>
        <p:sp>
          <p:nvSpPr>
            <p:cNvPr id="128873" name="Text Box 873"/>
            <p:cNvSpPr txBox="1">
              <a:spLocks noChangeAspect="1" noChangeArrowheads="1"/>
            </p:cNvSpPr>
            <p:nvPr/>
          </p:nvSpPr>
          <p:spPr bwMode="auto">
            <a:xfrm>
              <a:off x="3614" y="796"/>
              <a:ext cx="322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128874" name="Text Box 874"/>
            <p:cNvSpPr txBox="1">
              <a:spLocks noChangeAspect="1" noChangeArrowheads="1"/>
            </p:cNvSpPr>
            <p:nvPr/>
          </p:nvSpPr>
          <p:spPr bwMode="auto">
            <a:xfrm>
              <a:off x="4334" y="796"/>
              <a:ext cx="322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128879" name="Line 879"/>
            <p:cNvSpPr>
              <a:spLocks noChangeAspect="1" noChangeShapeType="1"/>
            </p:cNvSpPr>
            <p:nvPr/>
          </p:nvSpPr>
          <p:spPr bwMode="auto">
            <a:xfrm flipH="1" flipV="1">
              <a:off x="2429" y="817"/>
              <a:ext cx="0" cy="1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80" name="Line 880"/>
            <p:cNvSpPr>
              <a:spLocks noChangeAspect="1" noChangeShapeType="1"/>
            </p:cNvSpPr>
            <p:nvPr/>
          </p:nvSpPr>
          <p:spPr bwMode="auto">
            <a:xfrm>
              <a:off x="2418" y="816"/>
              <a:ext cx="23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81" name="Line 881"/>
            <p:cNvSpPr>
              <a:spLocks noChangeAspect="1" noChangeShapeType="1"/>
            </p:cNvSpPr>
            <p:nvPr/>
          </p:nvSpPr>
          <p:spPr bwMode="auto">
            <a:xfrm flipH="1" flipV="1">
              <a:off x="3148" y="812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82" name="Oval 882"/>
            <p:cNvSpPr>
              <a:spLocks noChangeAspect="1" noChangeArrowheads="1"/>
            </p:cNvSpPr>
            <p:nvPr/>
          </p:nvSpPr>
          <p:spPr bwMode="auto">
            <a:xfrm>
              <a:off x="3125" y="792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86" name="Line 886"/>
            <p:cNvSpPr>
              <a:spLocks noChangeAspect="1" noChangeShapeType="1"/>
            </p:cNvSpPr>
            <p:nvPr/>
          </p:nvSpPr>
          <p:spPr bwMode="auto">
            <a:xfrm flipH="1" flipV="1">
              <a:off x="3870" y="811"/>
              <a:ext cx="0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87" name="Oval 887"/>
            <p:cNvSpPr>
              <a:spLocks noChangeAspect="1" noChangeArrowheads="1"/>
            </p:cNvSpPr>
            <p:nvPr/>
          </p:nvSpPr>
          <p:spPr bwMode="auto">
            <a:xfrm>
              <a:off x="3843" y="788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90" name="Line 890"/>
            <p:cNvSpPr>
              <a:spLocks noChangeAspect="1" noChangeShapeType="1"/>
            </p:cNvSpPr>
            <p:nvPr/>
          </p:nvSpPr>
          <p:spPr bwMode="auto">
            <a:xfrm flipH="1" flipV="1">
              <a:off x="4587" y="818"/>
              <a:ext cx="1" cy="1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91" name="Oval 891"/>
            <p:cNvSpPr>
              <a:spLocks noChangeAspect="1" noChangeArrowheads="1"/>
            </p:cNvSpPr>
            <p:nvPr/>
          </p:nvSpPr>
          <p:spPr bwMode="auto">
            <a:xfrm>
              <a:off x="4565" y="792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92" name="Line 892"/>
            <p:cNvSpPr>
              <a:spLocks noChangeAspect="1" noChangeShapeType="1"/>
            </p:cNvSpPr>
            <p:nvPr/>
          </p:nvSpPr>
          <p:spPr bwMode="auto">
            <a:xfrm>
              <a:off x="2880" y="672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93" name="Line 893"/>
            <p:cNvSpPr>
              <a:spLocks noChangeAspect="1" noChangeShapeType="1"/>
            </p:cNvSpPr>
            <p:nvPr/>
          </p:nvSpPr>
          <p:spPr bwMode="auto">
            <a:xfrm>
              <a:off x="3600" y="672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94" name="Line 894"/>
            <p:cNvSpPr>
              <a:spLocks noChangeAspect="1" noChangeShapeType="1"/>
            </p:cNvSpPr>
            <p:nvPr/>
          </p:nvSpPr>
          <p:spPr bwMode="auto">
            <a:xfrm>
              <a:off x="4320" y="672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96" name="Text Box 896"/>
            <p:cNvSpPr txBox="1">
              <a:spLocks noChangeAspect="1" noChangeArrowheads="1"/>
            </p:cNvSpPr>
            <p:nvPr/>
          </p:nvSpPr>
          <p:spPr bwMode="auto">
            <a:xfrm>
              <a:off x="4664" y="720"/>
              <a:ext cx="293" cy="2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Y</a:t>
              </a:r>
              <a:r>
                <a:rPr lang="en-US" sz="1800" baseline="-25000"/>
                <a:t>1</a:t>
              </a:r>
            </a:p>
          </p:txBody>
        </p:sp>
        <p:grpSp>
          <p:nvGrpSpPr>
            <p:cNvPr id="128897" name="Group 897"/>
            <p:cNvGrpSpPr>
              <a:grpSpLocks noChangeAspect="1"/>
            </p:cNvGrpSpPr>
            <p:nvPr/>
          </p:nvGrpSpPr>
          <p:grpSpPr bwMode="auto">
            <a:xfrm>
              <a:off x="2807" y="528"/>
              <a:ext cx="144" cy="288"/>
              <a:chOff x="992" y="1006"/>
              <a:chExt cx="144" cy="288"/>
            </a:xfrm>
          </p:grpSpPr>
          <p:sp>
            <p:nvSpPr>
              <p:cNvPr id="128898" name="AutoShape 898"/>
              <p:cNvSpPr>
                <a:spLocks noChangeAspect="1" noChangeArrowheads="1"/>
              </p:cNvSpPr>
              <p:nvPr/>
            </p:nvSpPr>
            <p:spPr bwMode="auto">
              <a:xfrm rot="5400000">
                <a:off x="986" y="1079"/>
                <a:ext cx="156" cy="14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899" name="Line 899"/>
              <p:cNvSpPr>
                <a:spLocks noChangeAspect="1" noChangeShapeType="1"/>
              </p:cNvSpPr>
              <p:nvPr/>
            </p:nvSpPr>
            <p:spPr bwMode="auto">
              <a:xfrm rot="5400000">
                <a:off x="1030" y="1261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00" name="Line 900"/>
              <p:cNvSpPr>
                <a:spLocks noChangeAspect="1" noChangeShapeType="1"/>
              </p:cNvSpPr>
              <p:nvPr/>
            </p:nvSpPr>
            <p:spPr bwMode="auto">
              <a:xfrm rot="5400000">
                <a:off x="1085" y="104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01" name="Line 901"/>
              <p:cNvSpPr>
                <a:spLocks noChangeAspect="1" noChangeShapeType="1"/>
              </p:cNvSpPr>
              <p:nvPr/>
            </p:nvSpPr>
            <p:spPr bwMode="auto">
              <a:xfrm rot="5400000">
                <a:off x="976" y="1039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902" name="Group 902"/>
            <p:cNvGrpSpPr>
              <a:grpSpLocks noChangeAspect="1"/>
            </p:cNvGrpSpPr>
            <p:nvPr/>
          </p:nvGrpSpPr>
          <p:grpSpPr bwMode="auto">
            <a:xfrm>
              <a:off x="3527" y="528"/>
              <a:ext cx="144" cy="288"/>
              <a:chOff x="992" y="1006"/>
              <a:chExt cx="144" cy="288"/>
            </a:xfrm>
          </p:grpSpPr>
          <p:sp>
            <p:nvSpPr>
              <p:cNvPr id="128903" name="AutoShape 903"/>
              <p:cNvSpPr>
                <a:spLocks noChangeAspect="1" noChangeArrowheads="1"/>
              </p:cNvSpPr>
              <p:nvPr/>
            </p:nvSpPr>
            <p:spPr bwMode="auto">
              <a:xfrm rot="5400000">
                <a:off x="986" y="1079"/>
                <a:ext cx="156" cy="14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04" name="Line 904"/>
              <p:cNvSpPr>
                <a:spLocks noChangeAspect="1" noChangeShapeType="1"/>
              </p:cNvSpPr>
              <p:nvPr/>
            </p:nvSpPr>
            <p:spPr bwMode="auto">
              <a:xfrm rot="5400000">
                <a:off x="1030" y="1261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05" name="Line 905"/>
              <p:cNvSpPr>
                <a:spLocks noChangeAspect="1" noChangeShapeType="1"/>
              </p:cNvSpPr>
              <p:nvPr/>
            </p:nvSpPr>
            <p:spPr bwMode="auto">
              <a:xfrm rot="5400000">
                <a:off x="1085" y="104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06" name="Line 906"/>
              <p:cNvSpPr>
                <a:spLocks noChangeAspect="1" noChangeShapeType="1"/>
              </p:cNvSpPr>
              <p:nvPr/>
            </p:nvSpPr>
            <p:spPr bwMode="auto">
              <a:xfrm rot="5400000">
                <a:off x="976" y="1039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907" name="Group 907"/>
            <p:cNvGrpSpPr>
              <a:grpSpLocks noChangeAspect="1"/>
            </p:cNvGrpSpPr>
            <p:nvPr/>
          </p:nvGrpSpPr>
          <p:grpSpPr bwMode="auto">
            <a:xfrm>
              <a:off x="4247" y="528"/>
              <a:ext cx="144" cy="288"/>
              <a:chOff x="992" y="1006"/>
              <a:chExt cx="144" cy="288"/>
            </a:xfrm>
          </p:grpSpPr>
          <p:sp>
            <p:nvSpPr>
              <p:cNvPr id="128908" name="AutoShape 908"/>
              <p:cNvSpPr>
                <a:spLocks noChangeAspect="1" noChangeArrowheads="1"/>
              </p:cNvSpPr>
              <p:nvPr/>
            </p:nvSpPr>
            <p:spPr bwMode="auto">
              <a:xfrm rot="5400000">
                <a:off x="986" y="1079"/>
                <a:ext cx="156" cy="14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09" name="Line 909"/>
              <p:cNvSpPr>
                <a:spLocks noChangeAspect="1" noChangeShapeType="1"/>
              </p:cNvSpPr>
              <p:nvPr/>
            </p:nvSpPr>
            <p:spPr bwMode="auto">
              <a:xfrm rot="5400000">
                <a:off x="1030" y="1261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10" name="Line 910"/>
              <p:cNvSpPr>
                <a:spLocks noChangeAspect="1" noChangeShapeType="1"/>
              </p:cNvSpPr>
              <p:nvPr/>
            </p:nvSpPr>
            <p:spPr bwMode="auto">
              <a:xfrm rot="5400000">
                <a:off x="1085" y="104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11" name="Line 911"/>
              <p:cNvSpPr>
                <a:spLocks noChangeAspect="1" noChangeShapeType="1"/>
              </p:cNvSpPr>
              <p:nvPr/>
            </p:nvSpPr>
            <p:spPr bwMode="auto">
              <a:xfrm rot="5400000">
                <a:off x="976" y="1039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912" name="Group 912"/>
            <p:cNvGrpSpPr>
              <a:grpSpLocks noChangeAspect="1"/>
            </p:cNvGrpSpPr>
            <p:nvPr/>
          </p:nvGrpSpPr>
          <p:grpSpPr bwMode="auto">
            <a:xfrm>
              <a:off x="4967" y="528"/>
              <a:ext cx="144" cy="288"/>
              <a:chOff x="992" y="1006"/>
              <a:chExt cx="144" cy="288"/>
            </a:xfrm>
          </p:grpSpPr>
          <p:sp>
            <p:nvSpPr>
              <p:cNvPr id="128913" name="AutoShape 913"/>
              <p:cNvSpPr>
                <a:spLocks noChangeAspect="1" noChangeArrowheads="1"/>
              </p:cNvSpPr>
              <p:nvPr/>
            </p:nvSpPr>
            <p:spPr bwMode="auto">
              <a:xfrm rot="5400000">
                <a:off x="986" y="1079"/>
                <a:ext cx="156" cy="14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14" name="Line 914"/>
              <p:cNvSpPr>
                <a:spLocks noChangeAspect="1" noChangeShapeType="1"/>
              </p:cNvSpPr>
              <p:nvPr/>
            </p:nvSpPr>
            <p:spPr bwMode="auto">
              <a:xfrm rot="5400000">
                <a:off x="1030" y="1261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15" name="Line 915"/>
              <p:cNvSpPr>
                <a:spLocks noChangeAspect="1" noChangeShapeType="1"/>
              </p:cNvSpPr>
              <p:nvPr/>
            </p:nvSpPr>
            <p:spPr bwMode="auto">
              <a:xfrm rot="5400000">
                <a:off x="1085" y="104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16" name="Line 916"/>
              <p:cNvSpPr>
                <a:spLocks noChangeAspect="1" noChangeShapeType="1"/>
              </p:cNvSpPr>
              <p:nvPr/>
            </p:nvSpPr>
            <p:spPr bwMode="auto">
              <a:xfrm rot="5400000">
                <a:off x="976" y="1039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917" name="Text Box 917"/>
            <p:cNvSpPr txBox="1">
              <a:spLocks noChangeAspect="1" noChangeArrowheads="1"/>
            </p:cNvSpPr>
            <p:nvPr/>
          </p:nvSpPr>
          <p:spPr bwMode="auto">
            <a:xfrm>
              <a:off x="2677" y="364"/>
              <a:ext cx="322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3</a:t>
              </a:r>
            </a:p>
          </p:txBody>
        </p:sp>
        <p:sp>
          <p:nvSpPr>
            <p:cNvPr id="128918" name="Text Box 918"/>
            <p:cNvSpPr txBox="1">
              <a:spLocks noChangeAspect="1" noChangeArrowheads="1"/>
            </p:cNvSpPr>
            <p:nvPr/>
          </p:nvSpPr>
          <p:spPr bwMode="auto">
            <a:xfrm>
              <a:off x="3397" y="364"/>
              <a:ext cx="322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2</a:t>
              </a:r>
            </a:p>
          </p:txBody>
        </p:sp>
        <p:sp>
          <p:nvSpPr>
            <p:cNvPr id="128919" name="Text Box 919"/>
            <p:cNvSpPr txBox="1">
              <a:spLocks noChangeAspect="1" noChangeArrowheads="1"/>
            </p:cNvSpPr>
            <p:nvPr/>
          </p:nvSpPr>
          <p:spPr bwMode="auto">
            <a:xfrm>
              <a:off x="4117" y="364"/>
              <a:ext cx="322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128920" name="Text Box 920"/>
            <p:cNvSpPr txBox="1">
              <a:spLocks noChangeAspect="1" noChangeArrowheads="1"/>
            </p:cNvSpPr>
            <p:nvPr/>
          </p:nvSpPr>
          <p:spPr bwMode="auto">
            <a:xfrm>
              <a:off x="4837" y="364"/>
              <a:ext cx="322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128921" name="Line 921"/>
            <p:cNvSpPr>
              <a:spLocks noChangeAspect="1" noChangeShapeType="1"/>
            </p:cNvSpPr>
            <p:nvPr/>
          </p:nvSpPr>
          <p:spPr bwMode="auto">
            <a:xfrm flipH="1" flipV="1">
              <a:off x="2932" y="385"/>
              <a:ext cx="0" cy="1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22" name="Line 922"/>
            <p:cNvSpPr>
              <a:spLocks noChangeAspect="1" noChangeShapeType="1"/>
            </p:cNvSpPr>
            <p:nvPr/>
          </p:nvSpPr>
          <p:spPr bwMode="auto">
            <a:xfrm>
              <a:off x="2921" y="384"/>
              <a:ext cx="23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23" name="Line 923"/>
            <p:cNvSpPr>
              <a:spLocks noChangeAspect="1" noChangeShapeType="1"/>
            </p:cNvSpPr>
            <p:nvPr/>
          </p:nvSpPr>
          <p:spPr bwMode="auto">
            <a:xfrm flipH="1" flipV="1">
              <a:off x="3651" y="380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24" name="Oval 924"/>
            <p:cNvSpPr>
              <a:spLocks noChangeAspect="1" noChangeArrowheads="1"/>
            </p:cNvSpPr>
            <p:nvPr/>
          </p:nvSpPr>
          <p:spPr bwMode="auto">
            <a:xfrm>
              <a:off x="3628" y="360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25" name="Line 925"/>
            <p:cNvSpPr>
              <a:spLocks noChangeAspect="1" noChangeShapeType="1"/>
            </p:cNvSpPr>
            <p:nvPr/>
          </p:nvSpPr>
          <p:spPr bwMode="auto">
            <a:xfrm flipH="1" flipV="1">
              <a:off x="4373" y="379"/>
              <a:ext cx="0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26" name="Oval 926"/>
            <p:cNvSpPr>
              <a:spLocks noChangeAspect="1" noChangeArrowheads="1"/>
            </p:cNvSpPr>
            <p:nvPr/>
          </p:nvSpPr>
          <p:spPr bwMode="auto">
            <a:xfrm>
              <a:off x="4346" y="356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27" name="Line 927"/>
            <p:cNvSpPr>
              <a:spLocks noChangeAspect="1" noChangeShapeType="1"/>
            </p:cNvSpPr>
            <p:nvPr/>
          </p:nvSpPr>
          <p:spPr bwMode="auto">
            <a:xfrm flipH="1" flipV="1">
              <a:off x="5090" y="386"/>
              <a:ext cx="1" cy="1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28" name="Oval 928"/>
            <p:cNvSpPr>
              <a:spLocks noChangeAspect="1" noChangeArrowheads="1"/>
            </p:cNvSpPr>
            <p:nvPr/>
          </p:nvSpPr>
          <p:spPr bwMode="auto">
            <a:xfrm>
              <a:off x="5068" y="360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29" name="Text Box 929"/>
            <p:cNvSpPr txBox="1">
              <a:spLocks noChangeAspect="1" noChangeArrowheads="1"/>
            </p:cNvSpPr>
            <p:nvPr/>
          </p:nvSpPr>
          <p:spPr bwMode="auto">
            <a:xfrm>
              <a:off x="5171" y="288"/>
              <a:ext cx="293" cy="2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Y</a:t>
              </a:r>
              <a:r>
                <a:rPr lang="en-US" sz="1800" baseline="-25000"/>
                <a:t>0</a:t>
              </a:r>
            </a:p>
          </p:txBody>
        </p:sp>
        <p:sp>
          <p:nvSpPr>
            <p:cNvPr id="128930" name="Text Box 930"/>
            <p:cNvSpPr txBox="1">
              <a:spLocks noChangeAspect="1" noChangeArrowheads="1"/>
            </p:cNvSpPr>
            <p:nvPr/>
          </p:nvSpPr>
          <p:spPr bwMode="auto">
            <a:xfrm>
              <a:off x="4885" y="768"/>
              <a:ext cx="289" cy="25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accent2"/>
                  </a:solidFill>
                </a:rPr>
                <a:t>Z</a:t>
              </a:r>
              <a:r>
                <a:rPr lang="en-US" sz="1800" b="1" baseline="-25000">
                  <a:solidFill>
                    <a:schemeClr val="accent2"/>
                  </a:solidFill>
                </a:rPr>
                <a:t>0</a:t>
              </a:r>
            </a:p>
          </p:txBody>
        </p:sp>
        <p:grpSp>
          <p:nvGrpSpPr>
            <p:cNvPr id="128931" name="Group 931"/>
            <p:cNvGrpSpPr>
              <a:grpSpLocks noChangeAspect="1"/>
            </p:cNvGrpSpPr>
            <p:nvPr/>
          </p:nvGrpSpPr>
          <p:grpSpPr bwMode="auto">
            <a:xfrm>
              <a:off x="1584" y="1968"/>
              <a:ext cx="144" cy="288"/>
              <a:chOff x="992" y="1006"/>
              <a:chExt cx="144" cy="288"/>
            </a:xfrm>
          </p:grpSpPr>
          <p:sp>
            <p:nvSpPr>
              <p:cNvPr id="128932" name="AutoShape 932"/>
              <p:cNvSpPr>
                <a:spLocks noChangeAspect="1" noChangeArrowheads="1"/>
              </p:cNvSpPr>
              <p:nvPr/>
            </p:nvSpPr>
            <p:spPr bwMode="auto">
              <a:xfrm rot="5400000">
                <a:off x="986" y="1079"/>
                <a:ext cx="156" cy="14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33" name="Line 933"/>
              <p:cNvSpPr>
                <a:spLocks noChangeAspect="1" noChangeShapeType="1"/>
              </p:cNvSpPr>
              <p:nvPr/>
            </p:nvSpPr>
            <p:spPr bwMode="auto">
              <a:xfrm rot="5400000">
                <a:off x="1030" y="1261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34" name="Line 934"/>
              <p:cNvSpPr>
                <a:spLocks noChangeAspect="1" noChangeShapeType="1"/>
              </p:cNvSpPr>
              <p:nvPr/>
            </p:nvSpPr>
            <p:spPr bwMode="auto">
              <a:xfrm rot="5400000">
                <a:off x="1085" y="104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35" name="Line 935"/>
              <p:cNvSpPr>
                <a:spLocks noChangeAspect="1" noChangeShapeType="1"/>
              </p:cNvSpPr>
              <p:nvPr/>
            </p:nvSpPr>
            <p:spPr bwMode="auto">
              <a:xfrm rot="5400000">
                <a:off x="976" y="1039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936" name="Rectangle 936"/>
            <p:cNvSpPr>
              <a:spLocks noChangeAspect="1" noChangeArrowheads="1"/>
            </p:cNvSpPr>
            <p:nvPr/>
          </p:nvSpPr>
          <p:spPr bwMode="auto">
            <a:xfrm>
              <a:off x="1344" y="2256"/>
              <a:ext cx="432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FA</a:t>
              </a:r>
            </a:p>
          </p:txBody>
        </p:sp>
        <p:grpSp>
          <p:nvGrpSpPr>
            <p:cNvPr id="128937" name="Group 937"/>
            <p:cNvGrpSpPr>
              <a:grpSpLocks noChangeAspect="1"/>
            </p:cNvGrpSpPr>
            <p:nvPr/>
          </p:nvGrpSpPr>
          <p:grpSpPr bwMode="auto">
            <a:xfrm>
              <a:off x="2304" y="1968"/>
              <a:ext cx="144" cy="288"/>
              <a:chOff x="992" y="1006"/>
              <a:chExt cx="144" cy="288"/>
            </a:xfrm>
          </p:grpSpPr>
          <p:sp>
            <p:nvSpPr>
              <p:cNvPr id="128938" name="AutoShape 938"/>
              <p:cNvSpPr>
                <a:spLocks noChangeAspect="1" noChangeArrowheads="1"/>
              </p:cNvSpPr>
              <p:nvPr/>
            </p:nvSpPr>
            <p:spPr bwMode="auto">
              <a:xfrm rot="5400000">
                <a:off x="986" y="1079"/>
                <a:ext cx="156" cy="14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39" name="Line 939"/>
              <p:cNvSpPr>
                <a:spLocks noChangeAspect="1" noChangeShapeType="1"/>
              </p:cNvSpPr>
              <p:nvPr/>
            </p:nvSpPr>
            <p:spPr bwMode="auto">
              <a:xfrm rot="5400000">
                <a:off x="1030" y="1261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40" name="Line 940"/>
              <p:cNvSpPr>
                <a:spLocks noChangeAspect="1" noChangeShapeType="1"/>
              </p:cNvSpPr>
              <p:nvPr/>
            </p:nvSpPr>
            <p:spPr bwMode="auto">
              <a:xfrm rot="5400000">
                <a:off x="1085" y="104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41" name="Line 941"/>
              <p:cNvSpPr>
                <a:spLocks noChangeAspect="1" noChangeShapeType="1"/>
              </p:cNvSpPr>
              <p:nvPr/>
            </p:nvSpPr>
            <p:spPr bwMode="auto">
              <a:xfrm rot="5400000">
                <a:off x="976" y="1039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942" name="Rectangle 942"/>
            <p:cNvSpPr>
              <a:spLocks noChangeAspect="1" noChangeArrowheads="1"/>
            </p:cNvSpPr>
            <p:nvPr/>
          </p:nvSpPr>
          <p:spPr bwMode="auto">
            <a:xfrm>
              <a:off x="2064" y="2256"/>
              <a:ext cx="432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FA</a:t>
              </a:r>
            </a:p>
          </p:txBody>
        </p:sp>
        <p:grpSp>
          <p:nvGrpSpPr>
            <p:cNvPr id="128943" name="Group 943"/>
            <p:cNvGrpSpPr>
              <a:grpSpLocks noChangeAspect="1"/>
            </p:cNvGrpSpPr>
            <p:nvPr/>
          </p:nvGrpSpPr>
          <p:grpSpPr bwMode="auto">
            <a:xfrm>
              <a:off x="3024" y="1968"/>
              <a:ext cx="144" cy="288"/>
              <a:chOff x="992" y="1006"/>
              <a:chExt cx="144" cy="288"/>
            </a:xfrm>
          </p:grpSpPr>
          <p:sp>
            <p:nvSpPr>
              <p:cNvPr id="128944" name="AutoShape 944"/>
              <p:cNvSpPr>
                <a:spLocks noChangeAspect="1" noChangeArrowheads="1"/>
              </p:cNvSpPr>
              <p:nvPr/>
            </p:nvSpPr>
            <p:spPr bwMode="auto">
              <a:xfrm rot="5400000">
                <a:off x="986" y="1079"/>
                <a:ext cx="156" cy="14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45" name="Line 945"/>
              <p:cNvSpPr>
                <a:spLocks noChangeAspect="1" noChangeShapeType="1"/>
              </p:cNvSpPr>
              <p:nvPr/>
            </p:nvSpPr>
            <p:spPr bwMode="auto">
              <a:xfrm rot="5400000">
                <a:off x="1030" y="1261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46" name="Line 946"/>
              <p:cNvSpPr>
                <a:spLocks noChangeAspect="1" noChangeShapeType="1"/>
              </p:cNvSpPr>
              <p:nvPr/>
            </p:nvSpPr>
            <p:spPr bwMode="auto">
              <a:xfrm rot="5400000">
                <a:off x="1085" y="104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47" name="Line 947"/>
              <p:cNvSpPr>
                <a:spLocks noChangeAspect="1" noChangeShapeType="1"/>
              </p:cNvSpPr>
              <p:nvPr/>
            </p:nvSpPr>
            <p:spPr bwMode="auto">
              <a:xfrm rot="5400000">
                <a:off x="976" y="1039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948" name="Rectangle 948"/>
            <p:cNvSpPr>
              <a:spLocks noChangeAspect="1" noChangeArrowheads="1"/>
            </p:cNvSpPr>
            <p:nvPr/>
          </p:nvSpPr>
          <p:spPr bwMode="auto">
            <a:xfrm>
              <a:off x="2784" y="2256"/>
              <a:ext cx="432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FA</a:t>
              </a:r>
            </a:p>
          </p:txBody>
        </p:sp>
        <p:grpSp>
          <p:nvGrpSpPr>
            <p:cNvPr id="128949" name="Group 949"/>
            <p:cNvGrpSpPr>
              <a:grpSpLocks noChangeAspect="1"/>
            </p:cNvGrpSpPr>
            <p:nvPr/>
          </p:nvGrpSpPr>
          <p:grpSpPr bwMode="auto">
            <a:xfrm>
              <a:off x="3744" y="1968"/>
              <a:ext cx="144" cy="288"/>
              <a:chOff x="992" y="1006"/>
              <a:chExt cx="144" cy="288"/>
            </a:xfrm>
          </p:grpSpPr>
          <p:sp>
            <p:nvSpPr>
              <p:cNvPr id="128950" name="AutoShape 950"/>
              <p:cNvSpPr>
                <a:spLocks noChangeAspect="1" noChangeArrowheads="1"/>
              </p:cNvSpPr>
              <p:nvPr/>
            </p:nvSpPr>
            <p:spPr bwMode="auto">
              <a:xfrm rot="5400000">
                <a:off x="986" y="1079"/>
                <a:ext cx="156" cy="14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51" name="Line 951"/>
              <p:cNvSpPr>
                <a:spLocks noChangeAspect="1" noChangeShapeType="1"/>
              </p:cNvSpPr>
              <p:nvPr/>
            </p:nvSpPr>
            <p:spPr bwMode="auto">
              <a:xfrm rot="5400000">
                <a:off x="1030" y="1261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52" name="Line 952"/>
              <p:cNvSpPr>
                <a:spLocks noChangeAspect="1" noChangeShapeType="1"/>
              </p:cNvSpPr>
              <p:nvPr/>
            </p:nvSpPr>
            <p:spPr bwMode="auto">
              <a:xfrm rot="5400000">
                <a:off x="1085" y="104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53" name="Line 953"/>
              <p:cNvSpPr>
                <a:spLocks noChangeAspect="1" noChangeShapeType="1"/>
              </p:cNvSpPr>
              <p:nvPr/>
            </p:nvSpPr>
            <p:spPr bwMode="auto">
              <a:xfrm rot="5400000">
                <a:off x="976" y="1039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954" name="Rectangle 954"/>
            <p:cNvSpPr>
              <a:spLocks noChangeAspect="1" noChangeArrowheads="1"/>
            </p:cNvSpPr>
            <p:nvPr/>
          </p:nvSpPr>
          <p:spPr bwMode="auto">
            <a:xfrm>
              <a:off x="3504" y="2256"/>
              <a:ext cx="432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HA</a:t>
              </a:r>
            </a:p>
          </p:txBody>
        </p:sp>
        <p:sp>
          <p:nvSpPr>
            <p:cNvPr id="128955" name="Text Box 955"/>
            <p:cNvSpPr txBox="1">
              <a:spLocks noChangeAspect="1" noChangeArrowheads="1"/>
            </p:cNvSpPr>
            <p:nvPr/>
          </p:nvSpPr>
          <p:spPr bwMode="auto">
            <a:xfrm>
              <a:off x="1454" y="1804"/>
              <a:ext cx="322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3</a:t>
              </a:r>
            </a:p>
          </p:txBody>
        </p:sp>
        <p:sp>
          <p:nvSpPr>
            <p:cNvPr id="128956" name="Text Box 956"/>
            <p:cNvSpPr txBox="1">
              <a:spLocks noChangeAspect="1" noChangeArrowheads="1"/>
            </p:cNvSpPr>
            <p:nvPr/>
          </p:nvSpPr>
          <p:spPr bwMode="auto">
            <a:xfrm>
              <a:off x="2174" y="1804"/>
              <a:ext cx="322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2</a:t>
              </a:r>
            </a:p>
          </p:txBody>
        </p:sp>
        <p:sp>
          <p:nvSpPr>
            <p:cNvPr id="128957" name="Text Box 957"/>
            <p:cNvSpPr txBox="1">
              <a:spLocks noChangeAspect="1" noChangeArrowheads="1"/>
            </p:cNvSpPr>
            <p:nvPr/>
          </p:nvSpPr>
          <p:spPr bwMode="auto">
            <a:xfrm>
              <a:off x="2894" y="1804"/>
              <a:ext cx="322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128958" name="Text Box 958"/>
            <p:cNvSpPr txBox="1">
              <a:spLocks noChangeAspect="1" noChangeArrowheads="1"/>
            </p:cNvSpPr>
            <p:nvPr/>
          </p:nvSpPr>
          <p:spPr bwMode="auto">
            <a:xfrm>
              <a:off x="3614" y="1804"/>
              <a:ext cx="322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128959" name="Line 959"/>
            <p:cNvSpPr>
              <a:spLocks noChangeAspect="1" noChangeShapeType="1"/>
            </p:cNvSpPr>
            <p:nvPr/>
          </p:nvSpPr>
          <p:spPr bwMode="auto">
            <a:xfrm flipH="1" flipV="1">
              <a:off x="1709" y="1825"/>
              <a:ext cx="0" cy="1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60" name="Line 960"/>
            <p:cNvSpPr>
              <a:spLocks noChangeAspect="1" noChangeShapeType="1"/>
            </p:cNvSpPr>
            <p:nvPr/>
          </p:nvSpPr>
          <p:spPr bwMode="auto">
            <a:xfrm>
              <a:off x="1698" y="1824"/>
              <a:ext cx="23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61" name="Line 961"/>
            <p:cNvSpPr>
              <a:spLocks noChangeAspect="1" noChangeShapeType="1"/>
            </p:cNvSpPr>
            <p:nvPr/>
          </p:nvSpPr>
          <p:spPr bwMode="auto">
            <a:xfrm flipH="1" flipV="1">
              <a:off x="2428" y="1820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62" name="Oval 962"/>
            <p:cNvSpPr>
              <a:spLocks noChangeAspect="1" noChangeArrowheads="1"/>
            </p:cNvSpPr>
            <p:nvPr/>
          </p:nvSpPr>
          <p:spPr bwMode="auto">
            <a:xfrm>
              <a:off x="2405" y="1800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63" name="Line 963"/>
            <p:cNvSpPr>
              <a:spLocks noChangeAspect="1" noChangeShapeType="1"/>
            </p:cNvSpPr>
            <p:nvPr/>
          </p:nvSpPr>
          <p:spPr bwMode="auto">
            <a:xfrm flipH="1" flipV="1">
              <a:off x="3150" y="1819"/>
              <a:ext cx="0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64" name="Oval 964"/>
            <p:cNvSpPr>
              <a:spLocks noChangeAspect="1" noChangeArrowheads="1"/>
            </p:cNvSpPr>
            <p:nvPr/>
          </p:nvSpPr>
          <p:spPr bwMode="auto">
            <a:xfrm>
              <a:off x="3123" y="1796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65" name="Line 965"/>
            <p:cNvSpPr>
              <a:spLocks noChangeAspect="1" noChangeShapeType="1"/>
            </p:cNvSpPr>
            <p:nvPr/>
          </p:nvSpPr>
          <p:spPr bwMode="auto">
            <a:xfrm flipH="1" flipV="1">
              <a:off x="3867" y="1826"/>
              <a:ext cx="1" cy="1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66" name="Oval 966"/>
            <p:cNvSpPr>
              <a:spLocks noChangeAspect="1" noChangeArrowheads="1"/>
            </p:cNvSpPr>
            <p:nvPr/>
          </p:nvSpPr>
          <p:spPr bwMode="auto">
            <a:xfrm>
              <a:off x="3845" y="1800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67" name="Line 967"/>
            <p:cNvSpPr>
              <a:spLocks noChangeAspect="1" noChangeShapeType="1"/>
            </p:cNvSpPr>
            <p:nvPr/>
          </p:nvSpPr>
          <p:spPr bwMode="auto">
            <a:xfrm>
              <a:off x="2160" y="1728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68" name="Line 968"/>
            <p:cNvSpPr>
              <a:spLocks noChangeAspect="1" noChangeShapeType="1"/>
            </p:cNvSpPr>
            <p:nvPr/>
          </p:nvSpPr>
          <p:spPr bwMode="auto">
            <a:xfrm>
              <a:off x="2880" y="1728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69" name="Line 969"/>
            <p:cNvSpPr>
              <a:spLocks noChangeAspect="1" noChangeShapeType="1"/>
            </p:cNvSpPr>
            <p:nvPr/>
          </p:nvSpPr>
          <p:spPr bwMode="auto">
            <a:xfrm>
              <a:off x="3600" y="1728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70" name="Text Box 970"/>
            <p:cNvSpPr txBox="1">
              <a:spLocks noChangeAspect="1" noChangeArrowheads="1"/>
            </p:cNvSpPr>
            <p:nvPr/>
          </p:nvSpPr>
          <p:spPr bwMode="auto">
            <a:xfrm>
              <a:off x="3944" y="1728"/>
              <a:ext cx="293" cy="2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Y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128971" name="Line 971"/>
            <p:cNvSpPr>
              <a:spLocks noChangeAspect="1" noChangeShapeType="1"/>
            </p:cNvSpPr>
            <p:nvPr/>
          </p:nvSpPr>
          <p:spPr bwMode="auto">
            <a:xfrm>
              <a:off x="4416" y="17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72" name="Text Box 972"/>
            <p:cNvSpPr txBox="1">
              <a:spLocks noChangeAspect="1" noChangeArrowheads="1"/>
            </p:cNvSpPr>
            <p:nvPr/>
          </p:nvSpPr>
          <p:spPr bwMode="auto">
            <a:xfrm>
              <a:off x="4307" y="1929"/>
              <a:ext cx="290" cy="2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accent2"/>
                  </a:solidFill>
                </a:rPr>
                <a:t>Z</a:t>
              </a:r>
              <a:r>
                <a:rPr lang="en-US" sz="1800" b="1" baseline="-250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28974" name="Line 974"/>
            <p:cNvSpPr>
              <a:spLocks noChangeAspect="1" noChangeShapeType="1"/>
            </p:cNvSpPr>
            <p:nvPr/>
          </p:nvSpPr>
          <p:spPr bwMode="auto">
            <a:xfrm flipH="1">
              <a:off x="3936" y="14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75" name="Line 975"/>
            <p:cNvSpPr>
              <a:spLocks noChangeAspect="1" noChangeShapeType="1"/>
            </p:cNvSpPr>
            <p:nvPr/>
          </p:nvSpPr>
          <p:spPr bwMode="auto">
            <a:xfrm flipH="1">
              <a:off x="3216" y="14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76" name="Line 976"/>
            <p:cNvSpPr>
              <a:spLocks noChangeAspect="1" noChangeShapeType="1"/>
            </p:cNvSpPr>
            <p:nvPr/>
          </p:nvSpPr>
          <p:spPr bwMode="auto">
            <a:xfrm flipH="1">
              <a:off x="2496" y="148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80" name="Line 980"/>
            <p:cNvSpPr>
              <a:spLocks noChangeAspect="1" noChangeShapeType="1"/>
            </p:cNvSpPr>
            <p:nvPr/>
          </p:nvSpPr>
          <p:spPr bwMode="auto">
            <a:xfrm flipH="1">
              <a:off x="1440" y="148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81" name="Line 981"/>
            <p:cNvSpPr>
              <a:spLocks noChangeAspect="1" noChangeShapeType="1"/>
            </p:cNvSpPr>
            <p:nvPr/>
          </p:nvSpPr>
          <p:spPr bwMode="auto">
            <a:xfrm>
              <a:off x="1440" y="148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982" name="Group 982"/>
            <p:cNvGrpSpPr>
              <a:grpSpLocks noChangeAspect="1"/>
            </p:cNvGrpSpPr>
            <p:nvPr/>
          </p:nvGrpSpPr>
          <p:grpSpPr bwMode="auto">
            <a:xfrm>
              <a:off x="864" y="2976"/>
              <a:ext cx="144" cy="288"/>
              <a:chOff x="992" y="1006"/>
              <a:chExt cx="144" cy="288"/>
            </a:xfrm>
          </p:grpSpPr>
          <p:sp>
            <p:nvSpPr>
              <p:cNvPr id="128983" name="AutoShape 983"/>
              <p:cNvSpPr>
                <a:spLocks noChangeAspect="1" noChangeArrowheads="1"/>
              </p:cNvSpPr>
              <p:nvPr/>
            </p:nvSpPr>
            <p:spPr bwMode="auto">
              <a:xfrm rot="5400000">
                <a:off x="986" y="1079"/>
                <a:ext cx="156" cy="14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84" name="Line 984"/>
              <p:cNvSpPr>
                <a:spLocks noChangeAspect="1" noChangeShapeType="1"/>
              </p:cNvSpPr>
              <p:nvPr/>
            </p:nvSpPr>
            <p:spPr bwMode="auto">
              <a:xfrm rot="5400000">
                <a:off x="1030" y="1261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85" name="Line 985"/>
              <p:cNvSpPr>
                <a:spLocks noChangeAspect="1" noChangeShapeType="1"/>
              </p:cNvSpPr>
              <p:nvPr/>
            </p:nvSpPr>
            <p:spPr bwMode="auto">
              <a:xfrm rot="5400000">
                <a:off x="1085" y="104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86" name="Line 986"/>
              <p:cNvSpPr>
                <a:spLocks noChangeAspect="1" noChangeShapeType="1"/>
              </p:cNvSpPr>
              <p:nvPr/>
            </p:nvSpPr>
            <p:spPr bwMode="auto">
              <a:xfrm rot="5400000">
                <a:off x="976" y="1039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987" name="Rectangle 987"/>
            <p:cNvSpPr>
              <a:spLocks noChangeAspect="1" noChangeArrowheads="1"/>
            </p:cNvSpPr>
            <p:nvPr/>
          </p:nvSpPr>
          <p:spPr bwMode="auto">
            <a:xfrm>
              <a:off x="624" y="3264"/>
              <a:ext cx="432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FA</a:t>
              </a:r>
            </a:p>
          </p:txBody>
        </p:sp>
        <p:grpSp>
          <p:nvGrpSpPr>
            <p:cNvPr id="128988" name="Group 988"/>
            <p:cNvGrpSpPr>
              <a:grpSpLocks noChangeAspect="1"/>
            </p:cNvGrpSpPr>
            <p:nvPr/>
          </p:nvGrpSpPr>
          <p:grpSpPr bwMode="auto">
            <a:xfrm>
              <a:off x="1584" y="2976"/>
              <a:ext cx="144" cy="288"/>
              <a:chOff x="992" y="1006"/>
              <a:chExt cx="144" cy="288"/>
            </a:xfrm>
          </p:grpSpPr>
          <p:sp>
            <p:nvSpPr>
              <p:cNvPr id="128989" name="AutoShape 989"/>
              <p:cNvSpPr>
                <a:spLocks noChangeAspect="1" noChangeArrowheads="1"/>
              </p:cNvSpPr>
              <p:nvPr/>
            </p:nvSpPr>
            <p:spPr bwMode="auto">
              <a:xfrm rot="5400000">
                <a:off x="986" y="1079"/>
                <a:ext cx="156" cy="14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90" name="Line 990"/>
              <p:cNvSpPr>
                <a:spLocks noChangeAspect="1" noChangeShapeType="1"/>
              </p:cNvSpPr>
              <p:nvPr/>
            </p:nvSpPr>
            <p:spPr bwMode="auto">
              <a:xfrm rot="5400000">
                <a:off x="1030" y="1261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91" name="Line 991"/>
              <p:cNvSpPr>
                <a:spLocks noChangeAspect="1" noChangeShapeType="1"/>
              </p:cNvSpPr>
              <p:nvPr/>
            </p:nvSpPr>
            <p:spPr bwMode="auto">
              <a:xfrm rot="5400000">
                <a:off x="1085" y="104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92" name="Line 992"/>
              <p:cNvSpPr>
                <a:spLocks noChangeAspect="1" noChangeShapeType="1"/>
              </p:cNvSpPr>
              <p:nvPr/>
            </p:nvSpPr>
            <p:spPr bwMode="auto">
              <a:xfrm rot="5400000">
                <a:off x="976" y="1039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993" name="Rectangle 993"/>
            <p:cNvSpPr>
              <a:spLocks noChangeAspect="1" noChangeArrowheads="1"/>
            </p:cNvSpPr>
            <p:nvPr/>
          </p:nvSpPr>
          <p:spPr bwMode="auto">
            <a:xfrm>
              <a:off x="1344" y="3264"/>
              <a:ext cx="432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FA</a:t>
              </a:r>
            </a:p>
          </p:txBody>
        </p:sp>
        <p:grpSp>
          <p:nvGrpSpPr>
            <p:cNvPr id="128994" name="Group 994"/>
            <p:cNvGrpSpPr>
              <a:grpSpLocks noChangeAspect="1"/>
            </p:cNvGrpSpPr>
            <p:nvPr/>
          </p:nvGrpSpPr>
          <p:grpSpPr bwMode="auto">
            <a:xfrm>
              <a:off x="2304" y="2976"/>
              <a:ext cx="144" cy="288"/>
              <a:chOff x="992" y="1006"/>
              <a:chExt cx="144" cy="288"/>
            </a:xfrm>
          </p:grpSpPr>
          <p:sp>
            <p:nvSpPr>
              <p:cNvPr id="128995" name="AutoShape 995"/>
              <p:cNvSpPr>
                <a:spLocks noChangeAspect="1" noChangeArrowheads="1"/>
              </p:cNvSpPr>
              <p:nvPr/>
            </p:nvSpPr>
            <p:spPr bwMode="auto">
              <a:xfrm rot="5400000">
                <a:off x="986" y="1079"/>
                <a:ext cx="156" cy="14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96" name="Line 996"/>
              <p:cNvSpPr>
                <a:spLocks noChangeAspect="1" noChangeShapeType="1"/>
              </p:cNvSpPr>
              <p:nvPr/>
            </p:nvSpPr>
            <p:spPr bwMode="auto">
              <a:xfrm rot="5400000">
                <a:off x="1030" y="1261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97" name="Line 997"/>
              <p:cNvSpPr>
                <a:spLocks noChangeAspect="1" noChangeShapeType="1"/>
              </p:cNvSpPr>
              <p:nvPr/>
            </p:nvSpPr>
            <p:spPr bwMode="auto">
              <a:xfrm rot="5400000">
                <a:off x="1085" y="104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998" name="Line 998"/>
              <p:cNvSpPr>
                <a:spLocks noChangeAspect="1" noChangeShapeType="1"/>
              </p:cNvSpPr>
              <p:nvPr/>
            </p:nvSpPr>
            <p:spPr bwMode="auto">
              <a:xfrm rot="5400000">
                <a:off x="976" y="1039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999" name="Rectangle 999"/>
            <p:cNvSpPr>
              <a:spLocks noChangeAspect="1" noChangeArrowheads="1"/>
            </p:cNvSpPr>
            <p:nvPr/>
          </p:nvSpPr>
          <p:spPr bwMode="auto">
            <a:xfrm>
              <a:off x="2064" y="3264"/>
              <a:ext cx="432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FA</a:t>
              </a:r>
            </a:p>
          </p:txBody>
        </p:sp>
        <p:grpSp>
          <p:nvGrpSpPr>
            <p:cNvPr id="129000" name="Group 1000"/>
            <p:cNvGrpSpPr>
              <a:grpSpLocks noChangeAspect="1"/>
            </p:cNvGrpSpPr>
            <p:nvPr/>
          </p:nvGrpSpPr>
          <p:grpSpPr bwMode="auto">
            <a:xfrm>
              <a:off x="3024" y="2976"/>
              <a:ext cx="144" cy="288"/>
              <a:chOff x="992" y="1006"/>
              <a:chExt cx="144" cy="288"/>
            </a:xfrm>
          </p:grpSpPr>
          <p:sp>
            <p:nvSpPr>
              <p:cNvPr id="129001" name="AutoShape 1001"/>
              <p:cNvSpPr>
                <a:spLocks noChangeAspect="1" noChangeArrowheads="1"/>
              </p:cNvSpPr>
              <p:nvPr/>
            </p:nvSpPr>
            <p:spPr bwMode="auto">
              <a:xfrm rot="5400000">
                <a:off x="986" y="1079"/>
                <a:ext cx="156" cy="14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02" name="Line 1002"/>
              <p:cNvSpPr>
                <a:spLocks noChangeAspect="1" noChangeShapeType="1"/>
              </p:cNvSpPr>
              <p:nvPr/>
            </p:nvSpPr>
            <p:spPr bwMode="auto">
              <a:xfrm rot="5400000">
                <a:off x="1030" y="1261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03" name="Line 1003"/>
              <p:cNvSpPr>
                <a:spLocks noChangeAspect="1" noChangeShapeType="1"/>
              </p:cNvSpPr>
              <p:nvPr/>
            </p:nvSpPr>
            <p:spPr bwMode="auto">
              <a:xfrm rot="5400000">
                <a:off x="1085" y="1040"/>
                <a:ext cx="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04" name="Line 1004"/>
              <p:cNvSpPr>
                <a:spLocks noChangeAspect="1" noChangeShapeType="1"/>
              </p:cNvSpPr>
              <p:nvPr/>
            </p:nvSpPr>
            <p:spPr bwMode="auto">
              <a:xfrm rot="5400000">
                <a:off x="976" y="1039"/>
                <a:ext cx="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9005" name="Rectangle 1005"/>
            <p:cNvSpPr>
              <a:spLocks noChangeAspect="1" noChangeArrowheads="1"/>
            </p:cNvSpPr>
            <p:nvPr/>
          </p:nvSpPr>
          <p:spPr bwMode="auto">
            <a:xfrm>
              <a:off x="2784" y="3264"/>
              <a:ext cx="432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HA</a:t>
              </a:r>
            </a:p>
          </p:txBody>
        </p:sp>
        <p:sp>
          <p:nvSpPr>
            <p:cNvPr id="129006" name="Text Box 1006"/>
            <p:cNvSpPr txBox="1">
              <a:spLocks noChangeAspect="1" noChangeArrowheads="1"/>
            </p:cNvSpPr>
            <p:nvPr/>
          </p:nvSpPr>
          <p:spPr bwMode="auto">
            <a:xfrm>
              <a:off x="734" y="2812"/>
              <a:ext cx="322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3</a:t>
              </a:r>
            </a:p>
          </p:txBody>
        </p:sp>
        <p:sp>
          <p:nvSpPr>
            <p:cNvPr id="129007" name="Text Box 1007"/>
            <p:cNvSpPr txBox="1">
              <a:spLocks noChangeAspect="1" noChangeArrowheads="1"/>
            </p:cNvSpPr>
            <p:nvPr/>
          </p:nvSpPr>
          <p:spPr bwMode="auto">
            <a:xfrm>
              <a:off x="1454" y="2812"/>
              <a:ext cx="322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2</a:t>
              </a:r>
            </a:p>
          </p:txBody>
        </p:sp>
        <p:sp>
          <p:nvSpPr>
            <p:cNvPr id="129008" name="Text Box 1008"/>
            <p:cNvSpPr txBox="1">
              <a:spLocks noChangeAspect="1" noChangeArrowheads="1"/>
            </p:cNvSpPr>
            <p:nvPr/>
          </p:nvSpPr>
          <p:spPr bwMode="auto">
            <a:xfrm>
              <a:off x="2174" y="2812"/>
              <a:ext cx="322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129009" name="Text Box 1009"/>
            <p:cNvSpPr txBox="1">
              <a:spLocks noChangeAspect="1" noChangeArrowheads="1"/>
            </p:cNvSpPr>
            <p:nvPr/>
          </p:nvSpPr>
          <p:spPr bwMode="auto">
            <a:xfrm>
              <a:off x="2894" y="2812"/>
              <a:ext cx="322" cy="2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129010" name="Line 1010"/>
            <p:cNvSpPr>
              <a:spLocks noChangeAspect="1" noChangeShapeType="1"/>
            </p:cNvSpPr>
            <p:nvPr/>
          </p:nvSpPr>
          <p:spPr bwMode="auto">
            <a:xfrm flipH="1" flipV="1">
              <a:off x="989" y="2833"/>
              <a:ext cx="0" cy="1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11" name="Line 1011"/>
            <p:cNvSpPr>
              <a:spLocks noChangeAspect="1" noChangeShapeType="1"/>
            </p:cNvSpPr>
            <p:nvPr/>
          </p:nvSpPr>
          <p:spPr bwMode="auto">
            <a:xfrm>
              <a:off x="978" y="2832"/>
              <a:ext cx="23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12" name="Line 1012"/>
            <p:cNvSpPr>
              <a:spLocks noChangeAspect="1" noChangeShapeType="1"/>
            </p:cNvSpPr>
            <p:nvPr/>
          </p:nvSpPr>
          <p:spPr bwMode="auto">
            <a:xfrm flipH="1" flipV="1">
              <a:off x="1708" y="2828"/>
              <a:ext cx="0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13" name="Oval 1013"/>
            <p:cNvSpPr>
              <a:spLocks noChangeAspect="1" noChangeArrowheads="1"/>
            </p:cNvSpPr>
            <p:nvPr/>
          </p:nvSpPr>
          <p:spPr bwMode="auto">
            <a:xfrm>
              <a:off x="1685" y="2808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14" name="Line 1014"/>
            <p:cNvSpPr>
              <a:spLocks noChangeAspect="1" noChangeShapeType="1"/>
            </p:cNvSpPr>
            <p:nvPr/>
          </p:nvSpPr>
          <p:spPr bwMode="auto">
            <a:xfrm flipH="1" flipV="1">
              <a:off x="2430" y="2827"/>
              <a:ext cx="0" cy="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15" name="Oval 1015"/>
            <p:cNvSpPr>
              <a:spLocks noChangeAspect="1" noChangeArrowheads="1"/>
            </p:cNvSpPr>
            <p:nvPr/>
          </p:nvSpPr>
          <p:spPr bwMode="auto">
            <a:xfrm>
              <a:off x="2403" y="2804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16" name="Line 1016"/>
            <p:cNvSpPr>
              <a:spLocks noChangeAspect="1" noChangeShapeType="1"/>
            </p:cNvSpPr>
            <p:nvPr/>
          </p:nvSpPr>
          <p:spPr bwMode="auto">
            <a:xfrm flipH="1" flipV="1">
              <a:off x="3147" y="2834"/>
              <a:ext cx="1" cy="1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17" name="Oval 1017"/>
            <p:cNvSpPr>
              <a:spLocks noChangeAspect="1" noChangeArrowheads="1"/>
            </p:cNvSpPr>
            <p:nvPr/>
          </p:nvSpPr>
          <p:spPr bwMode="auto">
            <a:xfrm>
              <a:off x="3125" y="2808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18" name="Line 1018"/>
            <p:cNvSpPr>
              <a:spLocks noChangeAspect="1" noChangeShapeType="1"/>
            </p:cNvSpPr>
            <p:nvPr/>
          </p:nvSpPr>
          <p:spPr bwMode="auto">
            <a:xfrm>
              <a:off x="1440" y="2736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19" name="Line 1019"/>
            <p:cNvSpPr>
              <a:spLocks noChangeAspect="1" noChangeShapeType="1"/>
            </p:cNvSpPr>
            <p:nvPr/>
          </p:nvSpPr>
          <p:spPr bwMode="auto">
            <a:xfrm>
              <a:off x="2160" y="2736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20" name="Line 1020"/>
            <p:cNvSpPr>
              <a:spLocks noChangeAspect="1" noChangeShapeType="1"/>
            </p:cNvSpPr>
            <p:nvPr/>
          </p:nvSpPr>
          <p:spPr bwMode="auto">
            <a:xfrm>
              <a:off x="2880" y="2736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21" name="Text Box 1021"/>
            <p:cNvSpPr txBox="1">
              <a:spLocks noChangeAspect="1" noChangeArrowheads="1"/>
            </p:cNvSpPr>
            <p:nvPr/>
          </p:nvSpPr>
          <p:spPr bwMode="auto">
            <a:xfrm>
              <a:off x="3224" y="2736"/>
              <a:ext cx="293" cy="25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Y</a:t>
              </a:r>
              <a:r>
                <a:rPr lang="en-US" sz="1800" baseline="-25000"/>
                <a:t>3</a:t>
              </a:r>
            </a:p>
          </p:txBody>
        </p:sp>
        <p:sp>
          <p:nvSpPr>
            <p:cNvPr id="129022" name="Line 1022"/>
            <p:cNvSpPr>
              <a:spLocks noChangeAspect="1" noChangeShapeType="1"/>
            </p:cNvSpPr>
            <p:nvPr/>
          </p:nvSpPr>
          <p:spPr bwMode="auto">
            <a:xfrm>
              <a:off x="3696" y="273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23" name="Text Box 1023"/>
            <p:cNvSpPr txBox="1">
              <a:spLocks noChangeAspect="1" noChangeArrowheads="1"/>
            </p:cNvSpPr>
            <p:nvPr/>
          </p:nvSpPr>
          <p:spPr bwMode="auto">
            <a:xfrm>
              <a:off x="3587" y="2937"/>
              <a:ext cx="290" cy="25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accent2"/>
                  </a:solidFill>
                </a:rPr>
                <a:t>Z</a:t>
              </a:r>
              <a:r>
                <a:rPr lang="en-US" sz="1800" b="1" baseline="-250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30048" name="Line 1024"/>
            <p:cNvSpPr>
              <a:spLocks noChangeAspect="1" noChangeShapeType="1"/>
            </p:cNvSpPr>
            <p:nvPr/>
          </p:nvSpPr>
          <p:spPr bwMode="auto">
            <a:xfrm flipH="1">
              <a:off x="3216" y="249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49" name="Line 1025"/>
            <p:cNvSpPr>
              <a:spLocks noChangeAspect="1" noChangeShapeType="1"/>
            </p:cNvSpPr>
            <p:nvPr/>
          </p:nvSpPr>
          <p:spPr bwMode="auto">
            <a:xfrm flipH="1">
              <a:off x="2496" y="249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0" name="Line 1026"/>
            <p:cNvSpPr>
              <a:spLocks noChangeAspect="1" noChangeShapeType="1"/>
            </p:cNvSpPr>
            <p:nvPr/>
          </p:nvSpPr>
          <p:spPr bwMode="auto">
            <a:xfrm flipH="1">
              <a:off x="1776" y="249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1" name="Line 1027"/>
            <p:cNvSpPr>
              <a:spLocks noChangeAspect="1" noChangeShapeType="1"/>
            </p:cNvSpPr>
            <p:nvPr/>
          </p:nvSpPr>
          <p:spPr bwMode="auto">
            <a:xfrm flipH="1">
              <a:off x="720" y="2496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2" name="Line 1028"/>
            <p:cNvSpPr>
              <a:spLocks noChangeAspect="1" noChangeShapeType="1"/>
            </p:cNvSpPr>
            <p:nvPr/>
          </p:nvSpPr>
          <p:spPr bwMode="auto">
            <a:xfrm>
              <a:off x="720" y="249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3" name="Line 1029"/>
            <p:cNvSpPr>
              <a:spLocks noChangeAspect="1" noChangeShapeType="1"/>
            </p:cNvSpPr>
            <p:nvPr/>
          </p:nvSpPr>
          <p:spPr bwMode="auto">
            <a:xfrm>
              <a:off x="3024" y="374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4" name="Text Box 1030"/>
            <p:cNvSpPr txBox="1">
              <a:spLocks noChangeAspect="1" noChangeArrowheads="1"/>
            </p:cNvSpPr>
            <p:nvPr/>
          </p:nvSpPr>
          <p:spPr bwMode="auto">
            <a:xfrm>
              <a:off x="2916" y="3888"/>
              <a:ext cx="289" cy="2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accent2"/>
                  </a:solidFill>
                </a:rPr>
                <a:t>Z</a:t>
              </a:r>
              <a:r>
                <a:rPr lang="en-US" sz="1800" b="1" baseline="-250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30055" name="Line 1031"/>
            <p:cNvSpPr>
              <a:spLocks noChangeAspect="1" noChangeShapeType="1"/>
            </p:cNvSpPr>
            <p:nvPr/>
          </p:nvSpPr>
          <p:spPr bwMode="auto">
            <a:xfrm flipH="1">
              <a:off x="2496" y="350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6" name="Line 1032"/>
            <p:cNvSpPr>
              <a:spLocks noChangeAspect="1" noChangeShapeType="1"/>
            </p:cNvSpPr>
            <p:nvPr/>
          </p:nvSpPr>
          <p:spPr bwMode="auto">
            <a:xfrm flipH="1">
              <a:off x="1776" y="350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7" name="Line 1033"/>
            <p:cNvSpPr>
              <a:spLocks noChangeAspect="1" noChangeShapeType="1"/>
            </p:cNvSpPr>
            <p:nvPr/>
          </p:nvSpPr>
          <p:spPr bwMode="auto">
            <a:xfrm flipH="1">
              <a:off x="1056" y="350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8" name="Line 1034"/>
            <p:cNvSpPr>
              <a:spLocks noChangeAspect="1" noChangeShapeType="1"/>
            </p:cNvSpPr>
            <p:nvPr/>
          </p:nvSpPr>
          <p:spPr bwMode="auto">
            <a:xfrm>
              <a:off x="2280" y="374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9" name="Text Box 1035"/>
            <p:cNvSpPr txBox="1">
              <a:spLocks noChangeAspect="1" noChangeArrowheads="1"/>
            </p:cNvSpPr>
            <p:nvPr/>
          </p:nvSpPr>
          <p:spPr bwMode="auto">
            <a:xfrm>
              <a:off x="2171" y="3888"/>
              <a:ext cx="290" cy="2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accent2"/>
                  </a:solidFill>
                </a:rPr>
                <a:t>Z</a:t>
              </a:r>
              <a:r>
                <a:rPr lang="en-US" sz="1800" b="1" baseline="-250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30060" name="Line 1036"/>
            <p:cNvSpPr>
              <a:spLocks noChangeAspect="1" noChangeShapeType="1"/>
            </p:cNvSpPr>
            <p:nvPr/>
          </p:nvSpPr>
          <p:spPr bwMode="auto">
            <a:xfrm>
              <a:off x="1560" y="374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1" name="Text Box 1037"/>
            <p:cNvSpPr txBox="1">
              <a:spLocks noChangeAspect="1" noChangeArrowheads="1"/>
            </p:cNvSpPr>
            <p:nvPr/>
          </p:nvSpPr>
          <p:spPr bwMode="auto">
            <a:xfrm>
              <a:off x="1451" y="3888"/>
              <a:ext cx="290" cy="2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accent2"/>
                  </a:solidFill>
                </a:rPr>
                <a:t>Z</a:t>
              </a:r>
              <a:r>
                <a:rPr lang="en-US" sz="1800" b="1" baseline="-250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30062" name="Line 1038"/>
            <p:cNvSpPr>
              <a:spLocks noChangeAspect="1" noChangeShapeType="1"/>
            </p:cNvSpPr>
            <p:nvPr/>
          </p:nvSpPr>
          <p:spPr bwMode="auto">
            <a:xfrm>
              <a:off x="840" y="374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3" name="Text Box 1039"/>
            <p:cNvSpPr txBox="1">
              <a:spLocks noChangeAspect="1" noChangeArrowheads="1"/>
            </p:cNvSpPr>
            <p:nvPr/>
          </p:nvSpPr>
          <p:spPr bwMode="auto">
            <a:xfrm>
              <a:off x="731" y="3888"/>
              <a:ext cx="290" cy="2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accent2"/>
                  </a:solidFill>
                </a:rPr>
                <a:t>Z</a:t>
              </a:r>
              <a:r>
                <a:rPr lang="en-US" sz="1800" b="1" baseline="-250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30064" name="Line 1040"/>
            <p:cNvSpPr>
              <a:spLocks noChangeAspect="1" noChangeShapeType="1"/>
            </p:cNvSpPr>
            <p:nvPr/>
          </p:nvSpPr>
          <p:spPr bwMode="auto">
            <a:xfrm>
              <a:off x="384" y="35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5" name="Text Box 1041"/>
            <p:cNvSpPr txBox="1">
              <a:spLocks noChangeAspect="1" noChangeArrowheads="1"/>
            </p:cNvSpPr>
            <p:nvPr/>
          </p:nvSpPr>
          <p:spPr bwMode="auto">
            <a:xfrm>
              <a:off x="276" y="3888"/>
              <a:ext cx="290" cy="2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chemeClr val="accent2"/>
                  </a:solidFill>
                </a:rPr>
                <a:t>Z</a:t>
              </a:r>
              <a:r>
                <a:rPr lang="en-US" sz="1800" b="1" baseline="-250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30066" name="Line 1042"/>
            <p:cNvSpPr>
              <a:spLocks noChangeAspect="1" noChangeShapeType="1"/>
            </p:cNvSpPr>
            <p:nvPr/>
          </p:nvSpPr>
          <p:spPr bwMode="auto">
            <a:xfrm flipH="1">
              <a:off x="384" y="35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7068-DFA3-4C12-84EB-DEDC2F046E2D}" type="slidenum">
              <a:rPr lang="en-US"/>
              <a:pPr/>
              <a:t>141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Combinational Multiplier: Critical Path(s)</a:t>
            </a:r>
          </a:p>
        </p:txBody>
      </p:sp>
      <p:sp>
        <p:nvSpPr>
          <p:cNvPr id="131284" name="Rectangle 212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838200"/>
          </a:xfrm>
        </p:spPr>
        <p:txBody>
          <a:bodyPr/>
          <a:lstStyle/>
          <a:p>
            <a:r>
              <a:rPr lang="en-US"/>
              <a:t>A lot of critical paths: same delay. (AND gates not shown)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7772400" y="6248400"/>
            <a:ext cx="1320800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[Rab96] p.410</a:t>
            </a:r>
          </a:p>
        </p:txBody>
      </p:sp>
      <p:sp>
        <p:nvSpPr>
          <p:cNvPr id="131083" name="Rectangle 11"/>
          <p:cNvSpPr>
            <a:spLocks noChangeAspect="1" noChangeArrowheads="1"/>
          </p:cNvSpPr>
          <p:nvPr/>
        </p:nvSpPr>
        <p:spPr bwMode="auto">
          <a:xfrm>
            <a:off x="3565525" y="184626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1089" name="Rectangle 17"/>
          <p:cNvSpPr>
            <a:spLocks noChangeAspect="1" noChangeArrowheads="1"/>
          </p:cNvSpPr>
          <p:nvPr/>
        </p:nvSpPr>
        <p:spPr bwMode="auto">
          <a:xfrm>
            <a:off x="4606925" y="184626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1095" name="Rectangle 23"/>
          <p:cNvSpPr>
            <a:spLocks noChangeAspect="1" noChangeArrowheads="1"/>
          </p:cNvSpPr>
          <p:nvPr/>
        </p:nvSpPr>
        <p:spPr bwMode="auto">
          <a:xfrm>
            <a:off x="5648325" y="184626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1101" name="Rectangle 29"/>
          <p:cNvSpPr>
            <a:spLocks noChangeAspect="1" noChangeArrowheads="1"/>
          </p:cNvSpPr>
          <p:nvPr/>
        </p:nvSpPr>
        <p:spPr bwMode="auto">
          <a:xfrm>
            <a:off x="6689725" y="184626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1114" name="Line 42"/>
          <p:cNvSpPr>
            <a:spLocks noChangeAspect="1" noChangeShapeType="1"/>
          </p:cNvSpPr>
          <p:nvPr/>
        </p:nvSpPr>
        <p:spPr bwMode="auto">
          <a:xfrm>
            <a:off x="4746625" y="1447800"/>
            <a:ext cx="0" cy="39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15" name="Line 43"/>
          <p:cNvSpPr>
            <a:spLocks noChangeAspect="1" noChangeShapeType="1"/>
          </p:cNvSpPr>
          <p:nvPr/>
        </p:nvSpPr>
        <p:spPr bwMode="auto">
          <a:xfrm>
            <a:off x="5788025" y="1447800"/>
            <a:ext cx="0" cy="39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16" name="Line 44"/>
          <p:cNvSpPr>
            <a:spLocks noChangeAspect="1" noChangeShapeType="1"/>
          </p:cNvSpPr>
          <p:nvPr/>
        </p:nvSpPr>
        <p:spPr bwMode="auto">
          <a:xfrm>
            <a:off x="6829425" y="1447800"/>
            <a:ext cx="0" cy="39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57" name="Rectangle 85"/>
          <p:cNvSpPr>
            <a:spLocks noChangeAspect="1" noChangeArrowheads="1"/>
          </p:cNvSpPr>
          <p:nvPr/>
        </p:nvSpPr>
        <p:spPr bwMode="auto">
          <a:xfrm>
            <a:off x="2524125" y="330358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1163" name="Rectangle 91"/>
          <p:cNvSpPr>
            <a:spLocks noChangeAspect="1" noChangeArrowheads="1"/>
          </p:cNvSpPr>
          <p:nvPr/>
        </p:nvSpPr>
        <p:spPr bwMode="auto">
          <a:xfrm>
            <a:off x="3565525" y="330358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1169" name="Rectangle 97"/>
          <p:cNvSpPr>
            <a:spLocks noChangeAspect="1" noChangeArrowheads="1"/>
          </p:cNvSpPr>
          <p:nvPr/>
        </p:nvSpPr>
        <p:spPr bwMode="auto">
          <a:xfrm>
            <a:off x="4606925" y="330358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1175" name="Rectangle 103"/>
          <p:cNvSpPr>
            <a:spLocks noChangeAspect="1" noChangeArrowheads="1"/>
          </p:cNvSpPr>
          <p:nvPr/>
        </p:nvSpPr>
        <p:spPr bwMode="auto">
          <a:xfrm>
            <a:off x="5648325" y="330358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1188" name="Line 116"/>
          <p:cNvSpPr>
            <a:spLocks noChangeAspect="1" noChangeShapeType="1"/>
          </p:cNvSpPr>
          <p:nvPr/>
        </p:nvSpPr>
        <p:spPr bwMode="auto">
          <a:xfrm>
            <a:off x="3705225" y="2540000"/>
            <a:ext cx="0" cy="7635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89" name="Line 117"/>
          <p:cNvSpPr>
            <a:spLocks noChangeAspect="1" noChangeShapeType="1"/>
          </p:cNvSpPr>
          <p:nvPr/>
        </p:nvSpPr>
        <p:spPr bwMode="auto">
          <a:xfrm>
            <a:off x="4746625" y="2540000"/>
            <a:ext cx="0" cy="763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90" name="Line 118"/>
          <p:cNvSpPr>
            <a:spLocks noChangeAspect="1" noChangeShapeType="1"/>
          </p:cNvSpPr>
          <p:nvPr/>
        </p:nvSpPr>
        <p:spPr bwMode="auto">
          <a:xfrm>
            <a:off x="5788025" y="2540000"/>
            <a:ext cx="0" cy="76358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92" name="Line 120"/>
          <p:cNvSpPr>
            <a:spLocks noChangeAspect="1" noChangeShapeType="1"/>
          </p:cNvSpPr>
          <p:nvPr/>
        </p:nvSpPr>
        <p:spPr bwMode="auto">
          <a:xfrm>
            <a:off x="6967538" y="2540000"/>
            <a:ext cx="0" cy="277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94" name="Line 122"/>
          <p:cNvSpPr>
            <a:spLocks noChangeAspect="1" noChangeShapeType="1"/>
          </p:cNvSpPr>
          <p:nvPr/>
        </p:nvSpPr>
        <p:spPr bwMode="auto">
          <a:xfrm flipH="1">
            <a:off x="6273800" y="2192338"/>
            <a:ext cx="415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95" name="Line 123"/>
          <p:cNvSpPr>
            <a:spLocks noChangeAspect="1" noChangeShapeType="1"/>
          </p:cNvSpPr>
          <p:nvPr/>
        </p:nvSpPr>
        <p:spPr bwMode="auto">
          <a:xfrm flipH="1">
            <a:off x="5232400" y="2192338"/>
            <a:ext cx="415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96" name="Line 124"/>
          <p:cNvSpPr>
            <a:spLocks noChangeAspect="1" noChangeShapeType="1"/>
          </p:cNvSpPr>
          <p:nvPr/>
        </p:nvSpPr>
        <p:spPr bwMode="auto">
          <a:xfrm flipH="1">
            <a:off x="4191000" y="2192338"/>
            <a:ext cx="415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97" name="Line 125"/>
          <p:cNvSpPr>
            <a:spLocks noChangeAspect="1" noChangeShapeType="1"/>
          </p:cNvSpPr>
          <p:nvPr/>
        </p:nvSpPr>
        <p:spPr bwMode="auto">
          <a:xfrm flipH="1">
            <a:off x="2663825" y="2192338"/>
            <a:ext cx="901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98" name="Line 126"/>
          <p:cNvSpPr>
            <a:spLocks noChangeAspect="1" noChangeShapeType="1"/>
          </p:cNvSpPr>
          <p:nvPr/>
        </p:nvSpPr>
        <p:spPr bwMode="auto">
          <a:xfrm>
            <a:off x="2663825" y="2192338"/>
            <a:ext cx="0" cy="1111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04" name="Rectangle 132"/>
          <p:cNvSpPr>
            <a:spLocks noChangeAspect="1" noChangeArrowheads="1"/>
          </p:cNvSpPr>
          <p:nvPr/>
        </p:nvSpPr>
        <p:spPr bwMode="auto">
          <a:xfrm>
            <a:off x="1482725" y="476091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1210" name="Rectangle 138"/>
          <p:cNvSpPr>
            <a:spLocks noChangeAspect="1" noChangeArrowheads="1"/>
          </p:cNvSpPr>
          <p:nvPr/>
        </p:nvSpPr>
        <p:spPr bwMode="auto">
          <a:xfrm>
            <a:off x="2524125" y="476091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1216" name="Rectangle 144"/>
          <p:cNvSpPr>
            <a:spLocks noChangeAspect="1" noChangeArrowheads="1"/>
          </p:cNvSpPr>
          <p:nvPr/>
        </p:nvSpPr>
        <p:spPr bwMode="auto">
          <a:xfrm>
            <a:off x="3565525" y="476091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1222" name="Rectangle 150"/>
          <p:cNvSpPr>
            <a:spLocks noChangeAspect="1" noChangeArrowheads="1"/>
          </p:cNvSpPr>
          <p:nvPr/>
        </p:nvSpPr>
        <p:spPr bwMode="auto">
          <a:xfrm>
            <a:off x="4606925" y="476091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1239" name="Line 167"/>
          <p:cNvSpPr>
            <a:spLocks noChangeAspect="1" noChangeShapeType="1"/>
          </p:cNvSpPr>
          <p:nvPr/>
        </p:nvSpPr>
        <p:spPr bwMode="auto">
          <a:xfrm>
            <a:off x="5926138" y="3997325"/>
            <a:ext cx="0" cy="277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41" name="Line 169"/>
          <p:cNvSpPr>
            <a:spLocks noChangeAspect="1" noChangeShapeType="1"/>
          </p:cNvSpPr>
          <p:nvPr/>
        </p:nvSpPr>
        <p:spPr bwMode="auto">
          <a:xfrm flipH="1">
            <a:off x="5232400" y="3649663"/>
            <a:ext cx="4159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42" name="Line 170"/>
          <p:cNvSpPr>
            <a:spLocks noChangeAspect="1" noChangeShapeType="1"/>
          </p:cNvSpPr>
          <p:nvPr/>
        </p:nvSpPr>
        <p:spPr bwMode="auto">
          <a:xfrm flipH="1">
            <a:off x="4191000" y="3649663"/>
            <a:ext cx="415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43" name="Line 171"/>
          <p:cNvSpPr>
            <a:spLocks noChangeAspect="1" noChangeShapeType="1"/>
          </p:cNvSpPr>
          <p:nvPr/>
        </p:nvSpPr>
        <p:spPr bwMode="auto">
          <a:xfrm flipH="1">
            <a:off x="3149600" y="3649663"/>
            <a:ext cx="415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44" name="Line 172"/>
          <p:cNvSpPr>
            <a:spLocks noChangeAspect="1" noChangeShapeType="1"/>
          </p:cNvSpPr>
          <p:nvPr/>
        </p:nvSpPr>
        <p:spPr bwMode="auto">
          <a:xfrm flipH="1">
            <a:off x="1622425" y="3649663"/>
            <a:ext cx="901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45" name="Line 173"/>
          <p:cNvSpPr>
            <a:spLocks noChangeAspect="1" noChangeShapeType="1"/>
          </p:cNvSpPr>
          <p:nvPr/>
        </p:nvSpPr>
        <p:spPr bwMode="auto">
          <a:xfrm>
            <a:off x="1622425" y="3649663"/>
            <a:ext cx="0" cy="1111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46" name="Line 174"/>
          <p:cNvSpPr>
            <a:spLocks noChangeAspect="1" noChangeShapeType="1"/>
          </p:cNvSpPr>
          <p:nvPr/>
        </p:nvSpPr>
        <p:spPr bwMode="auto">
          <a:xfrm>
            <a:off x="4954588" y="5454650"/>
            <a:ext cx="0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48" name="Line 176"/>
          <p:cNvSpPr>
            <a:spLocks noChangeAspect="1" noChangeShapeType="1"/>
          </p:cNvSpPr>
          <p:nvPr/>
        </p:nvSpPr>
        <p:spPr bwMode="auto">
          <a:xfrm flipH="1">
            <a:off x="4191000" y="5108575"/>
            <a:ext cx="4159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49" name="Line 177"/>
          <p:cNvSpPr>
            <a:spLocks noChangeAspect="1" noChangeShapeType="1"/>
          </p:cNvSpPr>
          <p:nvPr/>
        </p:nvSpPr>
        <p:spPr bwMode="auto">
          <a:xfrm flipH="1">
            <a:off x="3149600" y="5108575"/>
            <a:ext cx="4159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50" name="Line 178"/>
          <p:cNvSpPr>
            <a:spLocks noChangeAspect="1" noChangeShapeType="1"/>
          </p:cNvSpPr>
          <p:nvPr/>
        </p:nvSpPr>
        <p:spPr bwMode="auto">
          <a:xfrm flipH="1">
            <a:off x="2108200" y="5108575"/>
            <a:ext cx="415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51" name="Line 179"/>
          <p:cNvSpPr>
            <a:spLocks noChangeAspect="1" noChangeShapeType="1"/>
          </p:cNvSpPr>
          <p:nvPr/>
        </p:nvSpPr>
        <p:spPr bwMode="auto">
          <a:xfrm>
            <a:off x="3878263" y="5454650"/>
            <a:ext cx="0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53" name="Line 181"/>
          <p:cNvSpPr>
            <a:spLocks noChangeAspect="1" noChangeShapeType="1"/>
          </p:cNvSpPr>
          <p:nvPr/>
        </p:nvSpPr>
        <p:spPr bwMode="auto">
          <a:xfrm>
            <a:off x="2836863" y="5454650"/>
            <a:ext cx="0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55" name="Line 183"/>
          <p:cNvSpPr>
            <a:spLocks noChangeAspect="1" noChangeShapeType="1"/>
          </p:cNvSpPr>
          <p:nvPr/>
        </p:nvSpPr>
        <p:spPr bwMode="auto">
          <a:xfrm>
            <a:off x="1795463" y="5454650"/>
            <a:ext cx="0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57" name="Line 185"/>
          <p:cNvSpPr>
            <a:spLocks noChangeAspect="1" noChangeShapeType="1"/>
          </p:cNvSpPr>
          <p:nvPr/>
        </p:nvSpPr>
        <p:spPr bwMode="auto">
          <a:xfrm>
            <a:off x="1135063" y="5108575"/>
            <a:ext cx="0" cy="555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59" name="Line 187"/>
          <p:cNvSpPr>
            <a:spLocks noChangeAspect="1" noChangeShapeType="1"/>
          </p:cNvSpPr>
          <p:nvPr/>
        </p:nvSpPr>
        <p:spPr bwMode="auto">
          <a:xfrm flipH="1">
            <a:off x="1135063" y="5108575"/>
            <a:ext cx="3476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60" name="Line 188"/>
          <p:cNvSpPr>
            <a:spLocks noChangeShapeType="1"/>
          </p:cNvSpPr>
          <p:nvPr/>
        </p:nvSpPr>
        <p:spPr bwMode="auto">
          <a:xfrm>
            <a:off x="4044950" y="1447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61" name="Line 189"/>
          <p:cNvSpPr>
            <a:spLocks noChangeShapeType="1"/>
          </p:cNvSpPr>
          <p:nvPr/>
        </p:nvSpPr>
        <p:spPr bwMode="auto">
          <a:xfrm>
            <a:off x="5111750" y="1447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62" name="Line 190"/>
          <p:cNvSpPr>
            <a:spLocks noChangeShapeType="1"/>
          </p:cNvSpPr>
          <p:nvPr/>
        </p:nvSpPr>
        <p:spPr bwMode="auto">
          <a:xfrm>
            <a:off x="6102350" y="1447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63" name="Line 191"/>
          <p:cNvSpPr>
            <a:spLocks noChangeShapeType="1"/>
          </p:cNvSpPr>
          <p:nvPr/>
        </p:nvSpPr>
        <p:spPr bwMode="auto">
          <a:xfrm>
            <a:off x="7169150" y="1447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64" name="Line 192"/>
          <p:cNvSpPr>
            <a:spLocks noChangeShapeType="1"/>
          </p:cNvSpPr>
          <p:nvPr/>
        </p:nvSpPr>
        <p:spPr bwMode="auto">
          <a:xfrm>
            <a:off x="2978150" y="2895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65" name="Line 193"/>
          <p:cNvSpPr>
            <a:spLocks noChangeShapeType="1"/>
          </p:cNvSpPr>
          <p:nvPr/>
        </p:nvSpPr>
        <p:spPr bwMode="auto">
          <a:xfrm>
            <a:off x="4044950" y="2895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66" name="Line 194"/>
          <p:cNvSpPr>
            <a:spLocks noChangeShapeType="1"/>
          </p:cNvSpPr>
          <p:nvPr/>
        </p:nvSpPr>
        <p:spPr bwMode="auto">
          <a:xfrm>
            <a:off x="5035550" y="2895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67" name="Line 195"/>
          <p:cNvSpPr>
            <a:spLocks noChangeShapeType="1"/>
          </p:cNvSpPr>
          <p:nvPr/>
        </p:nvSpPr>
        <p:spPr bwMode="auto">
          <a:xfrm>
            <a:off x="6102350" y="2895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68" name="Line 196"/>
          <p:cNvSpPr>
            <a:spLocks noChangeShapeType="1"/>
          </p:cNvSpPr>
          <p:nvPr/>
        </p:nvSpPr>
        <p:spPr bwMode="auto">
          <a:xfrm>
            <a:off x="1911350" y="4419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69" name="Line 197"/>
          <p:cNvSpPr>
            <a:spLocks noChangeShapeType="1"/>
          </p:cNvSpPr>
          <p:nvPr/>
        </p:nvSpPr>
        <p:spPr bwMode="auto">
          <a:xfrm>
            <a:off x="2978150" y="4419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70" name="Line 198"/>
          <p:cNvSpPr>
            <a:spLocks noChangeShapeType="1"/>
          </p:cNvSpPr>
          <p:nvPr/>
        </p:nvSpPr>
        <p:spPr bwMode="auto">
          <a:xfrm>
            <a:off x="3968750" y="4419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71" name="Line 199"/>
          <p:cNvSpPr>
            <a:spLocks noChangeShapeType="1"/>
          </p:cNvSpPr>
          <p:nvPr/>
        </p:nvSpPr>
        <p:spPr bwMode="auto">
          <a:xfrm>
            <a:off x="5035550" y="4419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75" name="Line 203"/>
          <p:cNvSpPr>
            <a:spLocks noChangeAspect="1" noChangeShapeType="1"/>
          </p:cNvSpPr>
          <p:nvPr/>
        </p:nvSpPr>
        <p:spPr bwMode="auto">
          <a:xfrm>
            <a:off x="2647950" y="4037013"/>
            <a:ext cx="0" cy="7635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76" name="Line 204"/>
          <p:cNvSpPr>
            <a:spLocks noChangeAspect="1" noChangeShapeType="1"/>
          </p:cNvSpPr>
          <p:nvPr/>
        </p:nvSpPr>
        <p:spPr bwMode="auto">
          <a:xfrm>
            <a:off x="3689350" y="4037013"/>
            <a:ext cx="0" cy="763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77" name="Line 205"/>
          <p:cNvSpPr>
            <a:spLocks noChangeAspect="1" noChangeShapeType="1"/>
          </p:cNvSpPr>
          <p:nvPr/>
        </p:nvSpPr>
        <p:spPr bwMode="auto">
          <a:xfrm>
            <a:off x="4730750" y="4037013"/>
            <a:ext cx="0" cy="7635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78" name="Text Box 206"/>
          <p:cNvSpPr txBox="1">
            <a:spLocks noChangeArrowheads="1"/>
          </p:cNvSpPr>
          <p:nvPr/>
        </p:nvSpPr>
        <p:spPr bwMode="auto">
          <a:xfrm>
            <a:off x="6740525" y="3429000"/>
            <a:ext cx="22510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Critical Path 1</a:t>
            </a:r>
          </a:p>
        </p:txBody>
      </p:sp>
      <p:sp>
        <p:nvSpPr>
          <p:cNvPr id="131279" name="Text Box 207"/>
          <p:cNvSpPr txBox="1">
            <a:spLocks noChangeArrowheads="1"/>
          </p:cNvSpPr>
          <p:nvPr/>
        </p:nvSpPr>
        <p:spPr bwMode="auto">
          <a:xfrm>
            <a:off x="6705600" y="4191000"/>
            <a:ext cx="22510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Critical Path 2</a:t>
            </a:r>
          </a:p>
        </p:txBody>
      </p:sp>
      <p:sp>
        <p:nvSpPr>
          <p:cNvPr id="131280" name="Line 208"/>
          <p:cNvSpPr>
            <a:spLocks noChangeAspect="1" noChangeShapeType="1"/>
          </p:cNvSpPr>
          <p:nvPr/>
        </p:nvSpPr>
        <p:spPr bwMode="auto">
          <a:xfrm flipH="1">
            <a:off x="6289675" y="2286000"/>
            <a:ext cx="4159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81" name="Line 209"/>
          <p:cNvSpPr>
            <a:spLocks noChangeAspect="1" noChangeShapeType="1"/>
          </p:cNvSpPr>
          <p:nvPr/>
        </p:nvSpPr>
        <p:spPr bwMode="auto">
          <a:xfrm flipH="1">
            <a:off x="2098675" y="5181600"/>
            <a:ext cx="4159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82" name="Line 210"/>
          <p:cNvSpPr>
            <a:spLocks noChangeAspect="1" noChangeShapeType="1"/>
          </p:cNvSpPr>
          <p:nvPr/>
        </p:nvSpPr>
        <p:spPr bwMode="auto">
          <a:xfrm>
            <a:off x="1066800" y="5181600"/>
            <a:ext cx="0" cy="5556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83" name="Line 211"/>
          <p:cNvSpPr>
            <a:spLocks noChangeAspect="1" noChangeShapeType="1"/>
          </p:cNvSpPr>
          <p:nvPr/>
        </p:nvSpPr>
        <p:spPr bwMode="auto">
          <a:xfrm flipH="1">
            <a:off x="1066800" y="5181600"/>
            <a:ext cx="347663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85" name="Text Box 213"/>
          <p:cNvSpPr txBox="1">
            <a:spLocks noChangeArrowheads="1"/>
          </p:cNvSpPr>
          <p:nvPr/>
        </p:nvSpPr>
        <p:spPr bwMode="auto">
          <a:xfrm>
            <a:off x="338138" y="5821363"/>
            <a:ext cx="693737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b="1">
                <a:latin typeface="Bradley Hand ITC" pitchFamily="66" charset="0"/>
              </a:rPr>
              <a:t>Delay=(M+N-2)t</a:t>
            </a:r>
            <a:r>
              <a:rPr lang="en-US" sz="3200" b="1" baseline="-25000">
                <a:latin typeface="Bradley Hand ITC" pitchFamily="66" charset="0"/>
              </a:rPr>
              <a:t>carry</a:t>
            </a:r>
            <a:r>
              <a:rPr lang="en-US" sz="3200" b="1">
                <a:latin typeface="Bradley Hand ITC" pitchFamily="66" charset="0"/>
              </a:rPr>
              <a:t>+(N-1)t</a:t>
            </a:r>
            <a:r>
              <a:rPr lang="en-US" sz="3200" b="1" baseline="-25000">
                <a:latin typeface="Bradley Hand ITC" pitchFamily="66" charset="0"/>
              </a:rPr>
              <a:t>sum</a:t>
            </a:r>
            <a:r>
              <a:rPr lang="en-US" sz="3200" b="1">
                <a:latin typeface="Bradley Hand ITC" pitchFamily="66" charset="0"/>
              </a:rPr>
              <a:t>+t</a:t>
            </a:r>
            <a:r>
              <a:rPr lang="en-US" sz="3200" b="1" baseline="-25000">
                <a:latin typeface="Bradley Hand ITC" pitchFamily="66" charset="0"/>
              </a:rPr>
              <a:t>AND</a:t>
            </a:r>
          </a:p>
        </p:txBody>
      </p:sp>
      <p:sp>
        <p:nvSpPr>
          <p:cNvPr id="131286" name="Rectangle 214"/>
          <p:cNvSpPr>
            <a:spLocks noChangeArrowheads="1"/>
          </p:cNvSpPr>
          <p:nvPr/>
        </p:nvSpPr>
        <p:spPr bwMode="auto">
          <a:xfrm>
            <a:off x="304800" y="5791200"/>
            <a:ext cx="7086600" cy="685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287" name="Text Box 215"/>
          <p:cNvSpPr txBox="1">
            <a:spLocks noChangeArrowheads="1"/>
          </p:cNvSpPr>
          <p:nvPr/>
        </p:nvSpPr>
        <p:spPr bwMode="auto">
          <a:xfrm>
            <a:off x="312738" y="2209800"/>
            <a:ext cx="1592262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MxN</a:t>
            </a:r>
            <a:br>
              <a:rPr lang="en-US"/>
            </a:br>
            <a:r>
              <a:rPr lang="en-US"/>
              <a:t>Multiplier</a:t>
            </a:r>
          </a:p>
        </p:txBody>
      </p:sp>
      <p:sp>
        <p:nvSpPr>
          <p:cNvPr id="131471" name="Line 399"/>
          <p:cNvSpPr>
            <a:spLocks noChangeShapeType="1"/>
          </p:cNvSpPr>
          <p:nvPr/>
        </p:nvSpPr>
        <p:spPr bwMode="auto">
          <a:xfrm flipH="1">
            <a:off x="236538" y="3657600"/>
            <a:ext cx="533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472" name="Line 400"/>
          <p:cNvSpPr>
            <a:spLocks noChangeShapeType="1"/>
          </p:cNvSpPr>
          <p:nvPr/>
        </p:nvSpPr>
        <p:spPr bwMode="auto">
          <a:xfrm>
            <a:off x="769938" y="3657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473" name="Text Box 401"/>
          <p:cNvSpPr txBox="1">
            <a:spLocks noChangeArrowheads="1"/>
          </p:cNvSpPr>
          <p:nvPr/>
        </p:nvSpPr>
        <p:spPr bwMode="auto">
          <a:xfrm>
            <a:off x="84138" y="3733800"/>
            <a:ext cx="4095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N</a:t>
            </a:r>
          </a:p>
        </p:txBody>
      </p:sp>
      <p:sp>
        <p:nvSpPr>
          <p:cNvPr id="131474" name="Text Box 402"/>
          <p:cNvSpPr txBox="1">
            <a:spLocks noChangeArrowheads="1"/>
          </p:cNvSpPr>
          <p:nvPr/>
        </p:nvSpPr>
        <p:spPr bwMode="auto">
          <a:xfrm>
            <a:off x="846138" y="3200400"/>
            <a:ext cx="446087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3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285" grpId="0" autoUpdateAnimBg="0"/>
      <p:bldP spid="1312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5BAF-E37A-48B1-8AC4-672128D9E461}" type="slidenum">
              <a:rPr lang="en-US"/>
              <a:pPr/>
              <a:t>142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Combinational Multiplier: Layout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7791450" y="6232525"/>
            <a:ext cx="1320800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[Rab96] p.412</a:t>
            </a:r>
          </a:p>
        </p:txBody>
      </p:sp>
      <p:sp>
        <p:nvSpPr>
          <p:cNvPr id="136260" name="Rectangle 68"/>
          <p:cNvSpPr>
            <a:spLocks noChangeArrowheads="1"/>
          </p:cNvSpPr>
          <p:nvPr/>
        </p:nvSpPr>
        <p:spPr bwMode="auto">
          <a:xfrm>
            <a:off x="1435100" y="199866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6261" name="Rectangle 69"/>
          <p:cNvSpPr>
            <a:spLocks noChangeArrowheads="1"/>
          </p:cNvSpPr>
          <p:nvPr/>
        </p:nvSpPr>
        <p:spPr bwMode="auto">
          <a:xfrm>
            <a:off x="2476500" y="199866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6262" name="Rectangle 70"/>
          <p:cNvSpPr>
            <a:spLocks noChangeArrowheads="1"/>
          </p:cNvSpPr>
          <p:nvPr/>
        </p:nvSpPr>
        <p:spPr bwMode="auto">
          <a:xfrm>
            <a:off x="3517900" y="199866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6263" name="Rectangle 71"/>
          <p:cNvSpPr>
            <a:spLocks noChangeArrowheads="1"/>
          </p:cNvSpPr>
          <p:nvPr/>
        </p:nvSpPr>
        <p:spPr bwMode="auto">
          <a:xfrm>
            <a:off x="4559300" y="199866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6264" name="Line 72"/>
          <p:cNvSpPr>
            <a:spLocks noChangeShapeType="1"/>
          </p:cNvSpPr>
          <p:nvPr/>
        </p:nvSpPr>
        <p:spPr bwMode="auto">
          <a:xfrm>
            <a:off x="2606675" y="1600200"/>
            <a:ext cx="0" cy="39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65" name="Line 73"/>
          <p:cNvSpPr>
            <a:spLocks noChangeShapeType="1"/>
          </p:cNvSpPr>
          <p:nvPr/>
        </p:nvSpPr>
        <p:spPr bwMode="auto">
          <a:xfrm>
            <a:off x="3648075" y="1600200"/>
            <a:ext cx="0" cy="39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66" name="Line 74"/>
          <p:cNvSpPr>
            <a:spLocks noChangeShapeType="1"/>
          </p:cNvSpPr>
          <p:nvPr/>
        </p:nvSpPr>
        <p:spPr bwMode="auto">
          <a:xfrm>
            <a:off x="4689475" y="1600200"/>
            <a:ext cx="0" cy="39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67" name="Rectangle 75"/>
          <p:cNvSpPr>
            <a:spLocks noChangeArrowheads="1"/>
          </p:cNvSpPr>
          <p:nvPr/>
        </p:nvSpPr>
        <p:spPr bwMode="auto">
          <a:xfrm>
            <a:off x="1457325" y="345598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6268" name="Rectangle 76"/>
          <p:cNvSpPr>
            <a:spLocks noChangeArrowheads="1"/>
          </p:cNvSpPr>
          <p:nvPr/>
        </p:nvSpPr>
        <p:spPr bwMode="auto">
          <a:xfrm>
            <a:off x="2498725" y="345598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6269" name="Rectangle 77"/>
          <p:cNvSpPr>
            <a:spLocks noChangeArrowheads="1"/>
          </p:cNvSpPr>
          <p:nvPr/>
        </p:nvSpPr>
        <p:spPr bwMode="auto">
          <a:xfrm>
            <a:off x="3540125" y="345598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6270" name="Rectangle 78"/>
          <p:cNvSpPr>
            <a:spLocks noChangeArrowheads="1"/>
          </p:cNvSpPr>
          <p:nvPr/>
        </p:nvSpPr>
        <p:spPr bwMode="auto">
          <a:xfrm>
            <a:off x="4581525" y="345598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6271" name="Line 79"/>
          <p:cNvSpPr>
            <a:spLocks noChangeShapeType="1"/>
          </p:cNvSpPr>
          <p:nvPr/>
        </p:nvSpPr>
        <p:spPr bwMode="auto">
          <a:xfrm>
            <a:off x="1574800" y="2692400"/>
            <a:ext cx="1019175" cy="736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72" name="Line 80"/>
          <p:cNvSpPr>
            <a:spLocks noChangeShapeType="1"/>
          </p:cNvSpPr>
          <p:nvPr/>
        </p:nvSpPr>
        <p:spPr bwMode="auto">
          <a:xfrm>
            <a:off x="2616200" y="2692400"/>
            <a:ext cx="1044575" cy="73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73" name="Line 81"/>
          <p:cNvSpPr>
            <a:spLocks noChangeShapeType="1"/>
          </p:cNvSpPr>
          <p:nvPr/>
        </p:nvSpPr>
        <p:spPr bwMode="auto">
          <a:xfrm>
            <a:off x="3657600" y="2692400"/>
            <a:ext cx="1058863" cy="72866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75" name="Line 83"/>
          <p:cNvSpPr>
            <a:spLocks noChangeShapeType="1"/>
          </p:cNvSpPr>
          <p:nvPr/>
        </p:nvSpPr>
        <p:spPr bwMode="auto">
          <a:xfrm flipH="1">
            <a:off x="4137025" y="2344738"/>
            <a:ext cx="415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76" name="Line 84"/>
          <p:cNvSpPr>
            <a:spLocks noChangeShapeType="1"/>
          </p:cNvSpPr>
          <p:nvPr/>
        </p:nvSpPr>
        <p:spPr bwMode="auto">
          <a:xfrm flipH="1">
            <a:off x="3095625" y="2344738"/>
            <a:ext cx="415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77" name="Line 85"/>
          <p:cNvSpPr>
            <a:spLocks noChangeShapeType="1"/>
          </p:cNvSpPr>
          <p:nvPr/>
        </p:nvSpPr>
        <p:spPr bwMode="auto">
          <a:xfrm flipH="1">
            <a:off x="2060575" y="2344738"/>
            <a:ext cx="415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78" name="Line 86"/>
          <p:cNvSpPr>
            <a:spLocks noChangeShapeType="1"/>
          </p:cNvSpPr>
          <p:nvPr/>
        </p:nvSpPr>
        <p:spPr bwMode="auto">
          <a:xfrm flipH="1">
            <a:off x="533400" y="2344738"/>
            <a:ext cx="901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79" name="Line 87"/>
          <p:cNvSpPr>
            <a:spLocks noChangeShapeType="1"/>
          </p:cNvSpPr>
          <p:nvPr/>
        </p:nvSpPr>
        <p:spPr bwMode="auto">
          <a:xfrm>
            <a:off x="536575" y="2362200"/>
            <a:ext cx="1066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80" name="Rectangle 88"/>
          <p:cNvSpPr>
            <a:spLocks noChangeArrowheads="1"/>
          </p:cNvSpPr>
          <p:nvPr/>
        </p:nvSpPr>
        <p:spPr bwMode="auto">
          <a:xfrm>
            <a:off x="1482725" y="491331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6281" name="Rectangle 89"/>
          <p:cNvSpPr>
            <a:spLocks noChangeArrowheads="1"/>
          </p:cNvSpPr>
          <p:nvPr/>
        </p:nvSpPr>
        <p:spPr bwMode="auto">
          <a:xfrm>
            <a:off x="2524125" y="491331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6282" name="Rectangle 90"/>
          <p:cNvSpPr>
            <a:spLocks noChangeArrowheads="1"/>
          </p:cNvSpPr>
          <p:nvPr/>
        </p:nvSpPr>
        <p:spPr bwMode="auto">
          <a:xfrm>
            <a:off x="3565525" y="491331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6283" name="Rectangle 91"/>
          <p:cNvSpPr>
            <a:spLocks noChangeArrowheads="1"/>
          </p:cNvSpPr>
          <p:nvPr/>
        </p:nvSpPr>
        <p:spPr bwMode="auto">
          <a:xfrm>
            <a:off x="4606925" y="491331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6285" name="Line 93"/>
          <p:cNvSpPr>
            <a:spLocks noChangeShapeType="1"/>
          </p:cNvSpPr>
          <p:nvPr/>
        </p:nvSpPr>
        <p:spPr bwMode="auto">
          <a:xfrm flipH="1">
            <a:off x="4165600" y="3802063"/>
            <a:ext cx="4159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86" name="Line 94"/>
          <p:cNvSpPr>
            <a:spLocks noChangeShapeType="1"/>
          </p:cNvSpPr>
          <p:nvPr/>
        </p:nvSpPr>
        <p:spPr bwMode="auto">
          <a:xfrm flipH="1">
            <a:off x="3124200" y="3802063"/>
            <a:ext cx="415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87" name="Line 95"/>
          <p:cNvSpPr>
            <a:spLocks noChangeShapeType="1"/>
          </p:cNvSpPr>
          <p:nvPr/>
        </p:nvSpPr>
        <p:spPr bwMode="auto">
          <a:xfrm flipH="1">
            <a:off x="2082800" y="3802063"/>
            <a:ext cx="415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88" name="Line 96"/>
          <p:cNvSpPr>
            <a:spLocks noChangeShapeType="1"/>
          </p:cNvSpPr>
          <p:nvPr/>
        </p:nvSpPr>
        <p:spPr bwMode="auto">
          <a:xfrm flipH="1">
            <a:off x="555625" y="3802063"/>
            <a:ext cx="901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91" name="Line 99"/>
          <p:cNvSpPr>
            <a:spLocks noChangeShapeType="1"/>
          </p:cNvSpPr>
          <p:nvPr/>
        </p:nvSpPr>
        <p:spPr bwMode="auto">
          <a:xfrm flipH="1">
            <a:off x="4191000" y="5260975"/>
            <a:ext cx="4159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92" name="Line 100"/>
          <p:cNvSpPr>
            <a:spLocks noChangeShapeType="1"/>
          </p:cNvSpPr>
          <p:nvPr/>
        </p:nvSpPr>
        <p:spPr bwMode="auto">
          <a:xfrm flipH="1">
            <a:off x="3149600" y="5260975"/>
            <a:ext cx="4159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93" name="Line 101"/>
          <p:cNvSpPr>
            <a:spLocks noChangeShapeType="1"/>
          </p:cNvSpPr>
          <p:nvPr/>
        </p:nvSpPr>
        <p:spPr bwMode="auto">
          <a:xfrm flipH="1">
            <a:off x="2108200" y="5260975"/>
            <a:ext cx="415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98" name="Line 106"/>
          <p:cNvSpPr>
            <a:spLocks noChangeShapeType="1"/>
          </p:cNvSpPr>
          <p:nvPr/>
        </p:nvSpPr>
        <p:spPr bwMode="auto">
          <a:xfrm flipH="1" flipV="1">
            <a:off x="685800" y="5257800"/>
            <a:ext cx="796925" cy="31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99" name="Line 107"/>
          <p:cNvSpPr>
            <a:spLocks noChangeShapeType="1"/>
          </p:cNvSpPr>
          <p:nvPr/>
        </p:nvSpPr>
        <p:spPr bwMode="auto">
          <a:xfrm>
            <a:off x="1905000" y="1600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00" name="Line 108"/>
          <p:cNvSpPr>
            <a:spLocks noChangeShapeType="1"/>
          </p:cNvSpPr>
          <p:nvPr/>
        </p:nvSpPr>
        <p:spPr bwMode="auto">
          <a:xfrm>
            <a:off x="2971800" y="1600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01" name="Line 109"/>
          <p:cNvSpPr>
            <a:spLocks noChangeShapeType="1"/>
          </p:cNvSpPr>
          <p:nvPr/>
        </p:nvSpPr>
        <p:spPr bwMode="auto">
          <a:xfrm>
            <a:off x="3962400" y="1600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02" name="Line 110"/>
          <p:cNvSpPr>
            <a:spLocks noChangeShapeType="1"/>
          </p:cNvSpPr>
          <p:nvPr/>
        </p:nvSpPr>
        <p:spPr bwMode="auto">
          <a:xfrm>
            <a:off x="5029200" y="1600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03" name="Line 111"/>
          <p:cNvSpPr>
            <a:spLocks noChangeShapeType="1"/>
          </p:cNvSpPr>
          <p:nvPr/>
        </p:nvSpPr>
        <p:spPr bwMode="auto">
          <a:xfrm>
            <a:off x="1911350" y="3048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04" name="Line 112"/>
          <p:cNvSpPr>
            <a:spLocks noChangeShapeType="1"/>
          </p:cNvSpPr>
          <p:nvPr/>
        </p:nvSpPr>
        <p:spPr bwMode="auto">
          <a:xfrm>
            <a:off x="2978150" y="3048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05" name="Line 113"/>
          <p:cNvSpPr>
            <a:spLocks noChangeShapeType="1"/>
          </p:cNvSpPr>
          <p:nvPr/>
        </p:nvSpPr>
        <p:spPr bwMode="auto">
          <a:xfrm>
            <a:off x="3968750" y="3048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06" name="Line 114"/>
          <p:cNvSpPr>
            <a:spLocks noChangeShapeType="1"/>
          </p:cNvSpPr>
          <p:nvPr/>
        </p:nvSpPr>
        <p:spPr bwMode="auto">
          <a:xfrm>
            <a:off x="5035550" y="3048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07" name="Line 115"/>
          <p:cNvSpPr>
            <a:spLocks noChangeShapeType="1"/>
          </p:cNvSpPr>
          <p:nvPr/>
        </p:nvSpPr>
        <p:spPr bwMode="auto">
          <a:xfrm>
            <a:off x="1911350" y="4572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08" name="Line 116"/>
          <p:cNvSpPr>
            <a:spLocks noChangeShapeType="1"/>
          </p:cNvSpPr>
          <p:nvPr/>
        </p:nvSpPr>
        <p:spPr bwMode="auto">
          <a:xfrm>
            <a:off x="2978150" y="4572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09" name="Line 117"/>
          <p:cNvSpPr>
            <a:spLocks noChangeShapeType="1"/>
          </p:cNvSpPr>
          <p:nvPr/>
        </p:nvSpPr>
        <p:spPr bwMode="auto">
          <a:xfrm>
            <a:off x="3968750" y="4572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10" name="Line 118"/>
          <p:cNvSpPr>
            <a:spLocks noChangeShapeType="1"/>
          </p:cNvSpPr>
          <p:nvPr/>
        </p:nvSpPr>
        <p:spPr bwMode="auto">
          <a:xfrm>
            <a:off x="5035550" y="4572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14" name="Line 122"/>
          <p:cNvSpPr>
            <a:spLocks noChangeShapeType="1"/>
          </p:cNvSpPr>
          <p:nvPr/>
        </p:nvSpPr>
        <p:spPr bwMode="auto">
          <a:xfrm flipH="1">
            <a:off x="4159250" y="2438400"/>
            <a:ext cx="4159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15" name="Line 123"/>
          <p:cNvSpPr>
            <a:spLocks noChangeShapeType="1"/>
          </p:cNvSpPr>
          <p:nvPr/>
        </p:nvSpPr>
        <p:spPr bwMode="auto">
          <a:xfrm flipH="1">
            <a:off x="2098675" y="5334000"/>
            <a:ext cx="4159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21" name="Line 129"/>
          <p:cNvSpPr>
            <a:spLocks noChangeShapeType="1"/>
          </p:cNvSpPr>
          <p:nvPr/>
        </p:nvSpPr>
        <p:spPr bwMode="auto">
          <a:xfrm>
            <a:off x="4835525" y="2724150"/>
            <a:ext cx="1044575" cy="73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22" name="Line 130"/>
          <p:cNvSpPr>
            <a:spLocks noChangeShapeType="1"/>
          </p:cNvSpPr>
          <p:nvPr/>
        </p:nvSpPr>
        <p:spPr bwMode="auto">
          <a:xfrm>
            <a:off x="1571625" y="4140200"/>
            <a:ext cx="1019175" cy="736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23" name="Line 131"/>
          <p:cNvSpPr>
            <a:spLocks noChangeShapeType="1"/>
          </p:cNvSpPr>
          <p:nvPr/>
        </p:nvSpPr>
        <p:spPr bwMode="auto">
          <a:xfrm>
            <a:off x="2613025" y="4140200"/>
            <a:ext cx="1044575" cy="73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24" name="Line 132"/>
          <p:cNvSpPr>
            <a:spLocks noChangeShapeType="1"/>
          </p:cNvSpPr>
          <p:nvPr/>
        </p:nvSpPr>
        <p:spPr bwMode="auto">
          <a:xfrm>
            <a:off x="3654425" y="4140200"/>
            <a:ext cx="1058863" cy="72866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25" name="Line 133"/>
          <p:cNvSpPr>
            <a:spLocks noChangeShapeType="1"/>
          </p:cNvSpPr>
          <p:nvPr/>
        </p:nvSpPr>
        <p:spPr bwMode="auto">
          <a:xfrm>
            <a:off x="533400" y="3810000"/>
            <a:ext cx="1066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26" name="Line 134"/>
          <p:cNvSpPr>
            <a:spLocks noChangeShapeType="1"/>
          </p:cNvSpPr>
          <p:nvPr/>
        </p:nvSpPr>
        <p:spPr bwMode="auto">
          <a:xfrm>
            <a:off x="4832350" y="4171950"/>
            <a:ext cx="1044575" cy="73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27" name="Line 135"/>
          <p:cNvSpPr>
            <a:spLocks noChangeShapeType="1"/>
          </p:cNvSpPr>
          <p:nvPr/>
        </p:nvSpPr>
        <p:spPr bwMode="auto">
          <a:xfrm>
            <a:off x="1714500" y="5588000"/>
            <a:ext cx="1019175" cy="73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28" name="Line 136"/>
          <p:cNvSpPr>
            <a:spLocks noChangeShapeType="1"/>
          </p:cNvSpPr>
          <p:nvPr/>
        </p:nvSpPr>
        <p:spPr bwMode="auto">
          <a:xfrm>
            <a:off x="2755900" y="5588000"/>
            <a:ext cx="1044575" cy="73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29" name="Line 137"/>
          <p:cNvSpPr>
            <a:spLocks noChangeShapeType="1"/>
          </p:cNvSpPr>
          <p:nvPr/>
        </p:nvSpPr>
        <p:spPr bwMode="auto">
          <a:xfrm>
            <a:off x="3797300" y="5588000"/>
            <a:ext cx="1058863" cy="728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30" name="Line 138"/>
          <p:cNvSpPr>
            <a:spLocks noChangeShapeType="1"/>
          </p:cNvSpPr>
          <p:nvPr/>
        </p:nvSpPr>
        <p:spPr bwMode="auto">
          <a:xfrm>
            <a:off x="676275" y="5257800"/>
            <a:ext cx="1066800" cy="1066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31" name="Line 139"/>
          <p:cNvSpPr>
            <a:spLocks noChangeShapeType="1"/>
          </p:cNvSpPr>
          <p:nvPr/>
        </p:nvSpPr>
        <p:spPr bwMode="auto">
          <a:xfrm>
            <a:off x="4975225" y="5619750"/>
            <a:ext cx="1044575" cy="73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35" name="Line 143"/>
          <p:cNvSpPr>
            <a:spLocks noChangeShapeType="1"/>
          </p:cNvSpPr>
          <p:nvPr/>
        </p:nvSpPr>
        <p:spPr bwMode="auto">
          <a:xfrm flipH="1" flipV="1">
            <a:off x="695325" y="5334000"/>
            <a:ext cx="796925" cy="31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36" name="Line 144"/>
          <p:cNvSpPr>
            <a:spLocks noChangeShapeType="1"/>
          </p:cNvSpPr>
          <p:nvPr/>
        </p:nvSpPr>
        <p:spPr bwMode="auto">
          <a:xfrm>
            <a:off x="685800" y="5334000"/>
            <a:ext cx="10668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338" name="Rectangle 146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2590800"/>
          </a:xfrm>
          <a:noFill/>
          <a:ln/>
        </p:spPr>
        <p:txBody>
          <a:bodyPr/>
          <a:lstStyle/>
          <a:p>
            <a:r>
              <a:rPr lang="en-US"/>
              <a:t>Better floorplan for compact layout:</a:t>
            </a:r>
          </a:p>
          <a:p>
            <a:pPr marL="5311775" lvl="1"/>
            <a:r>
              <a:rPr lang="en-US"/>
              <a:t>Send partial product diagonally</a:t>
            </a:r>
          </a:p>
          <a:p>
            <a:pPr marL="5311775" lvl="1"/>
            <a:r>
              <a:rPr lang="en-US"/>
              <a:t>Results in better area</a:t>
            </a:r>
          </a:p>
          <a:p>
            <a:pPr marL="5311775" lvl="1"/>
            <a:r>
              <a:rPr lang="en-US"/>
              <a:t>(AND gates and</a:t>
            </a:r>
            <a:br>
              <a:rPr lang="en-US"/>
            </a:br>
            <a:r>
              <a:rPr lang="en-US"/>
              <a:t>       hence the first</a:t>
            </a:r>
            <a:br>
              <a:rPr lang="en-US"/>
            </a:br>
            <a:r>
              <a:rPr lang="en-US"/>
              <a:t>       row not shown)</a:t>
            </a:r>
          </a:p>
        </p:txBody>
      </p:sp>
      <p:sp>
        <p:nvSpPr>
          <p:cNvPr id="136339" name="Text Box 147"/>
          <p:cNvSpPr txBox="1">
            <a:spLocks noChangeArrowheads="1"/>
          </p:cNvSpPr>
          <p:nvPr/>
        </p:nvSpPr>
        <p:spPr bwMode="auto">
          <a:xfrm>
            <a:off x="7772400" y="6003925"/>
            <a:ext cx="1208088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[WE92] p548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751D-C2D4-4B06-A117-E3512FED89A5}" type="slidenum">
              <a:rPr lang="en-US"/>
              <a:pPr/>
              <a:t>143</a:t>
            </a:fld>
            <a:endParaRPr lang="en-US"/>
          </a:p>
        </p:txBody>
      </p:sp>
      <p:sp>
        <p:nvSpPr>
          <p:cNvPr id="215042" name="WordArt 2" descr="Dotted diamond"/>
          <p:cNvSpPr>
            <a:spLocks noChangeArrowheads="1" noChangeShapeType="1" noTextEdit="1"/>
          </p:cNvSpPr>
          <p:nvPr/>
        </p:nvSpPr>
        <p:spPr bwMode="auto">
          <a:xfrm>
            <a:off x="609600" y="1143000"/>
            <a:ext cx="8077200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917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>
                      <a:alpha val="50000"/>
                    </a:schemeClr>
                  </a:solidFill>
                  <a:round/>
                  <a:headEnd/>
                  <a:tailEnd/>
                </a:ln>
                <a:pattFill prst="dotDmnd">
                  <a:fgClr>
                    <a:schemeClr val="bg2"/>
                  </a:fgClr>
                  <a:bgClr>
                    <a:schemeClr val="bg1"/>
                  </a:bgClr>
                </a:pattFill>
                <a:latin typeface="Arial Black"/>
              </a:rPr>
              <a:t>Outline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Serial Multiplier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Multiplier arrays</a:t>
            </a:r>
          </a:p>
          <a:p>
            <a:pPr>
              <a:lnSpc>
                <a:spcPct val="110000"/>
              </a:lnSpc>
            </a:pPr>
            <a:r>
              <a:rPr lang="en-US" sz="3200" b="1"/>
              <a:t>Carry save adder (CSA) and multiple operand addition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Booth encoding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Pipelined multipliers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Wallace tree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Signed multiplication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Shifters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8B80-85FD-4EAA-BE58-EE554E9CFAD7}" type="slidenum">
              <a:rPr lang="en-US"/>
              <a:pPr/>
              <a:t>144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Carry-Save Adder: the Idea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1600200"/>
          </a:xfrm>
        </p:spPr>
        <p:txBody>
          <a:bodyPr/>
          <a:lstStyle/>
          <a:p>
            <a:r>
              <a:rPr lang="en-US"/>
              <a:t>When adding k n-bit numbers, don’t need to optimize the carry chain of each of the rows</a:t>
            </a:r>
          </a:p>
          <a:p>
            <a:pPr lvl="1"/>
            <a:r>
              <a:rPr lang="en-US"/>
              <a:t>Below is the old-style ripple-adder</a:t>
            </a:r>
          </a:p>
        </p:txBody>
      </p:sp>
      <p:sp>
        <p:nvSpPr>
          <p:cNvPr id="134254" name="Rectangle 110"/>
          <p:cNvSpPr>
            <a:spLocks noChangeAspect="1" noChangeArrowheads="1"/>
          </p:cNvSpPr>
          <p:nvPr/>
        </p:nvSpPr>
        <p:spPr bwMode="auto">
          <a:xfrm>
            <a:off x="3794125" y="258603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4255" name="Rectangle 111"/>
          <p:cNvSpPr>
            <a:spLocks noChangeAspect="1" noChangeArrowheads="1"/>
          </p:cNvSpPr>
          <p:nvPr/>
        </p:nvSpPr>
        <p:spPr bwMode="auto">
          <a:xfrm>
            <a:off x="4835525" y="258603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4256" name="Rectangle 112"/>
          <p:cNvSpPr>
            <a:spLocks noChangeAspect="1" noChangeArrowheads="1"/>
          </p:cNvSpPr>
          <p:nvPr/>
        </p:nvSpPr>
        <p:spPr bwMode="auto">
          <a:xfrm>
            <a:off x="5876925" y="258603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4257" name="Rectangle 113"/>
          <p:cNvSpPr>
            <a:spLocks noChangeAspect="1" noChangeArrowheads="1"/>
          </p:cNvSpPr>
          <p:nvPr/>
        </p:nvSpPr>
        <p:spPr bwMode="auto">
          <a:xfrm>
            <a:off x="6918325" y="258603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4258" name="Line 114"/>
          <p:cNvSpPr>
            <a:spLocks noChangeAspect="1" noChangeShapeType="1"/>
          </p:cNvSpPr>
          <p:nvPr/>
        </p:nvSpPr>
        <p:spPr bwMode="auto">
          <a:xfrm>
            <a:off x="4975225" y="2187575"/>
            <a:ext cx="0" cy="39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59" name="Line 115"/>
          <p:cNvSpPr>
            <a:spLocks noChangeAspect="1" noChangeShapeType="1"/>
          </p:cNvSpPr>
          <p:nvPr/>
        </p:nvSpPr>
        <p:spPr bwMode="auto">
          <a:xfrm>
            <a:off x="6016625" y="2187575"/>
            <a:ext cx="0" cy="39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60" name="Line 116"/>
          <p:cNvSpPr>
            <a:spLocks noChangeAspect="1" noChangeShapeType="1"/>
          </p:cNvSpPr>
          <p:nvPr/>
        </p:nvSpPr>
        <p:spPr bwMode="auto">
          <a:xfrm>
            <a:off x="7058025" y="2187575"/>
            <a:ext cx="0" cy="39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61" name="Rectangle 117"/>
          <p:cNvSpPr>
            <a:spLocks noChangeAspect="1" noChangeArrowheads="1"/>
          </p:cNvSpPr>
          <p:nvPr/>
        </p:nvSpPr>
        <p:spPr bwMode="auto">
          <a:xfrm>
            <a:off x="2752725" y="404336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4262" name="Rectangle 118"/>
          <p:cNvSpPr>
            <a:spLocks noChangeAspect="1" noChangeArrowheads="1"/>
          </p:cNvSpPr>
          <p:nvPr/>
        </p:nvSpPr>
        <p:spPr bwMode="auto">
          <a:xfrm>
            <a:off x="3794125" y="404336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4263" name="Rectangle 119"/>
          <p:cNvSpPr>
            <a:spLocks noChangeAspect="1" noChangeArrowheads="1"/>
          </p:cNvSpPr>
          <p:nvPr/>
        </p:nvSpPr>
        <p:spPr bwMode="auto">
          <a:xfrm>
            <a:off x="4835525" y="404336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4264" name="Rectangle 120"/>
          <p:cNvSpPr>
            <a:spLocks noChangeAspect="1" noChangeArrowheads="1"/>
          </p:cNvSpPr>
          <p:nvPr/>
        </p:nvSpPr>
        <p:spPr bwMode="auto">
          <a:xfrm>
            <a:off x="5876925" y="404336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4265" name="Line 121"/>
          <p:cNvSpPr>
            <a:spLocks noChangeAspect="1" noChangeShapeType="1"/>
          </p:cNvSpPr>
          <p:nvPr/>
        </p:nvSpPr>
        <p:spPr bwMode="auto">
          <a:xfrm>
            <a:off x="3933825" y="3279775"/>
            <a:ext cx="0" cy="7635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66" name="Line 122"/>
          <p:cNvSpPr>
            <a:spLocks noChangeAspect="1" noChangeShapeType="1"/>
          </p:cNvSpPr>
          <p:nvPr/>
        </p:nvSpPr>
        <p:spPr bwMode="auto">
          <a:xfrm>
            <a:off x="4975225" y="3279775"/>
            <a:ext cx="0" cy="763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67" name="Line 123"/>
          <p:cNvSpPr>
            <a:spLocks noChangeAspect="1" noChangeShapeType="1"/>
          </p:cNvSpPr>
          <p:nvPr/>
        </p:nvSpPr>
        <p:spPr bwMode="auto">
          <a:xfrm>
            <a:off x="6016625" y="3279775"/>
            <a:ext cx="0" cy="76358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68" name="Line 124"/>
          <p:cNvSpPr>
            <a:spLocks noChangeAspect="1" noChangeShapeType="1"/>
          </p:cNvSpPr>
          <p:nvPr/>
        </p:nvSpPr>
        <p:spPr bwMode="auto">
          <a:xfrm>
            <a:off x="7196138" y="3279775"/>
            <a:ext cx="0" cy="277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69" name="Line 125"/>
          <p:cNvSpPr>
            <a:spLocks noChangeAspect="1" noChangeShapeType="1"/>
          </p:cNvSpPr>
          <p:nvPr/>
        </p:nvSpPr>
        <p:spPr bwMode="auto">
          <a:xfrm flipH="1">
            <a:off x="6502400" y="2932113"/>
            <a:ext cx="415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70" name="Line 126"/>
          <p:cNvSpPr>
            <a:spLocks noChangeAspect="1" noChangeShapeType="1"/>
          </p:cNvSpPr>
          <p:nvPr/>
        </p:nvSpPr>
        <p:spPr bwMode="auto">
          <a:xfrm flipH="1">
            <a:off x="5461000" y="2932113"/>
            <a:ext cx="415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71" name="Line 127"/>
          <p:cNvSpPr>
            <a:spLocks noChangeAspect="1" noChangeShapeType="1"/>
          </p:cNvSpPr>
          <p:nvPr/>
        </p:nvSpPr>
        <p:spPr bwMode="auto">
          <a:xfrm flipH="1">
            <a:off x="4419600" y="2932113"/>
            <a:ext cx="415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72" name="Line 128"/>
          <p:cNvSpPr>
            <a:spLocks noChangeAspect="1" noChangeShapeType="1"/>
          </p:cNvSpPr>
          <p:nvPr/>
        </p:nvSpPr>
        <p:spPr bwMode="auto">
          <a:xfrm flipH="1">
            <a:off x="2892425" y="2932113"/>
            <a:ext cx="901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73" name="Line 129"/>
          <p:cNvSpPr>
            <a:spLocks noChangeAspect="1" noChangeShapeType="1"/>
          </p:cNvSpPr>
          <p:nvPr/>
        </p:nvSpPr>
        <p:spPr bwMode="auto">
          <a:xfrm>
            <a:off x="2892425" y="2932113"/>
            <a:ext cx="0" cy="1111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74" name="Rectangle 130"/>
          <p:cNvSpPr>
            <a:spLocks noChangeAspect="1" noChangeArrowheads="1"/>
          </p:cNvSpPr>
          <p:nvPr/>
        </p:nvSpPr>
        <p:spPr bwMode="auto">
          <a:xfrm>
            <a:off x="1711325" y="550068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4275" name="Rectangle 131"/>
          <p:cNvSpPr>
            <a:spLocks noChangeAspect="1" noChangeArrowheads="1"/>
          </p:cNvSpPr>
          <p:nvPr/>
        </p:nvSpPr>
        <p:spPr bwMode="auto">
          <a:xfrm>
            <a:off x="2752725" y="550068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4276" name="Rectangle 132"/>
          <p:cNvSpPr>
            <a:spLocks noChangeAspect="1" noChangeArrowheads="1"/>
          </p:cNvSpPr>
          <p:nvPr/>
        </p:nvSpPr>
        <p:spPr bwMode="auto">
          <a:xfrm>
            <a:off x="3794125" y="550068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4277" name="Rectangle 133"/>
          <p:cNvSpPr>
            <a:spLocks noChangeAspect="1" noChangeArrowheads="1"/>
          </p:cNvSpPr>
          <p:nvPr/>
        </p:nvSpPr>
        <p:spPr bwMode="auto">
          <a:xfrm>
            <a:off x="4835525" y="550068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4278" name="Line 134"/>
          <p:cNvSpPr>
            <a:spLocks noChangeAspect="1" noChangeShapeType="1"/>
          </p:cNvSpPr>
          <p:nvPr/>
        </p:nvSpPr>
        <p:spPr bwMode="auto">
          <a:xfrm>
            <a:off x="6154738" y="4737100"/>
            <a:ext cx="0" cy="277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79" name="Line 135"/>
          <p:cNvSpPr>
            <a:spLocks noChangeAspect="1" noChangeShapeType="1"/>
          </p:cNvSpPr>
          <p:nvPr/>
        </p:nvSpPr>
        <p:spPr bwMode="auto">
          <a:xfrm flipH="1">
            <a:off x="5461000" y="4389438"/>
            <a:ext cx="4159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80" name="Line 136"/>
          <p:cNvSpPr>
            <a:spLocks noChangeAspect="1" noChangeShapeType="1"/>
          </p:cNvSpPr>
          <p:nvPr/>
        </p:nvSpPr>
        <p:spPr bwMode="auto">
          <a:xfrm flipH="1">
            <a:off x="4419600" y="4389438"/>
            <a:ext cx="415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81" name="Line 137"/>
          <p:cNvSpPr>
            <a:spLocks noChangeAspect="1" noChangeShapeType="1"/>
          </p:cNvSpPr>
          <p:nvPr/>
        </p:nvSpPr>
        <p:spPr bwMode="auto">
          <a:xfrm flipH="1">
            <a:off x="3378200" y="4389438"/>
            <a:ext cx="415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82" name="Line 138"/>
          <p:cNvSpPr>
            <a:spLocks noChangeAspect="1" noChangeShapeType="1"/>
          </p:cNvSpPr>
          <p:nvPr/>
        </p:nvSpPr>
        <p:spPr bwMode="auto">
          <a:xfrm flipH="1">
            <a:off x="1851025" y="4389438"/>
            <a:ext cx="901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83" name="Line 139"/>
          <p:cNvSpPr>
            <a:spLocks noChangeAspect="1" noChangeShapeType="1"/>
          </p:cNvSpPr>
          <p:nvPr/>
        </p:nvSpPr>
        <p:spPr bwMode="auto">
          <a:xfrm>
            <a:off x="1851025" y="4389438"/>
            <a:ext cx="0" cy="1111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84" name="Line 140"/>
          <p:cNvSpPr>
            <a:spLocks noChangeAspect="1" noChangeShapeType="1"/>
          </p:cNvSpPr>
          <p:nvPr/>
        </p:nvSpPr>
        <p:spPr bwMode="auto">
          <a:xfrm>
            <a:off x="5183188" y="6194425"/>
            <a:ext cx="0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85" name="Line 141"/>
          <p:cNvSpPr>
            <a:spLocks noChangeAspect="1" noChangeShapeType="1"/>
          </p:cNvSpPr>
          <p:nvPr/>
        </p:nvSpPr>
        <p:spPr bwMode="auto">
          <a:xfrm flipH="1">
            <a:off x="4419600" y="5848350"/>
            <a:ext cx="4159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86" name="Line 142"/>
          <p:cNvSpPr>
            <a:spLocks noChangeAspect="1" noChangeShapeType="1"/>
          </p:cNvSpPr>
          <p:nvPr/>
        </p:nvSpPr>
        <p:spPr bwMode="auto">
          <a:xfrm flipH="1">
            <a:off x="3378200" y="5848350"/>
            <a:ext cx="4159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87" name="Line 143"/>
          <p:cNvSpPr>
            <a:spLocks noChangeAspect="1" noChangeShapeType="1"/>
          </p:cNvSpPr>
          <p:nvPr/>
        </p:nvSpPr>
        <p:spPr bwMode="auto">
          <a:xfrm flipH="1">
            <a:off x="2336800" y="5848350"/>
            <a:ext cx="415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88" name="Line 144"/>
          <p:cNvSpPr>
            <a:spLocks noChangeAspect="1" noChangeShapeType="1"/>
          </p:cNvSpPr>
          <p:nvPr/>
        </p:nvSpPr>
        <p:spPr bwMode="auto">
          <a:xfrm>
            <a:off x="4106863" y="6194425"/>
            <a:ext cx="0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89" name="Line 145"/>
          <p:cNvSpPr>
            <a:spLocks noChangeAspect="1" noChangeShapeType="1"/>
          </p:cNvSpPr>
          <p:nvPr/>
        </p:nvSpPr>
        <p:spPr bwMode="auto">
          <a:xfrm>
            <a:off x="3065463" y="6194425"/>
            <a:ext cx="0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90" name="Line 146"/>
          <p:cNvSpPr>
            <a:spLocks noChangeAspect="1" noChangeShapeType="1"/>
          </p:cNvSpPr>
          <p:nvPr/>
        </p:nvSpPr>
        <p:spPr bwMode="auto">
          <a:xfrm>
            <a:off x="2024063" y="6194425"/>
            <a:ext cx="0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91" name="Line 147"/>
          <p:cNvSpPr>
            <a:spLocks noChangeAspect="1" noChangeShapeType="1"/>
          </p:cNvSpPr>
          <p:nvPr/>
        </p:nvSpPr>
        <p:spPr bwMode="auto">
          <a:xfrm>
            <a:off x="1363663" y="5848350"/>
            <a:ext cx="0" cy="555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92" name="Line 148"/>
          <p:cNvSpPr>
            <a:spLocks noChangeAspect="1" noChangeShapeType="1"/>
          </p:cNvSpPr>
          <p:nvPr/>
        </p:nvSpPr>
        <p:spPr bwMode="auto">
          <a:xfrm flipH="1">
            <a:off x="1363663" y="5848350"/>
            <a:ext cx="3476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93" name="Line 149"/>
          <p:cNvSpPr>
            <a:spLocks noChangeShapeType="1"/>
          </p:cNvSpPr>
          <p:nvPr/>
        </p:nvSpPr>
        <p:spPr bwMode="auto">
          <a:xfrm>
            <a:off x="4273550" y="2187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94" name="Line 150"/>
          <p:cNvSpPr>
            <a:spLocks noChangeShapeType="1"/>
          </p:cNvSpPr>
          <p:nvPr/>
        </p:nvSpPr>
        <p:spPr bwMode="auto">
          <a:xfrm>
            <a:off x="5340350" y="2187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95" name="Line 151"/>
          <p:cNvSpPr>
            <a:spLocks noChangeShapeType="1"/>
          </p:cNvSpPr>
          <p:nvPr/>
        </p:nvSpPr>
        <p:spPr bwMode="auto">
          <a:xfrm>
            <a:off x="6330950" y="2187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96" name="Line 152"/>
          <p:cNvSpPr>
            <a:spLocks noChangeShapeType="1"/>
          </p:cNvSpPr>
          <p:nvPr/>
        </p:nvSpPr>
        <p:spPr bwMode="auto">
          <a:xfrm>
            <a:off x="7397750" y="2187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97" name="Line 153"/>
          <p:cNvSpPr>
            <a:spLocks noChangeShapeType="1"/>
          </p:cNvSpPr>
          <p:nvPr/>
        </p:nvSpPr>
        <p:spPr bwMode="auto">
          <a:xfrm>
            <a:off x="3206750" y="36353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98" name="Line 154"/>
          <p:cNvSpPr>
            <a:spLocks noChangeShapeType="1"/>
          </p:cNvSpPr>
          <p:nvPr/>
        </p:nvSpPr>
        <p:spPr bwMode="auto">
          <a:xfrm>
            <a:off x="4273550" y="36353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99" name="Line 155"/>
          <p:cNvSpPr>
            <a:spLocks noChangeShapeType="1"/>
          </p:cNvSpPr>
          <p:nvPr/>
        </p:nvSpPr>
        <p:spPr bwMode="auto">
          <a:xfrm>
            <a:off x="5264150" y="36353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00" name="Line 156"/>
          <p:cNvSpPr>
            <a:spLocks noChangeShapeType="1"/>
          </p:cNvSpPr>
          <p:nvPr/>
        </p:nvSpPr>
        <p:spPr bwMode="auto">
          <a:xfrm>
            <a:off x="6330950" y="36353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01" name="Line 157"/>
          <p:cNvSpPr>
            <a:spLocks noChangeShapeType="1"/>
          </p:cNvSpPr>
          <p:nvPr/>
        </p:nvSpPr>
        <p:spPr bwMode="auto">
          <a:xfrm>
            <a:off x="2139950" y="51593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02" name="Line 158"/>
          <p:cNvSpPr>
            <a:spLocks noChangeShapeType="1"/>
          </p:cNvSpPr>
          <p:nvPr/>
        </p:nvSpPr>
        <p:spPr bwMode="auto">
          <a:xfrm>
            <a:off x="3206750" y="51593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03" name="Line 159"/>
          <p:cNvSpPr>
            <a:spLocks noChangeShapeType="1"/>
          </p:cNvSpPr>
          <p:nvPr/>
        </p:nvSpPr>
        <p:spPr bwMode="auto">
          <a:xfrm>
            <a:off x="4197350" y="51593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04" name="Line 160"/>
          <p:cNvSpPr>
            <a:spLocks noChangeShapeType="1"/>
          </p:cNvSpPr>
          <p:nvPr/>
        </p:nvSpPr>
        <p:spPr bwMode="auto">
          <a:xfrm>
            <a:off x="5264150" y="51593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05" name="Line 161"/>
          <p:cNvSpPr>
            <a:spLocks noChangeAspect="1" noChangeShapeType="1"/>
          </p:cNvSpPr>
          <p:nvPr/>
        </p:nvSpPr>
        <p:spPr bwMode="auto">
          <a:xfrm>
            <a:off x="2876550" y="4776788"/>
            <a:ext cx="0" cy="7635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06" name="Line 162"/>
          <p:cNvSpPr>
            <a:spLocks noChangeAspect="1" noChangeShapeType="1"/>
          </p:cNvSpPr>
          <p:nvPr/>
        </p:nvSpPr>
        <p:spPr bwMode="auto">
          <a:xfrm>
            <a:off x="3917950" y="4776788"/>
            <a:ext cx="0" cy="763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07" name="Line 163"/>
          <p:cNvSpPr>
            <a:spLocks noChangeAspect="1" noChangeShapeType="1"/>
          </p:cNvSpPr>
          <p:nvPr/>
        </p:nvSpPr>
        <p:spPr bwMode="auto">
          <a:xfrm>
            <a:off x="4959350" y="4776788"/>
            <a:ext cx="0" cy="7635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08" name="Line 164"/>
          <p:cNvSpPr>
            <a:spLocks noChangeAspect="1" noChangeShapeType="1"/>
          </p:cNvSpPr>
          <p:nvPr/>
        </p:nvSpPr>
        <p:spPr bwMode="auto">
          <a:xfrm flipH="1">
            <a:off x="6518275" y="3025775"/>
            <a:ext cx="4159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09" name="Line 165"/>
          <p:cNvSpPr>
            <a:spLocks noChangeAspect="1" noChangeShapeType="1"/>
          </p:cNvSpPr>
          <p:nvPr/>
        </p:nvSpPr>
        <p:spPr bwMode="auto">
          <a:xfrm flipH="1">
            <a:off x="2327275" y="5921375"/>
            <a:ext cx="4159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10" name="Line 166"/>
          <p:cNvSpPr>
            <a:spLocks noChangeAspect="1" noChangeShapeType="1"/>
          </p:cNvSpPr>
          <p:nvPr/>
        </p:nvSpPr>
        <p:spPr bwMode="auto">
          <a:xfrm>
            <a:off x="1295400" y="5921375"/>
            <a:ext cx="0" cy="5556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11" name="Line 167"/>
          <p:cNvSpPr>
            <a:spLocks noChangeAspect="1" noChangeShapeType="1"/>
          </p:cNvSpPr>
          <p:nvPr/>
        </p:nvSpPr>
        <p:spPr bwMode="auto">
          <a:xfrm flipH="1">
            <a:off x="1295400" y="5921375"/>
            <a:ext cx="347663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0024-333A-4861-8D6F-C19FC32B4302}" type="slidenum">
              <a:rPr lang="en-US"/>
              <a:pPr/>
              <a:t>145</a:t>
            </a:fld>
            <a:endParaRPr lang="en-US"/>
          </a:p>
        </p:txBody>
      </p:sp>
      <p:grpSp>
        <p:nvGrpSpPr>
          <p:cNvPr id="138430" name="Group 190"/>
          <p:cNvGrpSpPr>
            <a:grpSpLocks/>
          </p:cNvGrpSpPr>
          <p:nvPr/>
        </p:nvGrpSpPr>
        <p:grpSpPr bwMode="auto">
          <a:xfrm>
            <a:off x="304800" y="3810000"/>
            <a:ext cx="990600" cy="1524000"/>
            <a:chOff x="288" y="2160"/>
            <a:chExt cx="624" cy="960"/>
          </a:xfrm>
        </p:grpSpPr>
        <p:sp>
          <p:nvSpPr>
            <p:cNvPr id="138424" name="Rectangle 184"/>
            <p:cNvSpPr>
              <a:spLocks noChangeArrowheads="1"/>
            </p:cNvSpPr>
            <p:nvPr/>
          </p:nvSpPr>
          <p:spPr bwMode="auto">
            <a:xfrm>
              <a:off x="288" y="2400"/>
              <a:ext cx="624" cy="48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b="1">
                  <a:solidFill>
                    <a:schemeClr val="tx2"/>
                  </a:solidFill>
                  <a:latin typeface="Bradley Hand ITC" pitchFamily="66" charset="0"/>
                </a:rPr>
                <a:t>CSA</a:t>
              </a:r>
            </a:p>
          </p:txBody>
        </p:sp>
        <p:sp>
          <p:nvSpPr>
            <p:cNvPr id="138425" name="Line 185"/>
            <p:cNvSpPr>
              <a:spLocks noChangeShapeType="1"/>
            </p:cNvSpPr>
            <p:nvPr/>
          </p:nvSpPr>
          <p:spPr bwMode="auto">
            <a:xfrm>
              <a:off x="384" y="2160"/>
              <a:ext cx="0" cy="2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426" name="Line 186"/>
            <p:cNvSpPr>
              <a:spLocks noChangeShapeType="1"/>
            </p:cNvSpPr>
            <p:nvPr/>
          </p:nvSpPr>
          <p:spPr bwMode="auto">
            <a:xfrm>
              <a:off x="576" y="2160"/>
              <a:ext cx="0" cy="2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427" name="Line 187"/>
            <p:cNvSpPr>
              <a:spLocks noChangeShapeType="1"/>
            </p:cNvSpPr>
            <p:nvPr/>
          </p:nvSpPr>
          <p:spPr bwMode="auto">
            <a:xfrm>
              <a:off x="768" y="2160"/>
              <a:ext cx="0" cy="2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428" name="Line 188"/>
            <p:cNvSpPr>
              <a:spLocks noChangeShapeType="1"/>
            </p:cNvSpPr>
            <p:nvPr/>
          </p:nvSpPr>
          <p:spPr bwMode="auto">
            <a:xfrm>
              <a:off x="480" y="2880"/>
              <a:ext cx="0" cy="2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429" name="Line 189"/>
            <p:cNvSpPr>
              <a:spLocks noChangeShapeType="1"/>
            </p:cNvSpPr>
            <p:nvPr/>
          </p:nvSpPr>
          <p:spPr bwMode="auto">
            <a:xfrm>
              <a:off x="672" y="2880"/>
              <a:ext cx="0" cy="2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8416" name="Text Box 176"/>
          <p:cNvSpPr txBox="1">
            <a:spLocks noChangeArrowheads="1"/>
          </p:cNvSpPr>
          <p:nvPr/>
        </p:nvSpPr>
        <p:spPr bwMode="auto">
          <a:xfrm>
            <a:off x="288925" y="2060575"/>
            <a:ext cx="3008313" cy="15541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chemeClr val="folHlink"/>
                </a:solidFill>
                <a:latin typeface="Bradley Hand ITC" pitchFamily="66" charset="0"/>
              </a:rPr>
              <a:t>Delay=N.t</a:t>
            </a:r>
            <a:r>
              <a:rPr lang="en-US" sz="3200" b="1" baseline="-25000">
                <a:solidFill>
                  <a:schemeClr val="folHlink"/>
                </a:solidFill>
                <a:latin typeface="Bradley Hand ITC" pitchFamily="66" charset="0"/>
              </a:rPr>
              <a:t>carry</a:t>
            </a:r>
            <a:r>
              <a:rPr lang="en-US" sz="3200" b="1">
                <a:solidFill>
                  <a:schemeClr val="folHlink"/>
                </a:solidFill>
                <a:latin typeface="Bradley Hand ITC" pitchFamily="66" charset="0"/>
              </a:rPr>
              <a:t>+</a:t>
            </a:r>
          </a:p>
          <a:p>
            <a:pPr algn="l"/>
            <a:r>
              <a:rPr lang="en-US" sz="3200" b="1">
                <a:solidFill>
                  <a:schemeClr val="folHlink"/>
                </a:solidFill>
                <a:latin typeface="Bradley Hand ITC" pitchFamily="66" charset="0"/>
              </a:rPr>
              <a:t>    t</a:t>
            </a:r>
            <a:r>
              <a:rPr lang="en-US" sz="3200" b="1" baseline="-25000">
                <a:solidFill>
                  <a:schemeClr val="folHlink"/>
                </a:solidFill>
                <a:latin typeface="Bradley Hand ITC" pitchFamily="66" charset="0"/>
              </a:rPr>
              <a:t>and</a:t>
            </a:r>
            <a:r>
              <a:rPr lang="en-US" sz="3200" b="1">
                <a:solidFill>
                  <a:schemeClr val="folHlink"/>
                </a:solidFill>
                <a:latin typeface="Bradley Hand ITC" pitchFamily="66" charset="0"/>
              </a:rPr>
              <a:t> +</a:t>
            </a:r>
          </a:p>
          <a:p>
            <a:pPr algn="l"/>
            <a:r>
              <a:rPr lang="en-US" sz="3200" b="1">
                <a:solidFill>
                  <a:schemeClr val="folHlink"/>
                </a:solidFill>
                <a:latin typeface="Bradley Hand ITC" pitchFamily="66" charset="0"/>
              </a:rPr>
              <a:t>    t</a:t>
            </a:r>
            <a:r>
              <a:rPr lang="en-US" sz="3200" b="1" baseline="-25000">
                <a:solidFill>
                  <a:schemeClr val="folHlink"/>
                </a:solidFill>
                <a:latin typeface="Bradley Hand ITC" pitchFamily="66" charset="0"/>
              </a:rPr>
              <a:t>merge</a:t>
            </a:r>
          </a:p>
        </p:txBody>
      </p:sp>
      <p:sp>
        <p:nvSpPr>
          <p:cNvPr id="138417" name="Rectangle 177"/>
          <p:cNvSpPr>
            <a:spLocks noChangeArrowheads="1"/>
          </p:cNvSpPr>
          <p:nvPr/>
        </p:nvSpPr>
        <p:spPr bwMode="auto">
          <a:xfrm>
            <a:off x="152400" y="1981200"/>
            <a:ext cx="3124200" cy="35052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Carry-Save Adder: structure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1600200"/>
          </a:xfrm>
        </p:spPr>
        <p:txBody>
          <a:bodyPr/>
          <a:lstStyle/>
          <a:p>
            <a:r>
              <a:rPr lang="en-US"/>
              <a:t>Postpone the “carry propagation” operation to the last stage</a:t>
            </a:r>
          </a:p>
        </p:txBody>
      </p:sp>
      <p:sp>
        <p:nvSpPr>
          <p:cNvPr id="138321" name="Rectangle 81"/>
          <p:cNvSpPr>
            <a:spLocks noChangeArrowheads="1"/>
          </p:cNvSpPr>
          <p:nvPr/>
        </p:nvSpPr>
        <p:spPr bwMode="auto">
          <a:xfrm>
            <a:off x="4727575" y="207486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8322" name="Rectangle 82"/>
          <p:cNvSpPr>
            <a:spLocks noChangeArrowheads="1"/>
          </p:cNvSpPr>
          <p:nvPr/>
        </p:nvSpPr>
        <p:spPr bwMode="auto">
          <a:xfrm>
            <a:off x="5768975" y="207486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8323" name="Rectangle 83"/>
          <p:cNvSpPr>
            <a:spLocks noChangeArrowheads="1"/>
          </p:cNvSpPr>
          <p:nvPr/>
        </p:nvSpPr>
        <p:spPr bwMode="auto">
          <a:xfrm>
            <a:off x="6810375" y="207486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8324" name="Rectangle 84"/>
          <p:cNvSpPr>
            <a:spLocks noChangeArrowheads="1"/>
          </p:cNvSpPr>
          <p:nvPr/>
        </p:nvSpPr>
        <p:spPr bwMode="auto">
          <a:xfrm>
            <a:off x="7851775" y="2074863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8325" name="Line 85"/>
          <p:cNvSpPr>
            <a:spLocks noChangeShapeType="1"/>
          </p:cNvSpPr>
          <p:nvPr/>
        </p:nvSpPr>
        <p:spPr bwMode="auto">
          <a:xfrm>
            <a:off x="5908675" y="1676400"/>
            <a:ext cx="0" cy="39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26" name="Line 86"/>
          <p:cNvSpPr>
            <a:spLocks noChangeShapeType="1"/>
          </p:cNvSpPr>
          <p:nvPr/>
        </p:nvSpPr>
        <p:spPr bwMode="auto">
          <a:xfrm>
            <a:off x="6950075" y="1676400"/>
            <a:ext cx="0" cy="39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27" name="Line 87"/>
          <p:cNvSpPr>
            <a:spLocks noChangeShapeType="1"/>
          </p:cNvSpPr>
          <p:nvPr/>
        </p:nvSpPr>
        <p:spPr bwMode="auto">
          <a:xfrm>
            <a:off x="7991475" y="1676400"/>
            <a:ext cx="0" cy="39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28" name="Rectangle 88"/>
          <p:cNvSpPr>
            <a:spLocks noChangeArrowheads="1"/>
          </p:cNvSpPr>
          <p:nvPr/>
        </p:nvSpPr>
        <p:spPr bwMode="auto">
          <a:xfrm>
            <a:off x="3686175" y="315118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8329" name="Rectangle 89"/>
          <p:cNvSpPr>
            <a:spLocks noChangeArrowheads="1"/>
          </p:cNvSpPr>
          <p:nvPr/>
        </p:nvSpPr>
        <p:spPr bwMode="auto">
          <a:xfrm>
            <a:off x="4727575" y="315118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8330" name="Rectangle 90"/>
          <p:cNvSpPr>
            <a:spLocks noChangeArrowheads="1"/>
          </p:cNvSpPr>
          <p:nvPr/>
        </p:nvSpPr>
        <p:spPr bwMode="auto">
          <a:xfrm>
            <a:off x="5768975" y="315118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8331" name="Rectangle 91"/>
          <p:cNvSpPr>
            <a:spLocks noChangeArrowheads="1"/>
          </p:cNvSpPr>
          <p:nvPr/>
        </p:nvSpPr>
        <p:spPr bwMode="auto">
          <a:xfrm>
            <a:off x="6810375" y="3151188"/>
            <a:ext cx="625475" cy="6937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8334" name="Line 94"/>
          <p:cNvSpPr>
            <a:spLocks noChangeShapeType="1"/>
          </p:cNvSpPr>
          <p:nvPr/>
        </p:nvSpPr>
        <p:spPr bwMode="auto">
          <a:xfrm>
            <a:off x="6950075" y="2768600"/>
            <a:ext cx="0" cy="396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35" name="Line 95"/>
          <p:cNvSpPr>
            <a:spLocks noChangeShapeType="1"/>
          </p:cNvSpPr>
          <p:nvPr/>
        </p:nvSpPr>
        <p:spPr bwMode="auto">
          <a:xfrm>
            <a:off x="8129588" y="2768600"/>
            <a:ext cx="0" cy="277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41" name="Rectangle 101"/>
          <p:cNvSpPr>
            <a:spLocks noChangeArrowheads="1"/>
          </p:cNvSpPr>
          <p:nvPr/>
        </p:nvSpPr>
        <p:spPr bwMode="auto">
          <a:xfrm>
            <a:off x="2644775" y="4229100"/>
            <a:ext cx="625475" cy="6937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8342" name="Rectangle 102"/>
          <p:cNvSpPr>
            <a:spLocks noChangeArrowheads="1"/>
          </p:cNvSpPr>
          <p:nvPr/>
        </p:nvSpPr>
        <p:spPr bwMode="auto">
          <a:xfrm>
            <a:off x="3686175" y="4229100"/>
            <a:ext cx="625475" cy="6937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8343" name="Rectangle 103"/>
          <p:cNvSpPr>
            <a:spLocks noChangeArrowheads="1"/>
          </p:cNvSpPr>
          <p:nvPr/>
        </p:nvSpPr>
        <p:spPr bwMode="auto">
          <a:xfrm>
            <a:off x="4727575" y="4229100"/>
            <a:ext cx="625475" cy="6937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8344" name="Rectangle 104"/>
          <p:cNvSpPr>
            <a:spLocks noChangeArrowheads="1"/>
          </p:cNvSpPr>
          <p:nvPr/>
        </p:nvSpPr>
        <p:spPr bwMode="auto">
          <a:xfrm>
            <a:off x="5768975" y="4229100"/>
            <a:ext cx="625475" cy="6937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8345" name="Line 105"/>
          <p:cNvSpPr>
            <a:spLocks noChangeShapeType="1"/>
          </p:cNvSpPr>
          <p:nvPr/>
        </p:nvSpPr>
        <p:spPr bwMode="auto">
          <a:xfrm>
            <a:off x="7088188" y="3844925"/>
            <a:ext cx="0" cy="277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51" name="Line 111"/>
          <p:cNvSpPr>
            <a:spLocks noChangeShapeType="1"/>
          </p:cNvSpPr>
          <p:nvPr/>
        </p:nvSpPr>
        <p:spPr bwMode="auto">
          <a:xfrm>
            <a:off x="6116638" y="4922838"/>
            <a:ext cx="0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55" name="Line 115"/>
          <p:cNvSpPr>
            <a:spLocks noChangeShapeType="1"/>
          </p:cNvSpPr>
          <p:nvPr/>
        </p:nvSpPr>
        <p:spPr bwMode="auto">
          <a:xfrm>
            <a:off x="4921250" y="4922838"/>
            <a:ext cx="0" cy="547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56" name="Line 116"/>
          <p:cNvSpPr>
            <a:spLocks noChangeShapeType="1"/>
          </p:cNvSpPr>
          <p:nvPr/>
        </p:nvSpPr>
        <p:spPr bwMode="auto">
          <a:xfrm>
            <a:off x="3879850" y="4922838"/>
            <a:ext cx="0" cy="547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57" name="Line 117"/>
          <p:cNvSpPr>
            <a:spLocks noChangeShapeType="1"/>
          </p:cNvSpPr>
          <p:nvPr/>
        </p:nvSpPr>
        <p:spPr bwMode="auto">
          <a:xfrm>
            <a:off x="2838450" y="4922838"/>
            <a:ext cx="0" cy="547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60" name="Line 120"/>
          <p:cNvSpPr>
            <a:spLocks noChangeShapeType="1"/>
          </p:cNvSpPr>
          <p:nvPr/>
        </p:nvSpPr>
        <p:spPr bwMode="auto">
          <a:xfrm>
            <a:off x="5207000" y="1676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61" name="Line 121"/>
          <p:cNvSpPr>
            <a:spLocks noChangeShapeType="1"/>
          </p:cNvSpPr>
          <p:nvPr/>
        </p:nvSpPr>
        <p:spPr bwMode="auto">
          <a:xfrm>
            <a:off x="6273800" y="1676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62" name="Line 122"/>
          <p:cNvSpPr>
            <a:spLocks noChangeShapeType="1"/>
          </p:cNvSpPr>
          <p:nvPr/>
        </p:nvSpPr>
        <p:spPr bwMode="auto">
          <a:xfrm>
            <a:off x="7264400" y="1676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63" name="Line 123"/>
          <p:cNvSpPr>
            <a:spLocks noChangeShapeType="1"/>
          </p:cNvSpPr>
          <p:nvPr/>
        </p:nvSpPr>
        <p:spPr bwMode="auto">
          <a:xfrm>
            <a:off x="8331200" y="1676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64" name="Line 124"/>
          <p:cNvSpPr>
            <a:spLocks noChangeShapeType="1"/>
          </p:cNvSpPr>
          <p:nvPr/>
        </p:nvSpPr>
        <p:spPr bwMode="auto">
          <a:xfrm>
            <a:off x="4140200" y="2743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67" name="Line 127"/>
          <p:cNvSpPr>
            <a:spLocks noChangeShapeType="1"/>
          </p:cNvSpPr>
          <p:nvPr/>
        </p:nvSpPr>
        <p:spPr bwMode="auto">
          <a:xfrm>
            <a:off x="7261225" y="2930525"/>
            <a:ext cx="3175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68" name="Line 128"/>
          <p:cNvSpPr>
            <a:spLocks noChangeShapeType="1"/>
          </p:cNvSpPr>
          <p:nvPr/>
        </p:nvSpPr>
        <p:spPr bwMode="auto">
          <a:xfrm>
            <a:off x="3073400" y="388778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8380" name="AutoShape 140"/>
          <p:cNvCxnSpPr>
            <a:cxnSpLocks noChangeShapeType="1"/>
            <a:stCxn id="138324" idx="1"/>
            <a:endCxn id="138331" idx="3"/>
          </p:cNvCxnSpPr>
          <p:nvPr/>
        </p:nvCxnSpPr>
        <p:spPr bwMode="auto">
          <a:xfrm flipH="1">
            <a:off x="7450138" y="2422525"/>
            <a:ext cx="387350" cy="107632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381" name="AutoShape 141"/>
          <p:cNvCxnSpPr>
            <a:cxnSpLocks noChangeShapeType="1"/>
            <a:stCxn id="138331" idx="1"/>
            <a:endCxn id="138344" idx="3"/>
          </p:cNvCxnSpPr>
          <p:nvPr/>
        </p:nvCxnSpPr>
        <p:spPr bwMode="auto">
          <a:xfrm flipH="1">
            <a:off x="6408738" y="3498850"/>
            <a:ext cx="387350" cy="107791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382" name="AutoShape 142"/>
          <p:cNvCxnSpPr>
            <a:cxnSpLocks noChangeShapeType="1"/>
            <a:stCxn id="138323" idx="1"/>
            <a:endCxn id="138330" idx="3"/>
          </p:cNvCxnSpPr>
          <p:nvPr/>
        </p:nvCxnSpPr>
        <p:spPr bwMode="auto">
          <a:xfrm flipH="1">
            <a:off x="6408738" y="2422525"/>
            <a:ext cx="387350" cy="1076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383" name="AutoShape 143"/>
          <p:cNvCxnSpPr>
            <a:cxnSpLocks noChangeShapeType="1"/>
            <a:stCxn id="138330" idx="1"/>
            <a:endCxn id="138343" idx="3"/>
          </p:cNvCxnSpPr>
          <p:nvPr/>
        </p:nvCxnSpPr>
        <p:spPr bwMode="auto">
          <a:xfrm flipH="1">
            <a:off x="5367338" y="3498850"/>
            <a:ext cx="387350" cy="10779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384" name="AutoShape 144"/>
          <p:cNvCxnSpPr>
            <a:cxnSpLocks noChangeShapeType="1"/>
            <a:stCxn id="138322" idx="1"/>
            <a:endCxn id="138329" idx="3"/>
          </p:cNvCxnSpPr>
          <p:nvPr/>
        </p:nvCxnSpPr>
        <p:spPr bwMode="auto">
          <a:xfrm flipH="1">
            <a:off x="5367338" y="2422525"/>
            <a:ext cx="387350" cy="1076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385" name="AutoShape 145"/>
          <p:cNvCxnSpPr>
            <a:cxnSpLocks noChangeShapeType="1"/>
            <a:stCxn id="138321" idx="1"/>
            <a:endCxn id="138328" idx="3"/>
          </p:cNvCxnSpPr>
          <p:nvPr/>
        </p:nvCxnSpPr>
        <p:spPr bwMode="auto">
          <a:xfrm flipH="1">
            <a:off x="4325938" y="2422525"/>
            <a:ext cx="387350" cy="1076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386" name="AutoShape 146"/>
          <p:cNvCxnSpPr>
            <a:cxnSpLocks noChangeShapeType="1"/>
            <a:stCxn id="138328" idx="1"/>
            <a:endCxn id="138341" idx="3"/>
          </p:cNvCxnSpPr>
          <p:nvPr/>
        </p:nvCxnSpPr>
        <p:spPr bwMode="auto">
          <a:xfrm flipH="1">
            <a:off x="3284538" y="3498850"/>
            <a:ext cx="387350" cy="10779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387" name="AutoShape 147"/>
          <p:cNvCxnSpPr>
            <a:cxnSpLocks noChangeShapeType="1"/>
            <a:stCxn id="138329" idx="1"/>
            <a:endCxn id="138342" idx="3"/>
          </p:cNvCxnSpPr>
          <p:nvPr/>
        </p:nvCxnSpPr>
        <p:spPr bwMode="auto">
          <a:xfrm flipH="1">
            <a:off x="4325938" y="3498850"/>
            <a:ext cx="387350" cy="10779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8388" name="Line 148"/>
          <p:cNvSpPr>
            <a:spLocks noChangeShapeType="1"/>
          </p:cNvSpPr>
          <p:nvPr/>
        </p:nvSpPr>
        <p:spPr bwMode="auto">
          <a:xfrm flipH="1">
            <a:off x="5956300" y="2743200"/>
            <a:ext cx="6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89" name="Line 149"/>
          <p:cNvSpPr>
            <a:spLocks noChangeShapeType="1"/>
          </p:cNvSpPr>
          <p:nvPr/>
        </p:nvSpPr>
        <p:spPr bwMode="auto">
          <a:xfrm>
            <a:off x="6264275" y="2946400"/>
            <a:ext cx="3175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90" name="Line 150"/>
          <p:cNvSpPr>
            <a:spLocks noChangeShapeType="1"/>
          </p:cNvSpPr>
          <p:nvPr/>
        </p:nvSpPr>
        <p:spPr bwMode="auto">
          <a:xfrm flipH="1">
            <a:off x="4895850" y="2743200"/>
            <a:ext cx="6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91" name="Line 151"/>
          <p:cNvSpPr>
            <a:spLocks noChangeShapeType="1"/>
          </p:cNvSpPr>
          <p:nvPr/>
        </p:nvSpPr>
        <p:spPr bwMode="auto">
          <a:xfrm>
            <a:off x="5203825" y="2946400"/>
            <a:ext cx="3175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92" name="Line 152"/>
          <p:cNvSpPr>
            <a:spLocks noChangeShapeType="1"/>
          </p:cNvSpPr>
          <p:nvPr/>
        </p:nvSpPr>
        <p:spPr bwMode="auto">
          <a:xfrm flipH="1">
            <a:off x="4895850" y="3835400"/>
            <a:ext cx="6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93" name="Line 153"/>
          <p:cNvSpPr>
            <a:spLocks noChangeShapeType="1"/>
          </p:cNvSpPr>
          <p:nvPr/>
        </p:nvSpPr>
        <p:spPr bwMode="auto">
          <a:xfrm>
            <a:off x="5203825" y="4038600"/>
            <a:ext cx="3175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94" name="Line 154"/>
          <p:cNvSpPr>
            <a:spLocks noChangeShapeType="1"/>
          </p:cNvSpPr>
          <p:nvPr/>
        </p:nvSpPr>
        <p:spPr bwMode="auto">
          <a:xfrm flipH="1">
            <a:off x="5956300" y="3835400"/>
            <a:ext cx="6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95" name="Line 155"/>
          <p:cNvSpPr>
            <a:spLocks noChangeShapeType="1"/>
          </p:cNvSpPr>
          <p:nvPr/>
        </p:nvSpPr>
        <p:spPr bwMode="auto">
          <a:xfrm>
            <a:off x="6264275" y="4038600"/>
            <a:ext cx="3175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96" name="Line 156"/>
          <p:cNvSpPr>
            <a:spLocks noChangeShapeType="1"/>
          </p:cNvSpPr>
          <p:nvPr/>
        </p:nvSpPr>
        <p:spPr bwMode="auto">
          <a:xfrm flipH="1">
            <a:off x="3829050" y="3835400"/>
            <a:ext cx="63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97" name="Line 157"/>
          <p:cNvSpPr>
            <a:spLocks noChangeShapeType="1"/>
          </p:cNvSpPr>
          <p:nvPr/>
        </p:nvSpPr>
        <p:spPr bwMode="auto">
          <a:xfrm>
            <a:off x="4137025" y="4038600"/>
            <a:ext cx="3175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398" name="Rectangle 158"/>
          <p:cNvSpPr>
            <a:spLocks noChangeArrowheads="1"/>
          </p:cNvSpPr>
          <p:nvPr/>
        </p:nvSpPr>
        <p:spPr bwMode="auto">
          <a:xfrm>
            <a:off x="1619250" y="5486400"/>
            <a:ext cx="625475" cy="6937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8399" name="Rectangle 159"/>
          <p:cNvSpPr>
            <a:spLocks noChangeArrowheads="1"/>
          </p:cNvSpPr>
          <p:nvPr/>
        </p:nvSpPr>
        <p:spPr bwMode="auto">
          <a:xfrm>
            <a:off x="2660650" y="5486400"/>
            <a:ext cx="625475" cy="6937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8400" name="Rectangle 160"/>
          <p:cNvSpPr>
            <a:spLocks noChangeArrowheads="1"/>
          </p:cNvSpPr>
          <p:nvPr/>
        </p:nvSpPr>
        <p:spPr bwMode="auto">
          <a:xfrm>
            <a:off x="3702050" y="5486400"/>
            <a:ext cx="625475" cy="6937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38401" name="Rectangle 161"/>
          <p:cNvSpPr>
            <a:spLocks noChangeArrowheads="1"/>
          </p:cNvSpPr>
          <p:nvPr/>
        </p:nvSpPr>
        <p:spPr bwMode="auto">
          <a:xfrm>
            <a:off x="4743450" y="5486400"/>
            <a:ext cx="625475" cy="6937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38402" name="Line 162"/>
          <p:cNvSpPr>
            <a:spLocks noChangeShapeType="1"/>
          </p:cNvSpPr>
          <p:nvPr/>
        </p:nvSpPr>
        <p:spPr bwMode="auto">
          <a:xfrm>
            <a:off x="5091113" y="6191250"/>
            <a:ext cx="0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403" name="Line 163"/>
          <p:cNvSpPr>
            <a:spLocks noChangeShapeType="1"/>
          </p:cNvSpPr>
          <p:nvPr/>
        </p:nvSpPr>
        <p:spPr bwMode="auto">
          <a:xfrm>
            <a:off x="4014788" y="6191250"/>
            <a:ext cx="0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404" name="Line 164"/>
          <p:cNvSpPr>
            <a:spLocks noChangeShapeType="1"/>
          </p:cNvSpPr>
          <p:nvPr/>
        </p:nvSpPr>
        <p:spPr bwMode="auto">
          <a:xfrm>
            <a:off x="2973388" y="6191250"/>
            <a:ext cx="0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405" name="Line 165"/>
          <p:cNvSpPr>
            <a:spLocks noChangeShapeType="1"/>
          </p:cNvSpPr>
          <p:nvPr/>
        </p:nvSpPr>
        <p:spPr bwMode="auto">
          <a:xfrm>
            <a:off x="1931988" y="6191250"/>
            <a:ext cx="0" cy="20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8406" name="AutoShape 166"/>
          <p:cNvCxnSpPr>
            <a:cxnSpLocks noChangeShapeType="1"/>
            <a:stCxn id="138344" idx="1"/>
            <a:endCxn id="138401" idx="0"/>
          </p:cNvCxnSpPr>
          <p:nvPr/>
        </p:nvCxnSpPr>
        <p:spPr bwMode="auto">
          <a:xfrm flipH="1">
            <a:off x="5056188" y="4576763"/>
            <a:ext cx="698500" cy="89535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407" name="AutoShape 167"/>
          <p:cNvCxnSpPr>
            <a:cxnSpLocks noChangeShapeType="1"/>
            <a:stCxn id="138343" idx="1"/>
            <a:endCxn id="138400" idx="0"/>
          </p:cNvCxnSpPr>
          <p:nvPr/>
        </p:nvCxnSpPr>
        <p:spPr bwMode="auto">
          <a:xfrm flipH="1">
            <a:off x="4014788" y="4576763"/>
            <a:ext cx="698500" cy="895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408" name="AutoShape 168"/>
          <p:cNvCxnSpPr>
            <a:cxnSpLocks noChangeShapeType="1"/>
            <a:stCxn id="138342" idx="1"/>
            <a:endCxn id="138399" idx="0"/>
          </p:cNvCxnSpPr>
          <p:nvPr/>
        </p:nvCxnSpPr>
        <p:spPr bwMode="auto">
          <a:xfrm flipH="1">
            <a:off x="2973388" y="4576763"/>
            <a:ext cx="698500" cy="895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409" name="AutoShape 169"/>
          <p:cNvCxnSpPr>
            <a:cxnSpLocks noChangeShapeType="1"/>
            <a:stCxn id="138341" idx="1"/>
            <a:endCxn id="138398" idx="0"/>
          </p:cNvCxnSpPr>
          <p:nvPr/>
        </p:nvCxnSpPr>
        <p:spPr bwMode="auto">
          <a:xfrm flipH="1">
            <a:off x="1931988" y="4576763"/>
            <a:ext cx="698500" cy="895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410" name="AutoShape 170"/>
          <p:cNvCxnSpPr>
            <a:cxnSpLocks noChangeShapeType="1"/>
            <a:stCxn id="138401" idx="1"/>
            <a:endCxn id="138400" idx="3"/>
          </p:cNvCxnSpPr>
          <p:nvPr/>
        </p:nvCxnSpPr>
        <p:spPr bwMode="auto">
          <a:xfrm flipH="1">
            <a:off x="4341813" y="5834063"/>
            <a:ext cx="387350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411" name="AutoShape 171"/>
          <p:cNvCxnSpPr>
            <a:cxnSpLocks noChangeShapeType="1"/>
            <a:stCxn id="138400" idx="1"/>
            <a:endCxn id="138399" idx="3"/>
          </p:cNvCxnSpPr>
          <p:nvPr/>
        </p:nvCxnSpPr>
        <p:spPr bwMode="auto">
          <a:xfrm flipH="1">
            <a:off x="3300413" y="5834063"/>
            <a:ext cx="387350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412" name="AutoShape 172"/>
          <p:cNvCxnSpPr>
            <a:cxnSpLocks noChangeShapeType="1"/>
            <a:stCxn id="138399" idx="1"/>
            <a:endCxn id="138398" idx="3"/>
          </p:cNvCxnSpPr>
          <p:nvPr/>
        </p:nvCxnSpPr>
        <p:spPr bwMode="auto">
          <a:xfrm flipH="1">
            <a:off x="2259013" y="5834063"/>
            <a:ext cx="387350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38413" name="Text Box 173"/>
          <p:cNvSpPr txBox="1">
            <a:spLocks noChangeArrowheads="1"/>
          </p:cNvSpPr>
          <p:nvPr/>
        </p:nvSpPr>
        <p:spPr bwMode="auto">
          <a:xfrm>
            <a:off x="7772400" y="6232525"/>
            <a:ext cx="1320800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[Rab96] p.411</a:t>
            </a:r>
          </a:p>
        </p:txBody>
      </p:sp>
      <p:grpSp>
        <p:nvGrpSpPr>
          <p:cNvPr id="138423" name="Group 183"/>
          <p:cNvGrpSpPr>
            <a:grpSpLocks/>
          </p:cNvGrpSpPr>
          <p:nvPr/>
        </p:nvGrpSpPr>
        <p:grpSpPr bwMode="auto">
          <a:xfrm>
            <a:off x="1390650" y="5334000"/>
            <a:ext cx="7600950" cy="914400"/>
            <a:chOff x="876" y="3360"/>
            <a:chExt cx="4788" cy="576"/>
          </a:xfrm>
        </p:grpSpPr>
        <p:sp>
          <p:nvSpPr>
            <p:cNvPr id="138414" name="Rectangle 174"/>
            <p:cNvSpPr>
              <a:spLocks noChangeArrowheads="1"/>
            </p:cNvSpPr>
            <p:nvPr/>
          </p:nvSpPr>
          <p:spPr bwMode="auto">
            <a:xfrm>
              <a:off x="876" y="3360"/>
              <a:ext cx="2640" cy="576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415" name="Text Box 175"/>
            <p:cNvSpPr txBox="1">
              <a:spLocks noChangeArrowheads="1"/>
            </p:cNvSpPr>
            <p:nvPr/>
          </p:nvSpPr>
          <p:spPr bwMode="auto">
            <a:xfrm>
              <a:off x="3543" y="3454"/>
              <a:ext cx="2121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folHlink"/>
                  </a:solidFill>
                </a:rPr>
                <a:t>Vector merging stage</a:t>
              </a:r>
            </a:p>
          </p:txBody>
        </p:sp>
        <p:sp>
          <p:nvSpPr>
            <p:cNvPr id="138419" name="Rectangle 179"/>
            <p:cNvSpPr>
              <a:spLocks noChangeArrowheads="1"/>
            </p:cNvSpPr>
            <p:nvPr/>
          </p:nvSpPr>
          <p:spPr bwMode="auto">
            <a:xfrm>
              <a:off x="1019" y="3453"/>
              <a:ext cx="394" cy="43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HA</a:t>
              </a:r>
            </a:p>
          </p:txBody>
        </p:sp>
        <p:sp>
          <p:nvSpPr>
            <p:cNvPr id="138420" name="Rectangle 180"/>
            <p:cNvSpPr>
              <a:spLocks noChangeArrowheads="1"/>
            </p:cNvSpPr>
            <p:nvPr/>
          </p:nvSpPr>
          <p:spPr bwMode="auto">
            <a:xfrm>
              <a:off x="1675" y="3453"/>
              <a:ext cx="394" cy="43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FA</a:t>
              </a:r>
            </a:p>
          </p:txBody>
        </p:sp>
        <p:sp>
          <p:nvSpPr>
            <p:cNvPr id="138421" name="Rectangle 181"/>
            <p:cNvSpPr>
              <a:spLocks noChangeArrowheads="1"/>
            </p:cNvSpPr>
            <p:nvPr/>
          </p:nvSpPr>
          <p:spPr bwMode="auto">
            <a:xfrm>
              <a:off x="2331" y="3453"/>
              <a:ext cx="394" cy="43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FA</a:t>
              </a:r>
            </a:p>
          </p:txBody>
        </p:sp>
        <p:sp>
          <p:nvSpPr>
            <p:cNvPr id="138422" name="Rectangle 182"/>
            <p:cNvSpPr>
              <a:spLocks noChangeArrowheads="1"/>
            </p:cNvSpPr>
            <p:nvPr/>
          </p:nvSpPr>
          <p:spPr bwMode="auto">
            <a:xfrm>
              <a:off x="2987" y="3453"/>
              <a:ext cx="394" cy="43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HA</a:t>
              </a:r>
            </a:p>
          </p:txBody>
        </p:sp>
      </p:grpSp>
      <p:grpSp>
        <p:nvGrpSpPr>
          <p:cNvPr id="138433" name="Group 193"/>
          <p:cNvGrpSpPr>
            <a:grpSpLocks/>
          </p:cNvGrpSpPr>
          <p:nvPr/>
        </p:nvGrpSpPr>
        <p:grpSpPr bwMode="auto">
          <a:xfrm>
            <a:off x="4495800" y="1828800"/>
            <a:ext cx="1066800" cy="1143000"/>
            <a:chOff x="2832" y="1152"/>
            <a:chExt cx="672" cy="720"/>
          </a:xfrm>
        </p:grpSpPr>
        <p:sp>
          <p:nvSpPr>
            <p:cNvPr id="138431" name="Line 191"/>
            <p:cNvSpPr>
              <a:spLocks noChangeShapeType="1"/>
            </p:cNvSpPr>
            <p:nvPr/>
          </p:nvSpPr>
          <p:spPr bwMode="auto">
            <a:xfrm>
              <a:off x="2832" y="1152"/>
              <a:ext cx="624" cy="672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432" name="Line 192"/>
            <p:cNvSpPr>
              <a:spLocks noChangeShapeType="1"/>
            </p:cNvSpPr>
            <p:nvPr/>
          </p:nvSpPr>
          <p:spPr bwMode="auto">
            <a:xfrm flipH="1">
              <a:off x="2880" y="1152"/>
              <a:ext cx="624" cy="72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8434" name="Group 194"/>
          <p:cNvGrpSpPr>
            <a:grpSpLocks/>
          </p:cNvGrpSpPr>
          <p:nvPr/>
        </p:nvGrpSpPr>
        <p:grpSpPr bwMode="auto">
          <a:xfrm>
            <a:off x="3429000" y="2895600"/>
            <a:ext cx="1066800" cy="1143000"/>
            <a:chOff x="2832" y="1152"/>
            <a:chExt cx="672" cy="720"/>
          </a:xfrm>
        </p:grpSpPr>
        <p:sp>
          <p:nvSpPr>
            <p:cNvPr id="138435" name="Line 195"/>
            <p:cNvSpPr>
              <a:spLocks noChangeShapeType="1"/>
            </p:cNvSpPr>
            <p:nvPr/>
          </p:nvSpPr>
          <p:spPr bwMode="auto">
            <a:xfrm>
              <a:off x="2832" y="1152"/>
              <a:ext cx="624" cy="672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436" name="Line 196"/>
            <p:cNvSpPr>
              <a:spLocks noChangeShapeType="1"/>
            </p:cNvSpPr>
            <p:nvPr/>
          </p:nvSpPr>
          <p:spPr bwMode="auto">
            <a:xfrm flipH="1">
              <a:off x="2880" y="1152"/>
              <a:ext cx="624" cy="72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3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8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416" grpId="0" autoUpdateAnimBg="0"/>
      <p:bldP spid="1384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0B6C-464E-43D9-8B86-446BCDE6BA59}" type="slidenum">
              <a:rPr lang="en-US"/>
              <a:pPr/>
              <a:t>146</a:t>
            </a:fld>
            <a:endParaRPr lang="en-US"/>
          </a:p>
        </p:txBody>
      </p:sp>
      <p:sp>
        <p:nvSpPr>
          <p:cNvPr id="238810" name="Rectangle 218"/>
          <p:cNvSpPr>
            <a:spLocks noChangeArrowheads="1"/>
          </p:cNvSpPr>
          <p:nvPr/>
        </p:nvSpPr>
        <p:spPr bwMode="auto">
          <a:xfrm>
            <a:off x="1447800" y="5334000"/>
            <a:ext cx="3028950" cy="762000"/>
          </a:xfrm>
          <a:prstGeom prst="rect">
            <a:avLst/>
          </a:prstGeom>
          <a:noFill/>
          <a:ln w="28575">
            <a:solidFill>
              <a:schemeClr val="folHlink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60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Carry-Save Adder: Details</a:t>
            </a:r>
          </a:p>
        </p:txBody>
      </p:sp>
      <p:sp>
        <p:nvSpPr>
          <p:cNvPr id="238676" name="Oval 84"/>
          <p:cNvSpPr>
            <a:spLocks noChangeArrowheads="1"/>
          </p:cNvSpPr>
          <p:nvPr/>
        </p:nvSpPr>
        <p:spPr bwMode="auto">
          <a:xfrm>
            <a:off x="8229600" y="9144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677" name="Oval 85"/>
          <p:cNvSpPr>
            <a:spLocks noChangeArrowheads="1"/>
          </p:cNvSpPr>
          <p:nvPr/>
        </p:nvSpPr>
        <p:spPr bwMode="auto">
          <a:xfrm>
            <a:off x="7162800" y="9144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679" name="Oval 87"/>
          <p:cNvSpPr>
            <a:spLocks noChangeArrowheads="1"/>
          </p:cNvSpPr>
          <p:nvPr/>
        </p:nvSpPr>
        <p:spPr bwMode="auto">
          <a:xfrm>
            <a:off x="6096000" y="9144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680" name="Oval 88"/>
          <p:cNvSpPr>
            <a:spLocks noChangeArrowheads="1"/>
          </p:cNvSpPr>
          <p:nvPr/>
        </p:nvSpPr>
        <p:spPr bwMode="auto">
          <a:xfrm>
            <a:off x="5029200" y="9144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8691" name="Group 99"/>
          <p:cNvGrpSpPr>
            <a:grpSpLocks/>
          </p:cNvGrpSpPr>
          <p:nvPr/>
        </p:nvGrpSpPr>
        <p:grpSpPr bwMode="auto">
          <a:xfrm>
            <a:off x="4876800" y="2057400"/>
            <a:ext cx="457200" cy="457200"/>
            <a:chOff x="864" y="1152"/>
            <a:chExt cx="288" cy="288"/>
          </a:xfrm>
        </p:grpSpPr>
        <p:sp>
          <p:nvSpPr>
            <p:cNvPr id="238692" name="Rectangle 100"/>
            <p:cNvSpPr>
              <a:spLocks noChangeArrowheads="1"/>
            </p:cNvSpPr>
            <p:nvPr/>
          </p:nvSpPr>
          <p:spPr bwMode="auto">
            <a:xfrm>
              <a:off x="864" y="1152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H</a:t>
              </a:r>
            </a:p>
          </p:txBody>
        </p:sp>
        <p:sp>
          <p:nvSpPr>
            <p:cNvPr id="238693" name="Line 101"/>
            <p:cNvSpPr>
              <a:spLocks noChangeShapeType="1"/>
            </p:cNvSpPr>
            <p:nvPr/>
          </p:nvSpPr>
          <p:spPr bwMode="auto">
            <a:xfrm>
              <a:off x="912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8694" name="Group 102"/>
          <p:cNvGrpSpPr>
            <a:grpSpLocks/>
          </p:cNvGrpSpPr>
          <p:nvPr/>
        </p:nvGrpSpPr>
        <p:grpSpPr bwMode="auto">
          <a:xfrm>
            <a:off x="5943600" y="2057400"/>
            <a:ext cx="457200" cy="457200"/>
            <a:chOff x="864" y="1152"/>
            <a:chExt cx="288" cy="288"/>
          </a:xfrm>
        </p:grpSpPr>
        <p:sp>
          <p:nvSpPr>
            <p:cNvPr id="238695" name="Rectangle 103"/>
            <p:cNvSpPr>
              <a:spLocks noChangeArrowheads="1"/>
            </p:cNvSpPr>
            <p:nvPr/>
          </p:nvSpPr>
          <p:spPr bwMode="auto">
            <a:xfrm>
              <a:off x="864" y="1152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H</a:t>
              </a:r>
            </a:p>
          </p:txBody>
        </p:sp>
        <p:sp>
          <p:nvSpPr>
            <p:cNvPr id="238696" name="Line 104"/>
            <p:cNvSpPr>
              <a:spLocks noChangeShapeType="1"/>
            </p:cNvSpPr>
            <p:nvPr/>
          </p:nvSpPr>
          <p:spPr bwMode="auto">
            <a:xfrm>
              <a:off x="912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8697" name="Group 105"/>
          <p:cNvGrpSpPr>
            <a:grpSpLocks/>
          </p:cNvGrpSpPr>
          <p:nvPr/>
        </p:nvGrpSpPr>
        <p:grpSpPr bwMode="auto">
          <a:xfrm>
            <a:off x="7010400" y="2057400"/>
            <a:ext cx="457200" cy="457200"/>
            <a:chOff x="864" y="1152"/>
            <a:chExt cx="288" cy="288"/>
          </a:xfrm>
        </p:grpSpPr>
        <p:sp>
          <p:nvSpPr>
            <p:cNvPr id="238698" name="Rectangle 106"/>
            <p:cNvSpPr>
              <a:spLocks noChangeArrowheads="1"/>
            </p:cNvSpPr>
            <p:nvPr/>
          </p:nvSpPr>
          <p:spPr bwMode="auto">
            <a:xfrm>
              <a:off x="864" y="1152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H</a:t>
              </a:r>
            </a:p>
          </p:txBody>
        </p:sp>
        <p:sp>
          <p:nvSpPr>
            <p:cNvPr id="238699" name="Line 107"/>
            <p:cNvSpPr>
              <a:spLocks noChangeShapeType="1"/>
            </p:cNvSpPr>
            <p:nvPr/>
          </p:nvSpPr>
          <p:spPr bwMode="auto">
            <a:xfrm>
              <a:off x="912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8700" name="Oval 108"/>
          <p:cNvSpPr>
            <a:spLocks noChangeArrowheads="1"/>
          </p:cNvSpPr>
          <p:nvPr/>
        </p:nvSpPr>
        <p:spPr bwMode="auto">
          <a:xfrm>
            <a:off x="7162800" y="14478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701" name="Oval 109"/>
          <p:cNvSpPr>
            <a:spLocks noChangeArrowheads="1"/>
          </p:cNvSpPr>
          <p:nvPr/>
        </p:nvSpPr>
        <p:spPr bwMode="auto">
          <a:xfrm>
            <a:off x="6096000" y="14478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702" name="Oval 110"/>
          <p:cNvSpPr>
            <a:spLocks noChangeArrowheads="1"/>
          </p:cNvSpPr>
          <p:nvPr/>
        </p:nvSpPr>
        <p:spPr bwMode="auto">
          <a:xfrm>
            <a:off x="5029200" y="14478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703" name="Oval 111"/>
          <p:cNvSpPr>
            <a:spLocks noChangeArrowheads="1"/>
          </p:cNvSpPr>
          <p:nvPr/>
        </p:nvSpPr>
        <p:spPr bwMode="auto">
          <a:xfrm>
            <a:off x="3962400" y="14478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8725" name="AutoShape 133"/>
          <p:cNvCxnSpPr>
            <a:cxnSpLocks noChangeShapeType="1"/>
            <a:stCxn id="238700" idx="2"/>
            <a:endCxn id="238699" idx="0"/>
          </p:cNvCxnSpPr>
          <p:nvPr/>
        </p:nvCxnSpPr>
        <p:spPr bwMode="auto">
          <a:xfrm rot="10800000" flipV="1">
            <a:off x="7086600" y="1524000"/>
            <a:ext cx="61913" cy="51911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26" name="AutoShape 134"/>
          <p:cNvCxnSpPr>
            <a:cxnSpLocks noChangeShapeType="1"/>
            <a:stCxn id="238677" idx="6"/>
            <a:endCxn id="238699" idx="1"/>
          </p:cNvCxnSpPr>
          <p:nvPr/>
        </p:nvCxnSpPr>
        <p:spPr bwMode="auto">
          <a:xfrm>
            <a:off x="7329488" y="990600"/>
            <a:ext cx="61912" cy="1081088"/>
          </a:xfrm>
          <a:prstGeom prst="curvedConnector4">
            <a:avLst>
              <a:gd name="adj1" fmla="val 346153"/>
              <a:gd name="adj2" fmla="val 7577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27" name="AutoShape 135"/>
          <p:cNvCxnSpPr>
            <a:cxnSpLocks noChangeShapeType="1"/>
            <a:stCxn id="238701" idx="2"/>
            <a:endCxn id="238696" idx="0"/>
          </p:cNvCxnSpPr>
          <p:nvPr/>
        </p:nvCxnSpPr>
        <p:spPr bwMode="auto">
          <a:xfrm rot="10800000" flipV="1">
            <a:off x="6019800" y="1524000"/>
            <a:ext cx="61913" cy="51911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28" name="AutoShape 136"/>
          <p:cNvCxnSpPr>
            <a:cxnSpLocks noChangeShapeType="1"/>
            <a:stCxn id="238679" idx="6"/>
            <a:endCxn id="238696" idx="1"/>
          </p:cNvCxnSpPr>
          <p:nvPr/>
        </p:nvCxnSpPr>
        <p:spPr bwMode="auto">
          <a:xfrm>
            <a:off x="6262688" y="990600"/>
            <a:ext cx="61912" cy="1081088"/>
          </a:xfrm>
          <a:prstGeom prst="curvedConnector4">
            <a:avLst>
              <a:gd name="adj1" fmla="val 346153"/>
              <a:gd name="adj2" fmla="val 28194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29" name="AutoShape 137"/>
          <p:cNvCxnSpPr>
            <a:cxnSpLocks noChangeShapeType="1"/>
            <a:stCxn id="238702" idx="2"/>
            <a:endCxn id="238693" idx="0"/>
          </p:cNvCxnSpPr>
          <p:nvPr/>
        </p:nvCxnSpPr>
        <p:spPr bwMode="auto">
          <a:xfrm rot="10800000" flipV="1">
            <a:off x="4953000" y="1524000"/>
            <a:ext cx="61913" cy="51911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30" name="AutoShape 138"/>
          <p:cNvCxnSpPr>
            <a:cxnSpLocks noChangeShapeType="1"/>
            <a:stCxn id="238680" idx="6"/>
            <a:endCxn id="238693" idx="1"/>
          </p:cNvCxnSpPr>
          <p:nvPr/>
        </p:nvCxnSpPr>
        <p:spPr bwMode="auto">
          <a:xfrm>
            <a:off x="5195888" y="990600"/>
            <a:ext cx="61912" cy="1081088"/>
          </a:xfrm>
          <a:prstGeom prst="curvedConnector4">
            <a:avLst>
              <a:gd name="adj1" fmla="val 346153"/>
              <a:gd name="adj2" fmla="val 28194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38731" name="Group 139"/>
          <p:cNvGrpSpPr>
            <a:grpSpLocks/>
          </p:cNvGrpSpPr>
          <p:nvPr/>
        </p:nvGrpSpPr>
        <p:grpSpPr bwMode="auto">
          <a:xfrm>
            <a:off x="3810000" y="3200400"/>
            <a:ext cx="457200" cy="457200"/>
            <a:chOff x="864" y="1152"/>
            <a:chExt cx="288" cy="288"/>
          </a:xfrm>
        </p:grpSpPr>
        <p:sp>
          <p:nvSpPr>
            <p:cNvPr id="238732" name="Rectangle 140"/>
            <p:cNvSpPr>
              <a:spLocks noChangeArrowheads="1"/>
            </p:cNvSpPr>
            <p:nvPr/>
          </p:nvSpPr>
          <p:spPr bwMode="auto">
            <a:xfrm>
              <a:off x="864" y="1152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</a:t>
              </a:r>
            </a:p>
          </p:txBody>
        </p:sp>
        <p:sp>
          <p:nvSpPr>
            <p:cNvPr id="238733" name="Line 141"/>
            <p:cNvSpPr>
              <a:spLocks noChangeShapeType="1"/>
            </p:cNvSpPr>
            <p:nvPr/>
          </p:nvSpPr>
          <p:spPr bwMode="auto">
            <a:xfrm>
              <a:off x="912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8734" name="Group 142"/>
          <p:cNvGrpSpPr>
            <a:grpSpLocks/>
          </p:cNvGrpSpPr>
          <p:nvPr/>
        </p:nvGrpSpPr>
        <p:grpSpPr bwMode="auto">
          <a:xfrm>
            <a:off x="4876800" y="3200400"/>
            <a:ext cx="457200" cy="457200"/>
            <a:chOff x="864" y="1152"/>
            <a:chExt cx="288" cy="288"/>
          </a:xfrm>
        </p:grpSpPr>
        <p:sp>
          <p:nvSpPr>
            <p:cNvPr id="238735" name="Rectangle 143"/>
            <p:cNvSpPr>
              <a:spLocks noChangeArrowheads="1"/>
            </p:cNvSpPr>
            <p:nvPr/>
          </p:nvSpPr>
          <p:spPr bwMode="auto">
            <a:xfrm>
              <a:off x="864" y="1152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</a:t>
              </a:r>
            </a:p>
          </p:txBody>
        </p:sp>
        <p:sp>
          <p:nvSpPr>
            <p:cNvPr id="238736" name="Line 144"/>
            <p:cNvSpPr>
              <a:spLocks noChangeShapeType="1"/>
            </p:cNvSpPr>
            <p:nvPr/>
          </p:nvSpPr>
          <p:spPr bwMode="auto">
            <a:xfrm>
              <a:off x="912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8737" name="Group 145"/>
          <p:cNvGrpSpPr>
            <a:grpSpLocks/>
          </p:cNvGrpSpPr>
          <p:nvPr/>
        </p:nvGrpSpPr>
        <p:grpSpPr bwMode="auto">
          <a:xfrm>
            <a:off x="5943600" y="3200400"/>
            <a:ext cx="457200" cy="457200"/>
            <a:chOff x="864" y="1152"/>
            <a:chExt cx="288" cy="288"/>
          </a:xfrm>
        </p:grpSpPr>
        <p:sp>
          <p:nvSpPr>
            <p:cNvPr id="238738" name="Rectangle 146"/>
            <p:cNvSpPr>
              <a:spLocks noChangeArrowheads="1"/>
            </p:cNvSpPr>
            <p:nvPr/>
          </p:nvSpPr>
          <p:spPr bwMode="auto">
            <a:xfrm>
              <a:off x="864" y="1152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</a:t>
              </a:r>
            </a:p>
          </p:txBody>
        </p:sp>
        <p:sp>
          <p:nvSpPr>
            <p:cNvPr id="238739" name="Line 147"/>
            <p:cNvSpPr>
              <a:spLocks noChangeShapeType="1"/>
            </p:cNvSpPr>
            <p:nvPr/>
          </p:nvSpPr>
          <p:spPr bwMode="auto">
            <a:xfrm>
              <a:off x="912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8740" name="Oval 148"/>
          <p:cNvSpPr>
            <a:spLocks noChangeArrowheads="1"/>
          </p:cNvSpPr>
          <p:nvPr/>
        </p:nvSpPr>
        <p:spPr bwMode="auto">
          <a:xfrm>
            <a:off x="6096000" y="28194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741" name="Oval 149"/>
          <p:cNvSpPr>
            <a:spLocks noChangeArrowheads="1"/>
          </p:cNvSpPr>
          <p:nvPr/>
        </p:nvSpPr>
        <p:spPr bwMode="auto">
          <a:xfrm>
            <a:off x="5029200" y="28194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742" name="Oval 150"/>
          <p:cNvSpPr>
            <a:spLocks noChangeArrowheads="1"/>
          </p:cNvSpPr>
          <p:nvPr/>
        </p:nvSpPr>
        <p:spPr bwMode="auto">
          <a:xfrm>
            <a:off x="3962400" y="28194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743" name="Oval 151"/>
          <p:cNvSpPr>
            <a:spLocks noChangeArrowheads="1"/>
          </p:cNvSpPr>
          <p:nvPr/>
        </p:nvSpPr>
        <p:spPr bwMode="auto">
          <a:xfrm>
            <a:off x="2895600" y="28194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8744" name="AutoShape 152"/>
          <p:cNvCxnSpPr>
            <a:cxnSpLocks noChangeShapeType="1"/>
            <a:stCxn id="238742" idx="2"/>
            <a:endCxn id="238733" idx="0"/>
          </p:cNvCxnSpPr>
          <p:nvPr/>
        </p:nvCxnSpPr>
        <p:spPr bwMode="auto">
          <a:xfrm rot="10800000" flipV="1">
            <a:off x="3886200" y="2895600"/>
            <a:ext cx="61913" cy="29051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45" name="AutoShape 153"/>
          <p:cNvCxnSpPr>
            <a:cxnSpLocks noChangeShapeType="1"/>
            <a:stCxn id="238703" idx="6"/>
            <a:endCxn id="238733" idx="1"/>
          </p:cNvCxnSpPr>
          <p:nvPr/>
        </p:nvCxnSpPr>
        <p:spPr bwMode="auto">
          <a:xfrm>
            <a:off x="4129088" y="1524000"/>
            <a:ext cx="61912" cy="1690688"/>
          </a:xfrm>
          <a:prstGeom prst="curvedConnector4">
            <a:avLst>
              <a:gd name="adj1" fmla="val 346153"/>
              <a:gd name="adj2" fmla="val 1802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49" name="AutoShape 157"/>
          <p:cNvCxnSpPr>
            <a:cxnSpLocks noChangeShapeType="1"/>
            <a:stCxn id="238692" idx="2"/>
            <a:endCxn id="238736" idx="1"/>
          </p:cNvCxnSpPr>
          <p:nvPr/>
        </p:nvCxnSpPr>
        <p:spPr bwMode="auto">
          <a:xfrm rot="16200000" flipH="1">
            <a:off x="4838700" y="2795588"/>
            <a:ext cx="685800" cy="152400"/>
          </a:xfrm>
          <a:prstGeom prst="curvedConnector5">
            <a:avLst>
              <a:gd name="adj1" fmla="val 21523"/>
              <a:gd name="adj2" fmla="val 215625"/>
              <a:gd name="adj3" fmla="val 6712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50" name="AutoShape 158"/>
          <p:cNvCxnSpPr>
            <a:cxnSpLocks noChangeShapeType="1"/>
            <a:stCxn id="238741" idx="2"/>
            <a:endCxn id="238736" idx="0"/>
          </p:cNvCxnSpPr>
          <p:nvPr/>
        </p:nvCxnSpPr>
        <p:spPr bwMode="auto">
          <a:xfrm rot="10800000" flipV="1">
            <a:off x="4953000" y="2895600"/>
            <a:ext cx="61913" cy="29051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51" name="AutoShape 159"/>
          <p:cNvCxnSpPr>
            <a:cxnSpLocks noChangeShapeType="1"/>
            <a:stCxn id="238698" idx="1"/>
            <a:endCxn id="238738" idx="3"/>
          </p:cNvCxnSpPr>
          <p:nvPr/>
        </p:nvCxnSpPr>
        <p:spPr bwMode="auto">
          <a:xfrm rot="10800000" flipV="1">
            <a:off x="6415088" y="2286000"/>
            <a:ext cx="581025" cy="11430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52" name="AutoShape 160"/>
          <p:cNvCxnSpPr>
            <a:cxnSpLocks noChangeShapeType="1"/>
            <a:stCxn id="238695" idx="2"/>
            <a:endCxn id="238739" idx="1"/>
          </p:cNvCxnSpPr>
          <p:nvPr/>
        </p:nvCxnSpPr>
        <p:spPr bwMode="auto">
          <a:xfrm rot="16200000" flipH="1">
            <a:off x="5905500" y="2795588"/>
            <a:ext cx="685800" cy="152400"/>
          </a:xfrm>
          <a:prstGeom prst="curvedConnector5">
            <a:avLst>
              <a:gd name="adj1" fmla="val 16667"/>
              <a:gd name="adj2" fmla="val 178125"/>
              <a:gd name="adj3" fmla="val 5416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53" name="AutoShape 161"/>
          <p:cNvCxnSpPr>
            <a:cxnSpLocks noChangeShapeType="1"/>
            <a:stCxn id="238740" idx="2"/>
            <a:endCxn id="238739" idx="0"/>
          </p:cNvCxnSpPr>
          <p:nvPr/>
        </p:nvCxnSpPr>
        <p:spPr bwMode="auto">
          <a:xfrm rot="10800000" flipV="1">
            <a:off x="6019800" y="2895600"/>
            <a:ext cx="61913" cy="29051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54" name="AutoShape 162"/>
          <p:cNvCxnSpPr>
            <a:cxnSpLocks noChangeShapeType="1"/>
            <a:stCxn id="238695" idx="1"/>
            <a:endCxn id="238735" idx="3"/>
          </p:cNvCxnSpPr>
          <p:nvPr/>
        </p:nvCxnSpPr>
        <p:spPr bwMode="auto">
          <a:xfrm rot="10800000" flipV="1">
            <a:off x="5348288" y="2286000"/>
            <a:ext cx="581025" cy="11430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55" name="AutoShape 163"/>
          <p:cNvCxnSpPr>
            <a:cxnSpLocks noChangeShapeType="1"/>
            <a:stCxn id="238692" idx="1"/>
            <a:endCxn id="238732" idx="3"/>
          </p:cNvCxnSpPr>
          <p:nvPr/>
        </p:nvCxnSpPr>
        <p:spPr bwMode="auto">
          <a:xfrm rot="10800000" flipV="1">
            <a:off x="4281488" y="2286000"/>
            <a:ext cx="581025" cy="11430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38756" name="Group 164"/>
          <p:cNvGrpSpPr>
            <a:grpSpLocks/>
          </p:cNvGrpSpPr>
          <p:nvPr/>
        </p:nvGrpSpPr>
        <p:grpSpPr bwMode="auto">
          <a:xfrm>
            <a:off x="2743200" y="4343400"/>
            <a:ext cx="457200" cy="457200"/>
            <a:chOff x="864" y="1152"/>
            <a:chExt cx="288" cy="288"/>
          </a:xfrm>
        </p:grpSpPr>
        <p:sp>
          <p:nvSpPr>
            <p:cNvPr id="238757" name="Rectangle 165"/>
            <p:cNvSpPr>
              <a:spLocks noChangeArrowheads="1"/>
            </p:cNvSpPr>
            <p:nvPr/>
          </p:nvSpPr>
          <p:spPr bwMode="auto">
            <a:xfrm>
              <a:off x="864" y="1152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</a:t>
              </a:r>
            </a:p>
          </p:txBody>
        </p:sp>
        <p:sp>
          <p:nvSpPr>
            <p:cNvPr id="238758" name="Line 166"/>
            <p:cNvSpPr>
              <a:spLocks noChangeShapeType="1"/>
            </p:cNvSpPr>
            <p:nvPr/>
          </p:nvSpPr>
          <p:spPr bwMode="auto">
            <a:xfrm>
              <a:off x="912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8759" name="Group 167"/>
          <p:cNvGrpSpPr>
            <a:grpSpLocks/>
          </p:cNvGrpSpPr>
          <p:nvPr/>
        </p:nvGrpSpPr>
        <p:grpSpPr bwMode="auto">
          <a:xfrm>
            <a:off x="3810000" y="4343400"/>
            <a:ext cx="457200" cy="457200"/>
            <a:chOff x="864" y="1152"/>
            <a:chExt cx="288" cy="288"/>
          </a:xfrm>
        </p:grpSpPr>
        <p:sp>
          <p:nvSpPr>
            <p:cNvPr id="238760" name="Rectangle 168"/>
            <p:cNvSpPr>
              <a:spLocks noChangeArrowheads="1"/>
            </p:cNvSpPr>
            <p:nvPr/>
          </p:nvSpPr>
          <p:spPr bwMode="auto">
            <a:xfrm>
              <a:off x="864" y="1152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</a:t>
              </a:r>
            </a:p>
          </p:txBody>
        </p:sp>
        <p:sp>
          <p:nvSpPr>
            <p:cNvPr id="238761" name="Line 169"/>
            <p:cNvSpPr>
              <a:spLocks noChangeShapeType="1"/>
            </p:cNvSpPr>
            <p:nvPr/>
          </p:nvSpPr>
          <p:spPr bwMode="auto">
            <a:xfrm>
              <a:off x="912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8762" name="Group 170"/>
          <p:cNvGrpSpPr>
            <a:grpSpLocks/>
          </p:cNvGrpSpPr>
          <p:nvPr/>
        </p:nvGrpSpPr>
        <p:grpSpPr bwMode="auto">
          <a:xfrm>
            <a:off x="4876800" y="4343400"/>
            <a:ext cx="457200" cy="457200"/>
            <a:chOff x="864" y="1152"/>
            <a:chExt cx="288" cy="288"/>
          </a:xfrm>
        </p:grpSpPr>
        <p:sp>
          <p:nvSpPr>
            <p:cNvPr id="238763" name="Rectangle 171"/>
            <p:cNvSpPr>
              <a:spLocks noChangeArrowheads="1"/>
            </p:cNvSpPr>
            <p:nvPr/>
          </p:nvSpPr>
          <p:spPr bwMode="auto">
            <a:xfrm>
              <a:off x="864" y="1152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</a:t>
              </a:r>
            </a:p>
          </p:txBody>
        </p:sp>
        <p:sp>
          <p:nvSpPr>
            <p:cNvPr id="238764" name="Line 172"/>
            <p:cNvSpPr>
              <a:spLocks noChangeShapeType="1"/>
            </p:cNvSpPr>
            <p:nvPr/>
          </p:nvSpPr>
          <p:spPr bwMode="auto">
            <a:xfrm>
              <a:off x="912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8765" name="Oval 173"/>
          <p:cNvSpPr>
            <a:spLocks noChangeArrowheads="1"/>
          </p:cNvSpPr>
          <p:nvPr/>
        </p:nvSpPr>
        <p:spPr bwMode="auto">
          <a:xfrm>
            <a:off x="5029200" y="39624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766" name="Oval 174"/>
          <p:cNvSpPr>
            <a:spLocks noChangeArrowheads="1"/>
          </p:cNvSpPr>
          <p:nvPr/>
        </p:nvSpPr>
        <p:spPr bwMode="auto">
          <a:xfrm>
            <a:off x="3962400" y="39624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767" name="Oval 175"/>
          <p:cNvSpPr>
            <a:spLocks noChangeArrowheads="1"/>
          </p:cNvSpPr>
          <p:nvPr/>
        </p:nvSpPr>
        <p:spPr bwMode="auto">
          <a:xfrm>
            <a:off x="2895600" y="39624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768" name="Oval 176"/>
          <p:cNvSpPr>
            <a:spLocks noChangeArrowheads="1"/>
          </p:cNvSpPr>
          <p:nvPr/>
        </p:nvSpPr>
        <p:spPr bwMode="auto">
          <a:xfrm>
            <a:off x="1828800" y="39624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8769" name="AutoShape 177"/>
          <p:cNvCxnSpPr>
            <a:cxnSpLocks noChangeShapeType="1"/>
            <a:stCxn id="238767" idx="2"/>
            <a:endCxn id="238758" idx="0"/>
          </p:cNvCxnSpPr>
          <p:nvPr/>
        </p:nvCxnSpPr>
        <p:spPr bwMode="auto">
          <a:xfrm rot="10800000" flipV="1">
            <a:off x="2819400" y="4038600"/>
            <a:ext cx="61913" cy="29051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70" name="AutoShape 178"/>
          <p:cNvCxnSpPr>
            <a:cxnSpLocks noChangeShapeType="1"/>
            <a:stCxn id="238732" idx="2"/>
            <a:endCxn id="238761" idx="1"/>
          </p:cNvCxnSpPr>
          <p:nvPr/>
        </p:nvCxnSpPr>
        <p:spPr bwMode="auto">
          <a:xfrm rot="16200000" flipH="1">
            <a:off x="3771900" y="3938588"/>
            <a:ext cx="685800" cy="152400"/>
          </a:xfrm>
          <a:prstGeom prst="curvedConnector5">
            <a:avLst>
              <a:gd name="adj1" fmla="val 19440"/>
              <a:gd name="adj2" fmla="val 200000"/>
              <a:gd name="adj3" fmla="val 60412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71" name="AutoShape 179"/>
          <p:cNvCxnSpPr>
            <a:cxnSpLocks noChangeShapeType="1"/>
            <a:stCxn id="238766" idx="2"/>
            <a:endCxn id="238761" idx="0"/>
          </p:cNvCxnSpPr>
          <p:nvPr/>
        </p:nvCxnSpPr>
        <p:spPr bwMode="auto">
          <a:xfrm rot="10800000" flipV="1">
            <a:off x="3886200" y="4038600"/>
            <a:ext cx="61913" cy="29051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72" name="AutoShape 180"/>
          <p:cNvCxnSpPr>
            <a:cxnSpLocks noChangeShapeType="1"/>
            <a:stCxn id="238738" idx="1"/>
            <a:endCxn id="238763" idx="3"/>
          </p:cNvCxnSpPr>
          <p:nvPr/>
        </p:nvCxnSpPr>
        <p:spPr bwMode="auto">
          <a:xfrm rot="10800000" flipV="1">
            <a:off x="5348288" y="3429000"/>
            <a:ext cx="581025" cy="11430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73" name="AutoShape 181"/>
          <p:cNvCxnSpPr>
            <a:cxnSpLocks noChangeShapeType="1"/>
            <a:stCxn id="238735" idx="2"/>
            <a:endCxn id="238764" idx="1"/>
          </p:cNvCxnSpPr>
          <p:nvPr/>
        </p:nvCxnSpPr>
        <p:spPr bwMode="auto">
          <a:xfrm rot="16200000" flipH="1">
            <a:off x="4838700" y="3938588"/>
            <a:ext cx="685800" cy="152400"/>
          </a:xfrm>
          <a:prstGeom prst="curvedConnector5">
            <a:avLst>
              <a:gd name="adj1" fmla="val 18051"/>
              <a:gd name="adj2" fmla="val 200000"/>
              <a:gd name="adj3" fmla="val 5902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74" name="AutoShape 182"/>
          <p:cNvCxnSpPr>
            <a:cxnSpLocks noChangeShapeType="1"/>
            <a:stCxn id="238765" idx="2"/>
            <a:endCxn id="238764" idx="0"/>
          </p:cNvCxnSpPr>
          <p:nvPr/>
        </p:nvCxnSpPr>
        <p:spPr bwMode="auto">
          <a:xfrm rot="10800000" flipV="1">
            <a:off x="4953000" y="4038600"/>
            <a:ext cx="61913" cy="29051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75" name="AutoShape 183"/>
          <p:cNvCxnSpPr>
            <a:cxnSpLocks noChangeShapeType="1"/>
            <a:stCxn id="238735" idx="1"/>
            <a:endCxn id="238760" idx="3"/>
          </p:cNvCxnSpPr>
          <p:nvPr/>
        </p:nvCxnSpPr>
        <p:spPr bwMode="auto">
          <a:xfrm rot="10800000" flipV="1">
            <a:off x="4281488" y="3429000"/>
            <a:ext cx="581025" cy="11430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76" name="AutoShape 184"/>
          <p:cNvCxnSpPr>
            <a:cxnSpLocks noChangeShapeType="1"/>
            <a:stCxn id="238732" idx="1"/>
            <a:endCxn id="238757" idx="3"/>
          </p:cNvCxnSpPr>
          <p:nvPr/>
        </p:nvCxnSpPr>
        <p:spPr bwMode="auto">
          <a:xfrm rot="10800000" flipV="1">
            <a:off x="3214688" y="3429000"/>
            <a:ext cx="581025" cy="11430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77" name="AutoShape 185"/>
          <p:cNvCxnSpPr>
            <a:cxnSpLocks noChangeShapeType="1"/>
            <a:stCxn id="238743" idx="6"/>
            <a:endCxn id="238758" idx="1"/>
          </p:cNvCxnSpPr>
          <p:nvPr/>
        </p:nvCxnSpPr>
        <p:spPr bwMode="auto">
          <a:xfrm>
            <a:off x="3062288" y="2895600"/>
            <a:ext cx="61912" cy="1462088"/>
          </a:xfrm>
          <a:prstGeom prst="curvedConnector4">
            <a:avLst>
              <a:gd name="adj1" fmla="val 346153"/>
              <a:gd name="adj2" fmla="val 2084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38778" name="Group 186"/>
          <p:cNvGrpSpPr>
            <a:grpSpLocks/>
          </p:cNvGrpSpPr>
          <p:nvPr/>
        </p:nvGrpSpPr>
        <p:grpSpPr bwMode="auto">
          <a:xfrm>
            <a:off x="1676400" y="5486400"/>
            <a:ext cx="457200" cy="457200"/>
            <a:chOff x="864" y="1152"/>
            <a:chExt cx="288" cy="288"/>
          </a:xfrm>
        </p:grpSpPr>
        <p:sp>
          <p:nvSpPr>
            <p:cNvPr id="238779" name="Rectangle 187"/>
            <p:cNvSpPr>
              <a:spLocks noChangeArrowheads="1"/>
            </p:cNvSpPr>
            <p:nvPr/>
          </p:nvSpPr>
          <p:spPr bwMode="auto">
            <a:xfrm>
              <a:off x="864" y="1152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</a:t>
              </a:r>
            </a:p>
          </p:txBody>
        </p:sp>
        <p:sp>
          <p:nvSpPr>
            <p:cNvPr id="238780" name="Line 188"/>
            <p:cNvSpPr>
              <a:spLocks noChangeShapeType="1"/>
            </p:cNvSpPr>
            <p:nvPr/>
          </p:nvSpPr>
          <p:spPr bwMode="auto">
            <a:xfrm>
              <a:off x="912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8781" name="Group 189"/>
          <p:cNvGrpSpPr>
            <a:grpSpLocks/>
          </p:cNvGrpSpPr>
          <p:nvPr/>
        </p:nvGrpSpPr>
        <p:grpSpPr bwMode="auto">
          <a:xfrm>
            <a:off x="2743200" y="5486400"/>
            <a:ext cx="457200" cy="457200"/>
            <a:chOff x="864" y="1152"/>
            <a:chExt cx="288" cy="288"/>
          </a:xfrm>
        </p:grpSpPr>
        <p:sp>
          <p:nvSpPr>
            <p:cNvPr id="238782" name="Rectangle 190"/>
            <p:cNvSpPr>
              <a:spLocks noChangeArrowheads="1"/>
            </p:cNvSpPr>
            <p:nvPr/>
          </p:nvSpPr>
          <p:spPr bwMode="auto">
            <a:xfrm>
              <a:off x="864" y="1152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F</a:t>
              </a:r>
            </a:p>
          </p:txBody>
        </p:sp>
        <p:sp>
          <p:nvSpPr>
            <p:cNvPr id="238783" name="Line 191"/>
            <p:cNvSpPr>
              <a:spLocks noChangeShapeType="1"/>
            </p:cNvSpPr>
            <p:nvPr/>
          </p:nvSpPr>
          <p:spPr bwMode="auto">
            <a:xfrm>
              <a:off x="912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8784" name="Group 192"/>
          <p:cNvGrpSpPr>
            <a:grpSpLocks/>
          </p:cNvGrpSpPr>
          <p:nvPr/>
        </p:nvGrpSpPr>
        <p:grpSpPr bwMode="auto">
          <a:xfrm>
            <a:off x="3810000" y="5486400"/>
            <a:ext cx="457200" cy="457200"/>
            <a:chOff x="864" y="1152"/>
            <a:chExt cx="288" cy="288"/>
          </a:xfrm>
        </p:grpSpPr>
        <p:sp>
          <p:nvSpPr>
            <p:cNvPr id="238785" name="Rectangle 193"/>
            <p:cNvSpPr>
              <a:spLocks noChangeArrowheads="1"/>
            </p:cNvSpPr>
            <p:nvPr/>
          </p:nvSpPr>
          <p:spPr bwMode="auto">
            <a:xfrm>
              <a:off x="864" y="1152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H</a:t>
              </a:r>
            </a:p>
          </p:txBody>
        </p:sp>
        <p:sp>
          <p:nvSpPr>
            <p:cNvPr id="238786" name="Line 194"/>
            <p:cNvSpPr>
              <a:spLocks noChangeShapeType="1"/>
            </p:cNvSpPr>
            <p:nvPr/>
          </p:nvSpPr>
          <p:spPr bwMode="auto">
            <a:xfrm>
              <a:off x="912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38791" name="AutoShape 199"/>
          <p:cNvCxnSpPr>
            <a:cxnSpLocks noChangeShapeType="1"/>
            <a:endCxn id="238785" idx="0"/>
          </p:cNvCxnSpPr>
          <p:nvPr/>
        </p:nvCxnSpPr>
        <p:spPr bwMode="auto">
          <a:xfrm>
            <a:off x="4038600" y="4800600"/>
            <a:ext cx="0" cy="6715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92" name="AutoShape 200"/>
          <p:cNvCxnSpPr>
            <a:cxnSpLocks noChangeShapeType="1"/>
            <a:stCxn id="238763" idx="1"/>
            <a:endCxn id="238786" idx="1"/>
          </p:cNvCxnSpPr>
          <p:nvPr/>
        </p:nvCxnSpPr>
        <p:spPr bwMode="auto">
          <a:xfrm flipH="1">
            <a:off x="4191000" y="4572000"/>
            <a:ext cx="671513" cy="9286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94" name="AutoShape 202"/>
          <p:cNvCxnSpPr>
            <a:cxnSpLocks noChangeShapeType="1"/>
            <a:stCxn id="238760" idx="1"/>
            <a:endCxn id="238783" idx="1"/>
          </p:cNvCxnSpPr>
          <p:nvPr/>
        </p:nvCxnSpPr>
        <p:spPr bwMode="auto">
          <a:xfrm flipH="1">
            <a:off x="3124200" y="4572000"/>
            <a:ext cx="671513" cy="9286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95" name="AutoShape 203"/>
          <p:cNvCxnSpPr>
            <a:cxnSpLocks noChangeShapeType="1"/>
            <a:stCxn id="238757" idx="1"/>
            <a:endCxn id="238780" idx="1"/>
          </p:cNvCxnSpPr>
          <p:nvPr/>
        </p:nvCxnSpPr>
        <p:spPr bwMode="auto">
          <a:xfrm flipH="1">
            <a:off x="2057400" y="4572000"/>
            <a:ext cx="671513" cy="9286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96" name="AutoShape 204"/>
          <p:cNvCxnSpPr>
            <a:cxnSpLocks noChangeShapeType="1"/>
            <a:stCxn id="238757" idx="2"/>
            <a:endCxn id="238782" idx="0"/>
          </p:cNvCxnSpPr>
          <p:nvPr/>
        </p:nvCxnSpPr>
        <p:spPr bwMode="auto">
          <a:xfrm>
            <a:off x="2971800" y="4814888"/>
            <a:ext cx="0" cy="657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97" name="AutoShape 205"/>
          <p:cNvCxnSpPr>
            <a:cxnSpLocks noChangeShapeType="1"/>
            <a:stCxn id="238768" idx="4"/>
            <a:endCxn id="238780" idx="0"/>
          </p:cNvCxnSpPr>
          <p:nvPr/>
        </p:nvCxnSpPr>
        <p:spPr bwMode="auto">
          <a:xfrm flipH="1">
            <a:off x="1752600" y="4129088"/>
            <a:ext cx="152400" cy="1343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98" name="AutoShape 206"/>
          <p:cNvCxnSpPr>
            <a:cxnSpLocks noChangeShapeType="1"/>
            <a:stCxn id="238785" idx="1"/>
            <a:endCxn id="238782" idx="3"/>
          </p:cNvCxnSpPr>
          <p:nvPr/>
        </p:nvCxnSpPr>
        <p:spPr bwMode="auto">
          <a:xfrm flipH="1">
            <a:off x="3214688" y="5715000"/>
            <a:ext cx="5810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799" name="AutoShape 207"/>
          <p:cNvCxnSpPr>
            <a:cxnSpLocks noChangeShapeType="1"/>
            <a:stCxn id="238782" idx="1"/>
            <a:endCxn id="238779" idx="3"/>
          </p:cNvCxnSpPr>
          <p:nvPr/>
        </p:nvCxnSpPr>
        <p:spPr bwMode="auto">
          <a:xfrm flipH="1">
            <a:off x="2147888" y="5715000"/>
            <a:ext cx="5810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800" name="AutoShape 208"/>
          <p:cNvCxnSpPr>
            <a:cxnSpLocks noChangeShapeType="1"/>
            <a:stCxn id="238676" idx="4"/>
          </p:cNvCxnSpPr>
          <p:nvPr/>
        </p:nvCxnSpPr>
        <p:spPr bwMode="auto">
          <a:xfrm>
            <a:off x="8305800" y="1081088"/>
            <a:ext cx="0" cy="53197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801" name="AutoShape 209"/>
          <p:cNvCxnSpPr>
            <a:cxnSpLocks noChangeShapeType="1"/>
            <a:stCxn id="238698" idx="2"/>
          </p:cNvCxnSpPr>
          <p:nvPr/>
        </p:nvCxnSpPr>
        <p:spPr bwMode="auto">
          <a:xfrm>
            <a:off x="7239000" y="2528888"/>
            <a:ext cx="0" cy="38719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802" name="AutoShape 210"/>
          <p:cNvCxnSpPr>
            <a:cxnSpLocks noChangeShapeType="1"/>
            <a:stCxn id="238738" idx="2"/>
          </p:cNvCxnSpPr>
          <p:nvPr/>
        </p:nvCxnSpPr>
        <p:spPr bwMode="auto">
          <a:xfrm>
            <a:off x="6172200" y="3671888"/>
            <a:ext cx="0" cy="27289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803" name="AutoShape 211"/>
          <p:cNvCxnSpPr>
            <a:cxnSpLocks noChangeShapeType="1"/>
            <a:stCxn id="238763" idx="2"/>
          </p:cNvCxnSpPr>
          <p:nvPr/>
        </p:nvCxnSpPr>
        <p:spPr bwMode="auto">
          <a:xfrm>
            <a:off x="5105400" y="4814888"/>
            <a:ext cx="0" cy="15859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805" name="AutoShape 213"/>
          <p:cNvCxnSpPr>
            <a:cxnSpLocks noChangeShapeType="1"/>
            <a:stCxn id="238785" idx="2"/>
          </p:cNvCxnSpPr>
          <p:nvPr/>
        </p:nvCxnSpPr>
        <p:spPr bwMode="auto">
          <a:xfrm>
            <a:off x="4038600" y="5957888"/>
            <a:ext cx="0" cy="4429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806" name="AutoShape 214"/>
          <p:cNvCxnSpPr>
            <a:cxnSpLocks noChangeShapeType="1"/>
            <a:stCxn id="238782" idx="2"/>
          </p:cNvCxnSpPr>
          <p:nvPr/>
        </p:nvCxnSpPr>
        <p:spPr bwMode="auto">
          <a:xfrm>
            <a:off x="2971800" y="5957888"/>
            <a:ext cx="0" cy="4429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807" name="AutoShape 215"/>
          <p:cNvCxnSpPr>
            <a:cxnSpLocks noChangeShapeType="1"/>
            <a:stCxn id="238779" idx="2"/>
          </p:cNvCxnSpPr>
          <p:nvPr/>
        </p:nvCxnSpPr>
        <p:spPr bwMode="auto">
          <a:xfrm>
            <a:off x="1905000" y="5957888"/>
            <a:ext cx="0" cy="4429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808" name="AutoShape 216"/>
          <p:cNvCxnSpPr>
            <a:cxnSpLocks noChangeShapeType="1"/>
            <a:stCxn id="238779" idx="1"/>
          </p:cNvCxnSpPr>
          <p:nvPr/>
        </p:nvCxnSpPr>
        <p:spPr bwMode="auto">
          <a:xfrm flipH="1">
            <a:off x="914400" y="5715000"/>
            <a:ext cx="747713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2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2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644-E480-4C9B-A052-EA531BE4C242}" type="slidenum">
              <a:rPr lang="en-US"/>
              <a:pPr/>
              <a:t>147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CSA: Intermediate FA Cells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1143000"/>
          </a:xfrm>
        </p:spPr>
        <p:txBody>
          <a:bodyPr/>
          <a:lstStyle/>
          <a:p>
            <a:r>
              <a:rPr lang="en-US"/>
              <a:t>Better to have the same sum and carry delays</a:t>
            </a:r>
            <a:br>
              <a:rPr lang="en-US"/>
            </a:br>
            <a:r>
              <a:rPr lang="en-US"/>
              <a:t>(both contribute to critical path)</a:t>
            </a:r>
          </a:p>
        </p:txBody>
      </p:sp>
      <p:grpSp>
        <p:nvGrpSpPr>
          <p:cNvPr id="140293" name="Group 5"/>
          <p:cNvGrpSpPr>
            <a:grpSpLocks/>
          </p:cNvGrpSpPr>
          <p:nvPr/>
        </p:nvGrpSpPr>
        <p:grpSpPr bwMode="auto">
          <a:xfrm flipH="1">
            <a:off x="3033713" y="2378075"/>
            <a:ext cx="533400" cy="762000"/>
            <a:chOff x="864" y="912"/>
            <a:chExt cx="336" cy="480"/>
          </a:xfrm>
        </p:grpSpPr>
        <p:sp>
          <p:nvSpPr>
            <p:cNvPr id="140294" name="Line 6"/>
            <p:cNvSpPr>
              <a:spLocks noChangeShapeType="1"/>
            </p:cNvSpPr>
            <p:nvPr/>
          </p:nvSpPr>
          <p:spPr bwMode="auto">
            <a:xfrm>
              <a:off x="1056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295" name="Line 7"/>
            <p:cNvSpPr>
              <a:spLocks noChangeShapeType="1"/>
            </p:cNvSpPr>
            <p:nvPr/>
          </p:nvSpPr>
          <p:spPr bwMode="auto">
            <a:xfrm>
              <a:off x="1104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296" name="Line 8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297" name="Line 9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298" name="Line 10"/>
            <p:cNvSpPr>
              <a:spLocks noChangeShapeType="1"/>
            </p:cNvSpPr>
            <p:nvPr/>
          </p:nvSpPr>
          <p:spPr bwMode="auto">
            <a:xfrm>
              <a:off x="1200" y="12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299" name="Line 11"/>
            <p:cNvSpPr>
              <a:spLocks noChangeShapeType="1"/>
            </p:cNvSpPr>
            <p:nvPr/>
          </p:nvSpPr>
          <p:spPr bwMode="auto">
            <a:xfrm>
              <a:off x="1200" y="91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00" name="Line 12"/>
            <p:cNvSpPr>
              <a:spLocks noChangeShapeType="1"/>
            </p:cNvSpPr>
            <p:nvPr/>
          </p:nvSpPr>
          <p:spPr bwMode="auto">
            <a:xfrm flipH="1">
              <a:off x="864" y="1152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01" name="Oval 13"/>
            <p:cNvSpPr>
              <a:spLocks noChangeArrowheads="1"/>
            </p:cNvSpPr>
            <p:nvPr/>
          </p:nvSpPr>
          <p:spPr bwMode="auto">
            <a:xfrm>
              <a:off x="990" y="1120"/>
              <a:ext cx="58" cy="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302" name="Group 14"/>
          <p:cNvGrpSpPr>
            <a:grpSpLocks/>
          </p:cNvGrpSpPr>
          <p:nvPr/>
        </p:nvGrpSpPr>
        <p:grpSpPr bwMode="auto">
          <a:xfrm flipH="1">
            <a:off x="3033713" y="3673475"/>
            <a:ext cx="533400" cy="762000"/>
            <a:chOff x="864" y="912"/>
            <a:chExt cx="336" cy="480"/>
          </a:xfrm>
        </p:grpSpPr>
        <p:sp>
          <p:nvSpPr>
            <p:cNvPr id="140303" name="Line 15"/>
            <p:cNvSpPr>
              <a:spLocks noChangeShapeType="1"/>
            </p:cNvSpPr>
            <p:nvPr/>
          </p:nvSpPr>
          <p:spPr bwMode="auto">
            <a:xfrm>
              <a:off x="1056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04" name="Line 16"/>
            <p:cNvSpPr>
              <a:spLocks noChangeShapeType="1"/>
            </p:cNvSpPr>
            <p:nvPr/>
          </p:nvSpPr>
          <p:spPr bwMode="auto">
            <a:xfrm>
              <a:off x="1104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05" name="Line 17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06" name="Line 18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07" name="Line 19"/>
            <p:cNvSpPr>
              <a:spLocks noChangeShapeType="1"/>
            </p:cNvSpPr>
            <p:nvPr/>
          </p:nvSpPr>
          <p:spPr bwMode="auto">
            <a:xfrm>
              <a:off x="1200" y="12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08" name="Line 20"/>
            <p:cNvSpPr>
              <a:spLocks noChangeShapeType="1"/>
            </p:cNvSpPr>
            <p:nvPr/>
          </p:nvSpPr>
          <p:spPr bwMode="auto">
            <a:xfrm>
              <a:off x="1200" y="91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09" name="Line 21"/>
            <p:cNvSpPr>
              <a:spLocks noChangeShapeType="1"/>
            </p:cNvSpPr>
            <p:nvPr/>
          </p:nvSpPr>
          <p:spPr bwMode="auto">
            <a:xfrm flipH="1">
              <a:off x="864" y="1152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10" name="Oval 22"/>
            <p:cNvSpPr>
              <a:spLocks noChangeArrowheads="1"/>
            </p:cNvSpPr>
            <p:nvPr/>
          </p:nvSpPr>
          <p:spPr bwMode="auto">
            <a:xfrm>
              <a:off x="990" y="1120"/>
              <a:ext cx="58" cy="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311" name="Group 23"/>
          <p:cNvGrpSpPr>
            <a:grpSpLocks/>
          </p:cNvGrpSpPr>
          <p:nvPr/>
        </p:nvGrpSpPr>
        <p:grpSpPr bwMode="auto">
          <a:xfrm>
            <a:off x="6678613" y="2514600"/>
            <a:ext cx="533400" cy="762000"/>
            <a:chOff x="864" y="912"/>
            <a:chExt cx="336" cy="480"/>
          </a:xfrm>
        </p:grpSpPr>
        <p:sp>
          <p:nvSpPr>
            <p:cNvPr id="140312" name="Line 24"/>
            <p:cNvSpPr>
              <a:spLocks noChangeShapeType="1"/>
            </p:cNvSpPr>
            <p:nvPr/>
          </p:nvSpPr>
          <p:spPr bwMode="auto">
            <a:xfrm>
              <a:off x="1056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13" name="Line 25"/>
            <p:cNvSpPr>
              <a:spLocks noChangeShapeType="1"/>
            </p:cNvSpPr>
            <p:nvPr/>
          </p:nvSpPr>
          <p:spPr bwMode="auto">
            <a:xfrm>
              <a:off x="1104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14" name="Line 26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15" name="Line 27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16" name="Line 28"/>
            <p:cNvSpPr>
              <a:spLocks noChangeShapeType="1"/>
            </p:cNvSpPr>
            <p:nvPr/>
          </p:nvSpPr>
          <p:spPr bwMode="auto">
            <a:xfrm>
              <a:off x="1200" y="12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17" name="Line 29"/>
            <p:cNvSpPr>
              <a:spLocks noChangeShapeType="1"/>
            </p:cNvSpPr>
            <p:nvPr/>
          </p:nvSpPr>
          <p:spPr bwMode="auto">
            <a:xfrm>
              <a:off x="1200" y="91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18" name="Line 30"/>
            <p:cNvSpPr>
              <a:spLocks noChangeShapeType="1"/>
            </p:cNvSpPr>
            <p:nvPr/>
          </p:nvSpPr>
          <p:spPr bwMode="auto">
            <a:xfrm flipH="1">
              <a:off x="864" y="1152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19" name="Oval 31"/>
            <p:cNvSpPr>
              <a:spLocks noChangeArrowheads="1"/>
            </p:cNvSpPr>
            <p:nvPr/>
          </p:nvSpPr>
          <p:spPr bwMode="auto">
            <a:xfrm>
              <a:off x="990" y="1120"/>
              <a:ext cx="58" cy="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320" name="Group 32"/>
          <p:cNvGrpSpPr>
            <a:grpSpLocks/>
          </p:cNvGrpSpPr>
          <p:nvPr/>
        </p:nvGrpSpPr>
        <p:grpSpPr bwMode="auto">
          <a:xfrm>
            <a:off x="6678613" y="4495800"/>
            <a:ext cx="533400" cy="762000"/>
            <a:chOff x="864" y="912"/>
            <a:chExt cx="336" cy="480"/>
          </a:xfrm>
        </p:grpSpPr>
        <p:sp>
          <p:nvSpPr>
            <p:cNvPr id="140321" name="Line 33"/>
            <p:cNvSpPr>
              <a:spLocks noChangeShapeType="1"/>
            </p:cNvSpPr>
            <p:nvPr/>
          </p:nvSpPr>
          <p:spPr bwMode="auto">
            <a:xfrm>
              <a:off x="1056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22" name="Line 34"/>
            <p:cNvSpPr>
              <a:spLocks noChangeShapeType="1"/>
            </p:cNvSpPr>
            <p:nvPr/>
          </p:nvSpPr>
          <p:spPr bwMode="auto">
            <a:xfrm>
              <a:off x="1104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23" name="Line 35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24" name="Line 36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25" name="Line 37"/>
            <p:cNvSpPr>
              <a:spLocks noChangeShapeType="1"/>
            </p:cNvSpPr>
            <p:nvPr/>
          </p:nvSpPr>
          <p:spPr bwMode="auto">
            <a:xfrm>
              <a:off x="1200" y="12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26" name="Line 38"/>
            <p:cNvSpPr>
              <a:spLocks noChangeShapeType="1"/>
            </p:cNvSpPr>
            <p:nvPr/>
          </p:nvSpPr>
          <p:spPr bwMode="auto">
            <a:xfrm>
              <a:off x="1200" y="91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27" name="Line 39"/>
            <p:cNvSpPr>
              <a:spLocks noChangeShapeType="1"/>
            </p:cNvSpPr>
            <p:nvPr/>
          </p:nvSpPr>
          <p:spPr bwMode="auto">
            <a:xfrm flipH="1">
              <a:off x="864" y="1152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28" name="Oval 40"/>
            <p:cNvSpPr>
              <a:spLocks noChangeArrowheads="1"/>
            </p:cNvSpPr>
            <p:nvPr/>
          </p:nvSpPr>
          <p:spPr bwMode="auto">
            <a:xfrm>
              <a:off x="990" y="1120"/>
              <a:ext cx="58" cy="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329" name="Group 41"/>
          <p:cNvGrpSpPr>
            <a:grpSpLocks/>
          </p:cNvGrpSpPr>
          <p:nvPr/>
        </p:nvGrpSpPr>
        <p:grpSpPr bwMode="auto">
          <a:xfrm rot="5400000">
            <a:off x="2157413" y="2416175"/>
            <a:ext cx="533400" cy="762000"/>
            <a:chOff x="864" y="912"/>
            <a:chExt cx="336" cy="480"/>
          </a:xfrm>
        </p:grpSpPr>
        <p:sp>
          <p:nvSpPr>
            <p:cNvPr id="140330" name="Line 42"/>
            <p:cNvSpPr>
              <a:spLocks noChangeShapeType="1"/>
            </p:cNvSpPr>
            <p:nvPr/>
          </p:nvSpPr>
          <p:spPr bwMode="auto">
            <a:xfrm>
              <a:off x="1056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31" name="Line 43"/>
            <p:cNvSpPr>
              <a:spLocks noChangeShapeType="1"/>
            </p:cNvSpPr>
            <p:nvPr/>
          </p:nvSpPr>
          <p:spPr bwMode="auto">
            <a:xfrm>
              <a:off x="1104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32" name="Line 44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33" name="Line 45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34" name="Line 46"/>
            <p:cNvSpPr>
              <a:spLocks noChangeShapeType="1"/>
            </p:cNvSpPr>
            <p:nvPr/>
          </p:nvSpPr>
          <p:spPr bwMode="auto">
            <a:xfrm>
              <a:off x="1200" y="12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35" name="Line 47"/>
            <p:cNvSpPr>
              <a:spLocks noChangeShapeType="1"/>
            </p:cNvSpPr>
            <p:nvPr/>
          </p:nvSpPr>
          <p:spPr bwMode="auto">
            <a:xfrm>
              <a:off x="1200" y="91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36" name="Line 48"/>
            <p:cNvSpPr>
              <a:spLocks noChangeShapeType="1"/>
            </p:cNvSpPr>
            <p:nvPr/>
          </p:nvSpPr>
          <p:spPr bwMode="auto">
            <a:xfrm flipH="1">
              <a:off x="864" y="1152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37" name="Oval 49"/>
            <p:cNvSpPr>
              <a:spLocks noChangeArrowheads="1"/>
            </p:cNvSpPr>
            <p:nvPr/>
          </p:nvSpPr>
          <p:spPr bwMode="auto">
            <a:xfrm>
              <a:off x="990" y="1120"/>
              <a:ext cx="58" cy="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338" name="Group 50"/>
          <p:cNvGrpSpPr>
            <a:grpSpLocks/>
          </p:cNvGrpSpPr>
          <p:nvPr/>
        </p:nvGrpSpPr>
        <p:grpSpPr bwMode="auto">
          <a:xfrm rot="5400000">
            <a:off x="2157413" y="3787775"/>
            <a:ext cx="533400" cy="762000"/>
            <a:chOff x="864" y="912"/>
            <a:chExt cx="336" cy="480"/>
          </a:xfrm>
        </p:grpSpPr>
        <p:sp>
          <p:nvSpPr>
            <p:cNvPr id="140339" name="Line 51"/>
            <p:cNvSpPr>
              <a:spLocks noChangeShapeType="1"/>
            </p:cNvSpPr>
            <p:nvPr/>
          </p:nvSpPr>
          <p:spPr bwMode="auto">
            <a:xfrm>
              <a:off x="1056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40" name="Line 52"/>
            <p:cNvSpPr>
              <a:spLocks noChangeShapeType="1"/>
            </p:cNvSpPr>
            <p:nvPr/>
          </p:nvSpPr>
          <p:spPr bwMode="auto">
            <a:xfrm>
              <a:off x="1104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41" name="Line 53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42" name="Line 54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43" name="Line 55"/>
            <p:cNvSpPr>
              <a:spLocks noChangeShapeType="1"/>
            </p:cNvSpPr>
            <p:nvPr/>
          </p:nvSpPr>
          <p:spPr bwMode="auto">
            <a:xfrm>
              <a:off x="1200" y="12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44" name="Line 56"/>
            <p:cNvSpPr>
              <a:spLocks noChangeShapeType="1"/>
            </p:cNvSpPr>
            <p:nvPr/>
          </p:nvSpPr>
          <p:spPr bwMode="auto">
            <a:xfrm>
              <a:off x="1200" y="91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45" name="Line 57"/>
            <p:cNvSpPr>
              <a:spLocks noChangeShapeType="1"/>
            </p:cNvSpPr>
            <p:nvPr/>
          </p:nvSpPr>
          <p:spPr bwMode="auto">
            <a:xfrm flipH="1">
              <a:off x="864" y="1152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46" name="Oval 58"/>
            <p:cNvSpPr>
              <a:spLocks noChangeArrowheads="1"/>
            </p:cNvSpPr>
            <p:nvPr/>
          </p:nvSpPr>
          <p:spPr bwMode="auto">
            <a:xfrm>
              <a:off x="990" y="1120"/>
              <a:ext cx="58" cy="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347" name="Group 59"/>
          <p:cNvGrpSpPr>
            <a:grpSpLocks/>
          </p:cNvGrpSpPr>
          <p:nvPr/>
        </p:nvGrpSpPr>
        <p:grpSpPr bwMode="auto">
          <a:xfrm rot="5400000">
            <a:off x="5802313" y="5143500"/>
            <a:ext cx="533400" cy="762000"/>
            <a:chOff x="864" y="912"/>
            <a:chExt cx="336" cy="480"/>
          </a:xfrm>
        </p:grpSpPr>
        <p:sp>
          <p:nvSpPr>
            <p:cNvPr id="140348" name="Line 60"/>
            <p:cNvSpPr>
              <a:spLocks noChangeShapeType="1"/>
            </p:cNvSpPr>
            <p:nvPr/>
          </p:nvSpPr>
          <p:spPr bwMode="auto">
            <a:xfrm>
              <a:off x="1056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49" name="Line 61"/>
            <p:cNvSpPr>
              <a:spLocks noChangeShapeType="1"/>
            </p:cNvSpPr>
            <p:nvPr/>
          </p:nvSpPr>
          <p:spPr bwMode="auto">
            <a:xfrm>
              <a:off x="1104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50" name="Line 62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51" name="Line 63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52" name="Line 64"/>
            <p:cNvSpPr>
              <a:spLocks noChangeShapeType="1"/>
            </p:cNvSpPr>
            <p:nvPr/>
          </p:nvSpPr>
          <p:spPr bwMode="auto">
            <a:xfrm>
              <a:off x="1200" y="12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53" name="Line 65"/>
            <p:cNvSpPr>
              <a:spLocks noChangeShapeType="1"/>
            </p:cNvSpPr>
            <p:nvPr/>
          </p:nvSpPr>
          <p:spPr bwMode="auto">
            <a:xfrm>
              <a:off x="1200" y="91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54" name="Line 66"/>
            <p:cNvSpPr>
              <a:spLocks noChangeShapeType="1"/>
            </p:cNvSpPr>
            <p:nvPr/>
          </p:nvSpPr>
          <p:spPr bwMode="auto">
            <a:xfrm flipH="1">
              <a:off x="864" y="1152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55" name="Oval 67"/>
            <p:cNvSpPr>
              <a:spLocks noChangeArrowheads="1"/>
            </p:cNvSpPr>
            <p:nvPr/>
          </p:nvSpPr>
          <p:spPr bwMode="auto">
            <a:xfrm>
              <a:off x="990" y="1120"/>
              <a:ext cx="58" cy="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356" name="Group 68"/>
          <p:cNvGrpSpPr>
            <a:grpSpLocks/>
          </p:cNvGrpSpPr>
          <p:nvPr/>
        </p:nvGrpSpPr>
        <p:grpSpPr bwMode="auto">
          <a:xfrm rot="5400000">
            <a:off x="5802313" y="4076700"/>
            <a:ext cx="533400" cy="762000"/>
            <a:chOff x="864" y="912"/>
            <a:chExt cx="336" cy="480"/>
          </a:xfrm>
        </p:grpSpPr>
        <p:sp>
          <p:nvSpPr>
            <p:cNvPr id="140357" name="Line 69"/>
            <p:cNvSpPr>
              <a:spLocks noChangeShapeType="1"/>
            </p:cNvSpPr>
            <p:nvPr/>
          </p:nvSpPr>
          <p:spPr bwMode="auto">
            <a:xfrm>
              <a:off x="1056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58" name="Line 70"/>
            <p:cNvSpPr>
              <a:spLocks noChangeShapeType="1"/>
            </p:cNvSpPr>
            <p:nvPr/>
          </p:nvSpPr>
          <p:spPr bwMode="auto">
            <a:xfrm>
              <a:off x="1104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59" name="Line 71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60" name="Line 72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61" name="Line 73"/>
            <p:cNvSpPr>
              <a:spLocks noChangeShapeType="1"/>
            </p:cNvSpPr>
            <p:nvPr/>
          </p:nvSpPr>
          <p:spPr bwMode="auto">
            <a:xfrm>
              <a:off x="1200" y="12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62" name="Line 74"/>
            <p:cNvSpPr>
              <a:spLocks noChangeShapeType="1"/>
            </p:cNvSpPr>
            <p:nvPr/>
          </p:nvSpPr>
          <p:spPr bwMode="auto">
            <a:xfrm>
              <a:off x="1200" y="91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63" name="Line 75"/>
            <p:cNvSpPr>
              <a:spLocks noChangeShapeType="1"/>
            </p:cNvSpPr>
            <p:nvPr/>
          </p:nvSpPr>
          <p:spPr bwMode="auto">
            <a:xfrm flipH="1">
              <a:off x="864" y="1152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64" name="Oval 76"/>
            <p:cNvSpPr>
              <a:spLocks noChangeArrowheads="1"/>
            </p:cNvSpPr>
            <p:nvPr/>
          </p:nvSpPr>
          <p:spPr bwMode="auto">
            <a:xfrm>
              <a:off x="990" y="1120"/>
              <a:ext cx="58" cy="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365" name="Group 77"/>
          <p:cNvGrpSpPr>
            <a:grpSpLocks/>
          </p:cNvGrpSpPr>
          <p:nvPr/>
        </p:nvGrpSpPr>
        <p:grpSpPr bwMode="auto">
          <a:xfrm rot="5400000">
            <a:off x="5802313" y="3086100"/>
            <a:ext cx="533400" cy="762000"/>
            <a:chOff x="864" y="912"/>
            <a:chExt cx="336" cy="480"/>
          </a:xfrm>
        </p:grpSpPr>
        <p:sp>
          <p:nvSpPr>
            <p:cNvPr id="140366" name="Line 78"/>
            <p:cNvSpPr>
              <a:spLocks noChangeShapeType="1"/>
            </p:cNvSpPr>
            <p:nvPr/>
          </p:nvSpPr>
          <p:spPr bwMode="auto">
            <a:xfrm>
              <a:off x="1056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67" name="Line 79"/>
            <p:cNvSpPr>
              <a:spLocks noChangeShapeType="1"/>
            </p:cNvSpPr>
            <p:nvPr/>
          </p:nvSpPr>
          <p:spPr bwMode="auto">
            <a:xfrm>
              <a:off x="1104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68" name="Line 80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69" name="Line 81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70" name="Line 82"/>
            <p:cNvSpPr>
              <a:spLocks noChangeShapeType="1"/>
            </p:cNvSpPr>
            <p:nvPr/>
          </p:nvSpPr>
          <p:spPr bwMode="auto">
            <a:xfrm>
              <a:off x="1200" y="12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71" name="Line 83"/>
            <p:cNvSpPr>
              <a:spLocks noChangeShapeType="1"/>
            </p:cNvSpPr>
            <p:nvPr/>
          </p:nvSpPr>
          <p:spPr bwMode="auto">
            <a:xfrm>
              <a:off x="1200" y="91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72" name="Line 84"/>
            <p:cNvSpPr>
              <a:spLocks noChangeShapeType="1"/>
            </p:cNvSpPr>
            <p:nvPr/>
          </p:nvSpPr>
          <p:spPr bwMode="auto">
            <a:xfrm flipH="1">
              <a:off x="864" y="1152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73" name="Oval 85"/>
            <p:cNvSpPr>
              <a:spLocks noChangeArrowheads="1"/>
            </p:cNvSpPr>
            <p:nvPr/>
          </p:nvSpPr>
          <p:spPr bwMode="auto">
            <a:xfrm>
              <a:off x="990" y="1120"/>
              <a:ext cx="58" cy="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374" name="Group 86"/>
          <p:cNvGrpSpPr>
            <a:grpSpLocks/>
          </p:cNvGrpSpPr>
          <p:nvPr/>
        </p:nvGrpSpPr>
        <p:grpSpPr bwMode="auto">
          <a:xfrm rot="5400000">
            <a:off x="5802313" y="2019300"/>
            <a:ext cx="533400" cy="762000"/>
            <a:chOff x="864" y="912"/>
            <a:chExt cx="336" cy="480"/>
          </a:xfrm>
        </p:grpSpPr>
        <p:sp>
          <p:nvSpPr>
            <p:cNvPr id="140375" name="Line 87"/>
            <p:cNvSpPr>
              <a:spLocks noChangeShapeType="1"/>
            </p:cNvSpPr>
            <p:nvPr/>
          </p:nvSpPr>
          <p:spPr bwMode="auto">
            <a:xfrm>
              <a:off x="1056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76" name="Line 88"/>
            <p:cNvSpPr>
              <a:spLocks noChangeShapeType="1"/>
            </p:cNvSpPr>
            <p:nvPr/>
          </p:nvSpPr>
          <p:spPr bwMode="auto">
            <a:xfrm>
              <a:off x="1104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77" name="Line 89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78" name="Line 90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79" name="Line 91"/>
            <p:cNvSpPr>
              <a:spLocks noChangeShapeType="1"/>
            </p:cNvSpPr>
            <p:nvPr/>
          </p:nvSpPr>
          <p:spPr bwMode="auto">
            <a:xfrm>
              <a:off x="1200" y="12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80" name="Line 92"/>
            <p:cNvSpPr>
              <a:spLocks noChangeShapeType="1"/>
            </p:cNvSpPr>
            <p:nvPr/>
          </p:nvSpPr>
          <p:spPr bwMode="auto">
            <a:xfrm>
              <a:off x="1200" y="91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81" name="Line 93"/>
            <p:cNvSpPr>
              <a:spLocks noChangeShapeType="1"/>
            </p:cNvSpPr>
            <p:nvPr/>
          </p:nvSpPr>
          <p:spPr bwMode="auto">
            <a:xfrm flipH="1">
              <a:off x="864" y="1152"/>
              <a:ext cx="1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82" name="Oval 94"/>
            <p:cNvSpPr>
              <a:spLocks noChangeArrowheads="1"/>
            </p:cNvSpPr>
            <p:nvPr/>
          </p:nvSpPr>
          <p:spPr bwMode="auto">
            <a:xfrm>
              <a:off x="990" y="1120"/>
              <a:ext cx="58" cy="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383" name="Group 95"/>
          <p:cNvGrpSpPr>
            <a:grpSpLocks/>
          </p:cNvGrpSpPr>
          <p:nvPr/>
        </p:nvGrpSpPr>
        <p:grpSpPr bwMode="auto">
          <a:xfrm>
            <a:off x="6678613" y="3048000"/>
            <a:ext cx="533400" cy="762000"/>
            <a:chOff x="864" y="1536"/>
            <a:chExt cx="336" cy="480"/>
          </a:xfrm>
        </p:grpSpPr>
        <p:sp>
          <p:nvSpPr>
            <p:cNvPr id="140384" name="Line 96"/>
            <p:cNvSpPr>
              <a:spLocks noChangeShapeType="1"/>
            </p:cNvSpPr>
            <p:nvPr/>
          </p:nvSpPr>
          <p:spPr bwMode="auto">
            <a:xfrm>
              <a:off x="1056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85" name="Line 97"/>
            <p:cNvSpPr>
              <a:spLocks noChangeShapeType="1"/>
            </p:cNvSpPr>
            <p:nvPr/>
          </p:nvSpPr>
          <p:spPr bwMode="auto">
            <a:xfrm>
              <a:off x="1104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86" name="Line 98"/>
            <p:cNvSpPr>
              <a:spLocks noChangeShapeType="1"/>
            </p:cNvSpPr>
            <p:nvPr/>
          </p:nvSpPr>
          <p:spPr bwMode="auto">
            <a:xfrm>
              <a:off x="1104" y="187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87" name="Line 99"/>
            <p:cNvSpPr>
              <a:spLocks noChangeShapeType="1"/>
            </p:cNvSpPr>
            <p:nvPr/>
          </p:nvSpPr>
          <p:spPr bwMode="auto">
            <a:xfrm>
              <a:off x="1104" y="168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88" name="Line 100"/>
            <p:cNvSpPr>
              <a:spLocks noChangeShapeType="1"/>
            </p:cNvSpPr>
            <p:nvPr/>
          </p:nvSpPr>
          <p:spPr bwMode="auto">
            <a:xfrm>
              <a:off x="1200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89" name="Line 101"/>
            <p:cNvSpPr>
              <a:spLocks noChangeShapeType="1"/>
            </p:cNvSpPr>
            <p:nvPr/>
          </p:nvSpPr>
          <p:spPr bwMode="auto">
            <a:xfrm>
              <a:off x="1200" y="15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90" name="Line 102"/>
            <p:cNvSpPr>
              <a:spLocks noChangeShapeType="1"/>
            </p:cNvSpPr>
            <p:nvPr/>
          </p:nvSpPr>
          <p:spPr bwMode="auto">
            <a:xfrm flipH="1">
              <a:off x="8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0391" name="Group 103"/>
          <p:cNvGrpSpPr>
            <a:grpSpLocks/>
          </p:cNvGrpSpPr>
          <p:nvPr/>
        </p:nvGrpSpPr>
        <p:grpSpPr bwMode="auto">
          <a:xfrm>
            <a:off x="6678613" y="5105400"/>
            <a:ext cx="533400" cy="762000"/>
            <a:chOff x="864" y="1536"/>
            <a:chExt cx="336" cy="480"/>
          </a:xfrm>
        </p:grpSpPr>
        <p:sp>
          <p:nvSpPr>
            <p:cNvPr id="140392" name="Line 104"/>
            <p:cNvSpPr>
              <a:spLocks noChangeShapeType="1"/>
            </p:cNvSpPr>
            <p:nvPr/>
          </p:nvSpPr>
          <p:spPr bwMode="auto">
            <a:xfrm>
              <a:off x="1056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93" name="Line 105"/>
            <p:cNvSpPr>
              <a:spLocks noChangeShapeType="1"/>
            </p:cNvSpPr>
            <p:nvPr/>
          </p:nvSpPr>
          <p:spPr bwMode="auto">
            <a:xfrm>
              <a:off x="1104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94" name="Line 106"/>
            <p:cNvSpPr>
              <a:spLocks noChangeShapeType="1"/>
            </p:cNvSpPr>
            <p:nvPr/>
          </p:nvSpPr>
          <p:spPr bwMode="auto">
            <a:xfrm>
              <a:off x="1104" y="187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95" name="Line 107"/>
            <p:cNvSpPr>
              <a:spLocks noChangeShapeType="1"/>
            </p:cNvSpPr>
            <p:nvPr/>
          </p:nvSpPr>
          <p:spPr bwMode="auto">
            <a:xfrm>
              <a:off x="1104" y="168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96" name="Line 108"/>
            <p:cNvSpPr>
              <a:spLocks noChangeShapeType="1"/>
            </p:cNvSpPr>
            <p:nvPr/>
          </p:nvSpPr>
          <p:spPr bwMode="auto">
            <a:xfrm>
              <a:off x="1200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97" name="Line 109"/>
            <p:cNvSpPr>
              <a:spLocks noChangeShapeType="1"/>
            </p:cNvSpPr>
            <p:nvPr/>
          </p:nvSpPr>
          <p:spPr bwMode="auto">
            <a:xfrm>
              <a:off x="1200" y="15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398" name="Line 110"/>
            <p:cNvSpPr>
              <a:spLocks noChangeShapeType="1"/>
            </p:cNvSpPr>
            <p:nvPr/>
          </p:nvSpPr>
          <p:spPr bwMode="auto">
            <a:xfrm flipH="1">
              <a:off x="8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0399" name="Group 111"/>
          <p:cNvGrpSpPr>
            <a:grpSpLocks/>
          </p:cNvGrpSpPr>
          <p:nvPr/>
        </p:nvGrpSpPr>
        <p:grpSpPr bwMode="auto">
          <a:xfrm flipH="1">
            <a:off x="3033713" y="4435475"/>
            <a:ext cx="533400" cy="762000"/>
            <a:chOff x="864" y="1536"/>
            <a:chExt cx="336" cy="480"/>
          </a:xfrm>
        </p:grpSpPr>
        <p:sp>
          <p:nvSpPr>
            <p:cNvPr id="140400" name="Line 112"/>
            <p:cNvSpPr>
              <a:spLocks noChangeShapeType="1"/>
            </p:cNvSpPr>
            <p:nvPr/>
          </p:nvSpPr>
          <p:spPr bwMode="auto">
            <a:xfrm>
              <a:off x="1056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01" name="Line 113"/>
            <p:cNvSpPr>
              <a:spLocks noChangeShapeType="1"/>
            </p:cNvSpPr>
            <p:nvPr/>
          </p:nvSpPr>
          <p:spPr bwMode="auto">
            <a:xfrm>
              <a:off x="1104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02" name="Line 114"/>
            <p:cNvSpPr>
              <a:spLocks noChangeShapeType="1"/>
            </p:cNvSpPr>
            <p:nvPr/>
          </p:nvSpPr>
          <p:spPr bwMode="auto">
            <a:xfrm>
              <a:off x="1104" y="187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03" name="Line 115"/>
            <p:cNvSpPr>
              <a:spLocks noChangeShapeType="1"/>
            </p:cNvSpPr>
            <p:nvPr/>
          </p:nvSpPr>
          <p:spPr bwMode="auto">
            <a:xfrm>
              <a:off x="1104" y="168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04" name="Line 116"/>
            <p:cNvSpPr>
              <a:spLocks noChangeShapeType="1"/>
            </p:cNvSpPr>
            <p:nvPr/>
          </p:nvSpPr>
          <p:spPr bwMode="auto">
            <a:xfrm>
              <a:off x="1200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05" name="Line 117"/>
            <p:cNvSpPr>
              <a:spLocks noChangeShapeType="1"/>
            </p:cNvSpPr>
            <p:nvPr/>
          </p:nvSpPr>
          <p:spPr bwMode="auto">
            <a:xfrm>
              <a:off x="1200" y="15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06" name="Line 118"/>
            <p:cNvSpPr>
              <a:spLocks noChangeShapeType="1"/>
            </p:cNvSpPr>
            <p:nvPr/>
          </p:nvSpPr>
          <p:spPr bwMode="auto">
            <a:xfrm flipH="1">
              <a:off x="8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0407" name="Group 119"/>
          <p:cNvGrpSpPr>
            <a:grpSpLocks/>
          </p:cNvGrpSpPr>
          <p:nvPr/>
        </p:nvGrpSpPr>
        <p:grpSpPr bwMode="auto">
          <a:xfrm flipH="1">
            <a:off x="3033713" y="3063875"/>
            <a:ext cx="533400" cy="762000"/>
            <a:chOff x="864" y="1536"/>
            <a:chExt cx="336" cy="480"/>
          </a:xfrm>
        </p:grpSpPr>
        <p:sp>
          <p:nvSpPr>
            <p:cNvPr id="140408" name="Line 120"/>
            <p:cNvSpPr>
              <a:spLocks noChangeShapeType="1"/>
            </p:cNvSpPr>
            <p:nvPr/>
          </p:nvSpPr>
          <p:spPr bwMode="auto">
            <a:xfrm>
              <a:off x="1056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09" name="Line 121"/>
            <p:cNvSpPr>
              <a:spLocks noChangeShapeType="1"/>
            </p:cNvSpPr>
            <p:nvPr/>
          </p:nvSpPr>
          <p:spPr bwMode="auto">
            <a:xfrm>
              <a:off x="1104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10" name="Line 122"/>
            <p:cNvSpPr>
              <a:spLocks noChangeShapeType="1"/>
            </p:cNvSpPr>
            <p:nvPr/>
          </p:nvSpPr>
          <p:spPr bwMode="auto">
            <a:xfrm>
              <a:off x="1104" y="187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11" name="Line 123"/>
            <p:cNvSpPr>
              <a:spLocks noChangeShapeType="1"/>
            </p:cNvSpPr>
            <p:nvPr/>
          </p:nvSpPr>
          <p:spPr bwMode="auto">
            <a:xfrm>
              <a:off x="1104" y="168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12" name="Line 124"/>
            <p:cNvSpPr>
              <a:spLocks noChangeShapeType="1"/>
            </p:cNvSpPr>
            <p:nvPr/>
          </p:nvSpPr>
          <p:spPr bwMode="auto">
            <a:xfrm>
              <a:off x="1200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13" name="Line 125"/>
            <p:cNvSpPr>
              <a:spLocks noChangeShapeType="1"/>
            </p:cNvSpPr>
            <p:nvPr/>
          </p:nvSpPr>
          <p:spPr bwMode="auto">
            <a:xfrm>
              <a:off x="1200" y="15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14" name="Line 126"/>
            <p:cNvSpPr>
              <a:spLocks noChangeShapeType="1"/>
            </p:cNvSpPr>
            <p:nvPr/>
          </p:nvSpPr>
          <p:spPr bwMode="auto">
            <a:xfrm flipH="1">
              <a:off x="8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0415" name="Group 127"/>
          <p:cNvGrpSpPr>
            <a:grpSpLocks/>
          </p:cNvGrpSpPr>
          <p:nvPr/>
        </p:nvGrpSpPr>
        <p:grpSpPr bwMode="auto">
          <a:xfrm rot="5400000" flipH="1">
            <a:off x="2157413" y="2949575"/>
            <a:ext cx="533400" cy="762000"/>
            <a:chOff x="864" y="1536"/>
            <a:chExt cx="336" cy="480"/>
          </a:xfrm>
        </p:grpSpPr>
        <p:sp>
          <p:nvSpPr>
            <p:cNvPr id="140416" name="Line 128"/>
            <p:cNvSpPr>
              <a:spLocks noChangeShapeType="1"/>
            </p:cNvSpPr>
            <p:nvPr/>
          </p:nvSpPr>
          <p:spPr bwMode="auto">
            <a:xfrm>
              <a:off x="1056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17" name="Line 129"/>
            <p:cNvSpPr>
              <a:spLocks noChangeShapeType="1"/>
            </p:cNvSpPr>
            <p:nvPr/>
          </p:nvSpPr>
          <p:spPr bwMode="auto">
            <a:xfrm>
              <a:off x="1104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18" name="Line 130"/>
            <p:cNvSpPr>
              <a:spLocks noChangeShapeType="1"/>
            </p:cNvSpPr>
            <p:nvPr/>
          </p:nvSpPr>
          <p:spPr bwMode="auto">
            <a:xfrm>
              <a:off x="1104" y="187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19" name="Line 131"/>
            <p:cNvSpPr>
              <a:spLocks noChangeShapeType="1"/>
            </p:cNvSpPr>
            <p:nvPr/>
          </p:nvSpPr>
          <p:spPr bwMode="auto">
            <a:xfrm>
              <a:off x="1104" y="168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20" name="Line 132"/>
            <p:cNvSpPr>
              <a:spLocks noChangeShapeType="1"/>
            </p:cNvSpPr>
            <p:nvPr/>
          </p:nvSpPr>
          <p:spPr bwMode="auto">
            <a:xfrm>
              <a:off x="1200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21" name="Line 133"/>
            <p:cNvSpPr>
              <a:spLocks noChangeShapeType="1"/>
            </p:cNvSpPr>
            <p:nvPr/>
          </p:nvSpPr>
          <p:spPr bwMode="auto">
            <a:xfrm>
              <a:off x="1200" y="15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22" name="Line 134"/>
            <p:cNvSpPr>
              <a:spLocks noChangeShapeType="1"/>
            </p:cNvSpPr>
            <p:nvPr/>
          </p:nvSpPr>
          <p:spPr bwMode="auto">
            <a:xfrm flipH="1">
              <a:off x="8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0423" name="Group 135"/>
          <p:cNvGrpSpPr>
            <a:grpSpLocks/>
          </p:cNvGrpSpPr>
          <p:nvPr/>
        </p:nvGrpSpPr>
        <p:grpSpPr bwMode="auto">
          <a:xfrm rot="5400000" flipH="1">
            <a:off x="2157413" y="4321175"/>
            <a:ext cx="533400" cy="762000"/>
            <a:chOff x="864" y="1536"/>
            <a:chExt cx="336" cy="480"/>
          </a:xfrm>
        </p:grpSpPr>
        <p:sp>
          <p:nvSpPr>
            <p:cNvPr id="140424" name="Line 136"/>
            <p:cNvSpPr>
              <a:spLocks noChangeShapeType="1"/>
            </p:cNvSpPr>
            <p:nvPr/>
          </p:nvSpPr>
          <p:spPr bwMode="auto">
            <a:xfrm>
              <a:off x="1056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25" name="Line 137"/>
            <p:cNvSpPr>
              <a:spLocks noChangeShapeType="1"/>
            </p:cNvSpPr>
            <p:nvPr/>
          </p:nvSpPr>
          <p:spPr bwMode="auto">
            <a:xfrm>
              <a:off x="1104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26" name="Line 138"/>
            <p:cNvSpPr>
              <a:spLocks noChangeShapeType="1"/>
            </p:cNvSpPr>
            <p:nvPr/>
          </p:nvSpPr>
          <p:spPr bwMode="auto">
            <a:xfrm>
              <a:off x="1104" y="187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27" name="Line 139"/>
            <p:cNvSpPr>
              <a:spLocks noChangeShapeType="1"/>
            </p:cNvSpPr>
            <p:nvPr/>
          </p:nvSpPr>
          <p:spPr bwMode="auto">
            <a:xfrm>
              <a:off x="1104" y="168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28" name="Line 140"/>
            <p:cNvSpPr>
              <a:spLocks noChangeShapeType="1"/>
            </p:cNvSpPr>
            <p:nvPr/>
          </p:nvSpPr>
          <p:spPr bwMode="auto">
            <a:xfrm>
              <a:off x="1200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29" name="Line 141"/>
            <p:cNvSpPr>
              <a:spLocks noChangeShapeType="1"/>
            </p:cNvSpPr>
            <p:nvPr/>
          </p:nvSpPr>
          <p:spPr bwMode="auto">
            <a:xfrm>
              <a:off x="1200" y="15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30" name="Line 142"/>
            <p:cNvSpPr>
              <a:spLocks noChangeShapeType="1"/>
            </p:cNvSpPr>
            <p:nvPr/>
          </p:nvSpPr>
          <p:spPr bwMode="auto">
            <a:xfrm flipH="1">
              <a:off x="8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0431" name="Group 143"/>
          <p:cNvGrpSpPr>
            <a:grpSpLocks/>
          </p:cNvGrpSpPr>
          <p:nvPr/>
        </p:nvGrpSpPr>
        <p:grpSpPr bwMode="auto">
          <a:xfrm rot="5400000" flipH="1">
            <a:off x="5802313" y="5676900"/>
            <a:ext cx="533400" cy="762000"/>
            <a:chOff x="864" y="1536"/>
            <a:chExt cx="336" cy="480"/>
          </a:xfrm>
        </p:grpSpPr>
        <p:sp>
          <p:nvSpPr>
            <p:cNvPr id="140432" name="Line 144"/>
            <p:cNvSpPr>
              <a:spLocks noChangeShapeType="1"/>
            </p:cNvSpPr>
            <p:nvPr/>
          </p:nvSpPr>
          <p:spPr bwMode="auto">
            <a:xfrm>
              <a:off x="1056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33" name="Line 145"/>
            <p:cNvSpPr>
              <a:spLocks noChangeShapeType="1"/>
            </p:cNvSpPr>
            <p:nvPr/>
          </p:nvSpPr>
          <p:spPr bwMode="auto">
            <a:xfrm>
              <a:off x="1104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34" name="Line 146"/>
            <p:cNvSpPr>
              <a:spLocks noChangeShapeType="1"/>
            </p:cNvSpPr>
            <p:nvPr/>
          </p:nvSpPr>
          <p:spPr bwMode="auto">
            <a:xfrm>
              <a:off x="1104" y="187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35" name="Line 147"/>
            <p:cNvSpPr>
              <a:spLocks noChangeShapeType="1"/>
            </p:cNvSpPr>
            <p:nvPr/>
          </p:nvSpPr>
          <p:spPr bwMode="auto">
            <a:xfrm>
              <a:off x="1104" y="168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36" name="Line 148"/>
            <p:cNvSpPr>
              <a:spLocks noChangeShapeType="1"/>
            </p:cNvSpPr>
            <p:nvPr/>
          </p:nvSpPr>
          <p:spPr bwMode="auto">
            <a:xfrm>
              <a:off x="1200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37" name="Line 149"/>
            <p:cNvSpPr>
              <a:spLocks noChangeShapeType="1"/>
            </p:cNvSpPr>
            <p:nvPr/>
          </p:nvSpPr>
          <p:spPr bwMode="auto">
            <a:xfrm>
              <a:off x="1200" y="15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38" name="Line 150"/>
            <p:cNvSpPr>
              <a:spLocks noChangeShapeType="1"/>
            </p:cNvSpPr>
            <p:nvPr/>
          </p:nvSpPr>
          <p:spPr bwMode="auto">
            <a:xfrm flipH="1">
              <a:off x="8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0439" name="Group 151"/>
          <p:cNvGrpSpPr>
            <a:grpSpLocks/>
          </p:cNvGrpSpPr>
          <p:nvPr/>
        </p:nvGrpSpPr>
        <p:grpSpPr bwMode="auto">
          <a:xfrm rot="5400000" flipH="1">
            <a:off x="5802313" y="4610100"/>
            <a:ext cx="533400" cy="762000"/>
            <a:chOff x="864" y="1536"/>
            <a:chExt cx="336" cy="480"/>
          </a:xfrm>
        </p:grpSpPr>
        <p:sp>
          <p:nvSpPr>
            <p:cNvPr id="140440" name="Line 152"/>
            <p:cNvSpPr>
              <a:spLocks noChangeShapeType="1"/>
            </p:cNvSpPr>
            <p:nvPr/>
          </p:nvSpPr>
          <p:spPr bwMode="auto">
            <a:xfrm>
              <a:off x="1056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41" name="Line 153"/>
            <p:cNvSpPr>
              <a:spLocks noChangeShapeType="1"/>
            </p:cNvSpPr>
            <p:nvPr/>
          </p:nvSpPr>
          <p:spPr bwMode="auto">
            <a:xfrm>
              <a:off x="1104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42" name="Line 154"/>
            <p:cNvSpPr>
              <a:spLocks noChangeShapeType="1"/>
            </p:cNvSpPr>
            <p:nvPr/>
          </p:nvSpPr>
          <p:spPr bwMode="auto">
            <a:xfrm>
              <a:off x="1104" y="187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43" name="Line 155"/>
            <p:cNvSpPr>
              <a:spLocks noChangeShapeType="1"/>
            </p:cNvSpPr>
            <p:nvPr/>
          </p:nvSpPr>
          <p:spPr bwMode="auto">
            <a:xfrm>
              <a:off x="1104" y="168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44" name="Line 156"/>
            <p:cNvSpPr>
              <a:spLocks noChangeShapeType="1"/>
            </p:cNvSpPr>
            <p:nvPr/>
          </p:nvSpPr>
          <p:spPr bwMode="auto">
            <a:xfrm>
              <a:off x="1200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45" name="Line 157"/>
            <p:cNvSpPr>
              <a:spLocks noChangeShapeType="1"/>
            </p:cNvSpPr>
            <p:nvPr/>
          </p:nvSpPr>
          <p:spPr bwMode="auto">
            <a:xfrm>
              <a:off x="1200" y="15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46" name="Line 158"/>
            <p:cNvSpPr>
              <a:spLocks noChangeShapeType="1"/>
            </p:cNvSpPr>
            <p:nvPr/>
          </p:nvSpPr>
          <p:spPr bwMode="auto">
            <a:xfrm flipH="1">
              <a:off x="8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0447" name="Group 159"/>
          <p:cNvGrpSpPr>
            <a:grpSpLocks/>
          </p:cNvGrpSpPr>
          <p:nvPr/>
        </p:nvGrpSpPr>
        <p:grpSpPr bwMode="auto">
          <a:xfrm rot="5400000" flipH="1">
            <a:off x="5802313" y="3619500"/>
            <a:ext cx="533400" cy="762000"/>
            <a:chOff x="864" y="1536"/>
            <a:chExt cx="336" cy="480"/>
          </a:xfrm>
        </p:grpSpPr>
        <p:sp>
          <p:nvSpPr>
            <p:cNvPr id="140448" name="Line 160"/>
            <p:cNvSpPr>
              <a:spLocks noChangeShapeType="1"/>
            </p:cNvSpPr>
            <p:nvPr/>
          </p:nvSpPr>
          <p:spPr bwMode="auto">
            <a:xfrm>
              <a:off x="1056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49" name="Line 161"/>
            <p:cNvSpPr>
              <a:spLocks noChangeShapeType="1"/>
            </p:cNvSpPr>
            <p:nvPr/>
          </p:nvSpPr>
          <p:spPr bwMode="auto">
            <a:xfrm>
              <a:off x="1104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50" name="Line 162"/>
            <p:cNvSpPr>
              <a:spLocks noChangeShapeType="1"/>
            </p:cNvSpPr>
            <p:nvPr/>
          </p:nvSpPr>
          <p:spPr bwMode="auto">
            <a:xfrm>
              <a:off x="1104" y="187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51" name="Line 163"/>
            <p:cNvSpPr>
              <a:spLocks noChangeShapeType="1"/>
            </p:cNvSpPr>
            <p:nvPr/>
          </p:nvSpPr>
          <p:spPr bwMode="auto">
            <a:xfrm>
              <a:off x="1104" y="168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52" name="Line 164"/>
            <p:cNvSpPr>
              <a:spLocks noChangeShapeType="1"/>
            </p:cNvSpPr>
            <p:nvPr/>
          </p:nvSpPr>
          <p:spPr bwMode="auto">
            <a:xfrm>
              <a:off x="1200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53" name="Line 165"/>
            <p:cNvSpPr>
              <a:spLocks noChangeShapeType="1"/>
            </p:cNvSpPr>
            <p:nvPr/>
          </p:nvSpPr>
          <p:spPr bwMode="auto">
            <a:xfrm>
              <a:off x="1200" y="15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54" name="Line 166"/>
            <p:cNvSpPr>
              <a:spLocks noChangeShapeType="1"/>
            </p:cNvSpPr>
            <p:nvPr/>
          </p:nvSpPr>
          <p:spPr bwMode="auto">
            <a:xfrm flipH="1">
              <a:off x="8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0455" name="Group 167"/>
          <p:cNvGrpSpPr>
            <a:grpSpLocks/>
          </p:cNvGrpSpPr>
          <p:nvPr/>
        </p:nvGrpSpPr>
        <p:grpSpPr bwMode="auto">
          <a:xfrm rot="5400000" flipH="1">
            <a:off x="5802313" y="2552700"/>
            <a:ext cx="533400" cy="762000"/>
            <a:chOff x="864" y="1536"/>
            <a:chExt cx="336" cy="480"/>
          </a:xfrm>
        </p:grpSpPr>
        <p:sp>
          <p:nvSpPr>
            <p:cNvPr id="140456" name="Line 168"/>
            <p:cNvSpPr>
              <a:spLocks noChangeShapeType="1"/>
            </p:cNvSpPr>
            <p:nvPr/>
          </p:nvSpPr>
          <p:spPr bwMode="auto">
            <a:xfrm>
              <a:off x="1056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57" name="Line 169"/>
            <p:cNvSpPr>
              <a:spLocks noChangeShapeType="1"/>
            </p:cNvSpPr>
            <p:nvPr/>
          </p:nvSpPr>
          <p:spPr bwMode="auto">
            <a:xfrm>
              <a:off x="1104" y="168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58" name="Line 170"/>
            <p:cNvSpPr>
              <a:spLocks noChangeShapeType="1"/>
            </p:cNvSpPr>
            <p:nvPr/>
          </p:nvSpPr>
          <p:spPr bwMode="auto">
            <a:xfrm>
              <a:off x="1104" y="187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59" name="Line 171"/>
            <p:cNvSpPr>
              <a:spLocks noChangeShapeType="1"/>
            </p:cNvSpPr>
            <p:nvPr/>
          </p:nvSpPr>
          <p:spPr bwMode="auto">
            <a:xfrm>
              <a:off x="1104" y="168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60" name="Line 172"/>
            <p:cNvSpPr>
              <a:spLocks noChangeShapeType="1"/>
            </p:cNvSpPr>
            <p:nvPr/>
          </p:nvSpPr>
          <p:spPr bwMode="auto">
            <a:xfrm>
              <a:off x="1200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61" name="Line 173"/>
            <p:cNvSpPr>
              <a:spLocks noChangeShapeType="1"/>
            </p:cNvSpPr>
            <p:nvPr/>
          </p:nvSpPr>
          <p:spPr bwMode="auto">
            <a:xfrm>
              <a:off x="1200" y="15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462" name="Line 174"/>
            <p:cNvSpPr>
              <a:spLocks noChangeShapeType="1"/>
            </p:cNvSpPr>
            <p:nvPr/>
          </p:nvSpPr>
          <p:spPr bwMode="auto">
            <a:xfrm flipH="1">
              <a:off x="864" y="17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40463" name="AutoShape 175"/>
          <p:cNvCxnSpPr>
            <a:cxnSpLocks noChangeShapeType="1"/>
            <a:stCxn id="140309" idx="1"/>
            <a:endCxn id="140406" idx="1"/>
          </p:cNvCxnSpPr>
          <p:nvPr/>
        </p:nvCxnSpPr>
        <p:spPr bwMode="auto">
          <a:xfrm>
            <a:off x="3567113" y="4068763"/>
            <a:ext cx="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464" name="AutoShape 176"/>
          <p:cNvCxnSpPr>
            <a:cxnSpLocks noChangeShapeType="1"/>
            <a:stCxn id="140300" idx="1"/>
            <a:endCxn id="140414" idx="1"/>
          </p:cNvCxnSpPr>
          <p:nvPr/>
        </p:nvCxnSpPr>
        <p:spPr bwMode="auto">
          <a:xfrm>
            <a:off x="3567113" y="2773363"/>
            <a:ext cx="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465" name="AutoShape 177"/>
          <p:cNvCxnSpPr>
            <a:cxnSpLocks noChangeShapeType="1"/>
            <a:stCxn id="140421" idx="0"/>
            <a:endCxn id="140413" idx="0"/>
          </p:cNvCxnSpPr>
          <p:nvPr/>
        </p:nvCxnSpPr>
        <p:spPr bwMode="auto">
          <a:xfrm flipV="1">
            <a:off x="2817813" y="3049588"/>
            <a:ext cx="215900" cy="12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466" name="AutoShape 178"/>
          <p:cNvCxnSpPr>
            <a:cxnSpLocks noChangeShapeType="1"/>
            <a:stCxn id="140420" idx="1"/>
            <a:endCxn id="140428" idx="1"/>
          </p:cNvCxnSpPr>
          <p:nvPr/>
        </p:nvCxnSpPr>
        <p:spPr bwMode="auto">
          <a:xfrm>
            <a:off x="2027238" y="3060700"/>
            <a:ext cx="0" cy="137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467" name="AutoShape 179"/>
          <p:cNvCxnSpPr>
            <a:cxnSpLocks noChangeShapeType="1"/>
            <a:stCxn id="140429" idx="0"/>
            <a:endCxn id="140405" idx="0"/>
          </p:cNvCxnSpPr>
          <p:nvPr/>
        </p:nvCxnSpPr>
        <p:spPr bwMode="auto">
          <a:xfrm flipV="1">
            <a:off x="2817813" y="4421188"/>
            <a:ext cx="215900" cy="12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468" name="AutoShape 180"/>
          <p:cNvCxnSpPr>
            <a:cxnSpLocks noChangeShapeType="1"/>
          </p:cNvCxnSpPr>
          <p:nvPr/>
        </p:nvCxnSpPr>
        <p:spPr bwMode="auto">
          <a:xfrm>
            <a:off x="4781550" y="1524000"/>
            <a:ext cx="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469" name="AutoShape 181"/>
          <p:cNvCxnSpPr>
            <a:cxnSpLocks noChangeShapeType="1"/>
            <a:stCxn id="140422" idx="1"/>
            <a:endCxn id="140345" idx="1"/>
          </p:cNvCxnSpPr>
          <p:nvPr/>
        </p:nvCxnSpPr>
        <p:spPr bwMode="auto">
          <a:xfrm>
            <a:off x="2406650" y="3594100"/>
            <a:ext cx="1588" cy="3063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470" name="AutoShape 182"/>
          <p:cNvCxnSpPr>
            <a:cxnSpLocks noChangeShapeType="1"/>
            <a:stCxn id="140445" idx="0"/>
            <a:endCxn id="140437" idx="0"/>
          </p:cNvCxnSpPr>
          <p:nvPr/>
        </p:nvCxnSpPr>
        <p:spPr bwMode="auto">
          <a:xfrm>
            <a:off x="6462713" y="4722813"/>
            <a:ext cx="0" cy="1066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471" name="AutoShape 183"/>
          <p:cNvCxnSpPr>
            <a:cxnSpLocks noChangeShapeType="1"/>
            <a:stCxn id="140461" idx="0"/>
            <a:endCxn id="140453" idx="0"/>
          </p:cNvCxnSpPr>
          <p:nvPr/>
        </p:nvCxnSpPr>
        <p:spPr bwMode="auto">
          <a:xfrm>
            <a:off x="6462713" y="2665413"/>
            <a:ext cx="0" cy="1066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472" name="AutoShape 184"/>
          <p:cNvCxnSpPr>
            <a:cxnSpLocks noChangeShapeType="1"/>
            <a:stCxn id="140318" idx="1"/>
            <a:endCxn id="140390" idx="1"/>
          </p:cNvCxnSpPr>
          <p:nvPr/>
        </p:nvCxnSpPr>
        <p:spPr bwMode="auto">
          <a:xfrm>
            <a:off x="6678613" y="2909888"/>
            <a:ext cx="0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0473" name="AutoShape 185"/>
          <p:cNvCxnSpPr>
            <a:cxnSpLocks noChangeShapeType="1"/>
            <a:stCxn id="140327" idx="1"/>
            <a:endCxn id="140398" idx="1"/>
          </p:cNvCxnSpPr>
          <p:nvPr/>
        </p:nvCxnSpPr>
        <p:spPr bwMode="auto">
          <a:xfrm>
            <a:off x="6678613" y="4891088"/>
            <a:ext cx="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0474" name="Line 186"/>
          <p:cNvSpPr>
            <a:spLocks noChangeShapeType="1"/>
          </p:cNvSpPr>
          <p:nvPr/>
        </p:nvSpPr>
        <p:spPr bwMode="auto">
          <a:xfrm flipH="1">
            <a:off x="2424113" y="5197475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75" name="Line 187"/>
          <p:cNvSpPr>
            <a:spLocks noChangeShapeType="1"/>
          </p:cNvSpPr>
          <p:nvPr/>
        </p:nvSpPr>
        <p:spPr bwMode="auto">
          <a:xfrm flipV="1">
            <a:off x="2424113" y="48164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76" name="Line 188"/>
          <p:cNvSpPr>
            <a:spLocks noChangeShapeType="1"/>
          </p:cNvSpPr>
          <p:nvPr/>
        </p:nvSpPr>
        <p:spPr bwMode="auto">
          <a:xfrm flipV="1">
            <a:off x="2424113" y="237807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77" name="Line 189"/>
          <p:cNvSpPr>
            <a:spLocks noChangeShapeType="1"/>
          </p:cNvSpPr>
          <p:nvPr/>
        </p:nvSpPr>
        <p:spPr bwMode="auto">
          <a:xfrm flipV="1">
            <a:off x="2424113" y="2378075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78" name="Line 190"/>
          <p:cNvSpPr>
            <a:spLocks noChangeShapeType="1"/>
          </p:cNvSpPr>
          <p:nvPr/>
        </p:nvSpPr>
        <p:spPr bwMode="auto">
          <a:xfrm flipV="1">
            <a:off x="2805113" y="222567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79" name="Line 191"/>
          <p:cNvSpPr>
            <a:spLocks noChangeShapeType="1"/>
          </p:cNvSpPr>
          <p:nvPr/>
        </p:nvSpPr>
        <p:spPr bwMode="auto">
          <a:xfrm flipH="1">
            <a:off x="2424113" y="3749675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80" name="Line 192"/>
          <p:cNvSpPr>
            <a:spLocks noChangeShapeType="1"/>
          </p:cNvSpPr>
          <p:nvPr/>
        </p:nvSpPr>
        <p:spPr bwMode="auto">
          <a:xfrm>
            <a:off x="3567113" y="3063875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81" name="Line 193"/>
          <p:cNvSpPr>
            <a:spLocks noChangeShapeType="1"/>
          </p:cNvSpPr>
          <p:nvPr/>
        </p:nvSpPr>
        <p:spPr bwMode="auto">
          <a:xfrm>
            <a:off x="3719513" y="3063875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82" name="Line 194"/>
          <p:cNvSpPr>
            <a:spLocks noChangeShapeType="1"/>
          </p:cNvSpPr>
          <p:nvPr/>
        </p:nvSpPr>
        <p:spPr bwMode="auto">
          <a:xfrm flipH="1">
            <a:off x="3567113" y="4435475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83" name="Line 195"/>
          <p:cNvSpPr>
            <a:spLocks noChangeShapeType="1"/>
          </p:cNvSpPr>
          <p:nvPr/>
        </p:nvSpPr>
        <p:spPr bwMode="auto">
          <a:xfrm flipH="1">
            <a:off x="6450013" y="5257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84" name="Line 196"/>
          <p:cNvSpPr>
            <a:spLocks noChangeShapeType="1"/>
          </p:cNvSpPr>
          <p:nvPr/>
        </p:nvSpPr>
        <p:spPr bwMode="auto">
          <a:xfrm flipH="1">
            <a:off x="6450013" y="3200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85" name="Line 197"/>
          <p:cNvSpPr>
            <a:spLocks noChangeShapeType="1"/>
          </p:cNvSpPr>
          <p:nvPr/>
        </p:nvSpPr>
        <p:spPr bwMode="auto">
          <a:xfrm>
            <a:off x="7212013" y="3124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86" name="Line 198"/>
          <p:cNvSpPr>
            <a:spLocks noChangeShapeType="1"/>
          </p:cNvSpPr>
          <p:nvPr/>
        </p:nvSpPr>
        <p:spPr bwMode="auto">
          <a:xfrm>
            <a:off x="7212013" y="5181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87" name="Line 199"/>
          <p:cNvSpPr>
            <a:spLocks noChangeShapeType="1"/>
          </p:cNvSpPr>
          <p:nvPr/>
        </p:nvSpPr>
        <p:spPr bwMode="auto">
          <a:xfrm flipH="1">
            <a:off x="2805113" y="51974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88" name="Text Box 200"/>
          <p:cNvSpPr txBox="1">
            <a:spLocks noChangeArrowheads="1"/>
          </p:cNvSpPr>
          <p:nvPr/>
        </p:nvSpPr>
        <p:spPr bwMode="auto">
          <a:xfrm>
            <a:off x="2625725" y="1905000"/>
            <a:ext cx="3587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A</a:t>
            </a:r>
          </a:p>
        </p:txBody>
      </p:sp>
      <p:sp>
        <p:nvSpPr>
          <p:cNvPr id="140489" name="Text Box 201"/>
          <p:cNvSpPr txBox="1">
            <a:spLocks noChangeArrowheads="1"/>
          </p:cNvSpPr>
          <p:nvPr/>
        </p:nvSpPr>
        <p:spPr bwMode="auto">
          <a:xfrm>
            <a:off x="2652713" y="5410200"/>
            <a:ext cx="3587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A</a:t>
            </a:r>
          </a:p>
        </p:txBody>
      </p:sp>
      <p:sp>
        <p:nvSpPr>
          <p:cNvPr id="140490" name="Text Box 202"/>
          <p:cNvSpPr txBox="1">
            <a:spLocks noChangeArrowheads="1"/>
          </p:cNvSpPr>
          <p:nvPr/>
        </p:nvSpPr>
        <p:spPr bwMode="auto">
          <a:xfrm>
            <a:off x="1676400" y="3597275"/>
            <a:ext cx="3302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B</a:t>
            </a:r>
          </a:p>
        </p:txBody>
      </p:sp>
      <p:sp>
        <p:nvSpPr>
          <p:cNvPr id="140491" name="Text Box 203"/>
          <p:cNvSpPr txBox="1">
            <a:spLocks noChangeArrowheads="1"/>
          </p:cNvSpPr>
          <p:nvPr/>
        </p:nvSpPr>
        <p:spPr bwMode="auto">
          <a:xfrm>
            <a:off x="3694113" y="3597275"/>
            <a:ext cx="3302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B</a:t>
            </a:r>
          </a:p>
        </p:txBody>
      </p:sp>
      <p:grpSp>
        <p:nvGrpSpPr>
          <p:cNvPr id="140494" name="Group 206"/>
          <p:cNvGrpSpPr>
            <a:grpSpLocks/>
          </p:cNvGrpSpPr>
          <p:nvPr/>
        </p:nvGrpSpPr>
        <p:grpSpPr bwMode="auto">
          <a:xfrm>
            <a:off x="2576513" y="3444875"/>
            <a:ext cx="358775" cy="396875"/>
            <a:chOff x="2400" y="2400"/>
            <a:chExt cx="226" cy="250"/>
          </a:xfrm>
        </p:grpSpPr>
        <p:sp>
          <p:nvSpPr>
            <p:cNvPr id="140492" name="Text Box 204"/>
            <p:cNvSpPr txBox="1">
              <a:spLocks noChangeArrowheads="1"/>
            </p:cNvSpPr>
            <p:nvPr/>
          </p:nvSpPr>
          <p:spPr bwMode="auto">
            <a:xfrm>
              <a:off x="2400" y="2400"/>
              <a:ext cx="226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A</a:t>
              </a:r>
            </a:p>
          </p:txBody>
        </p:sp>
        <p:sp>
          <p:nvSpPr>
            <p:cNvPr id="140493" name="Line 205"/>
            <p:cNvSpPr>
              <a:spLocks noChangeShapeType="1"/>
            </p:cNvSpPr>
            <p:nvPr/>
          </p:nvSpPr>
          <p:spPr bwMode="auto">
            <a:xfrm>
              <a:off x="2448" y="240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495" name="Group 207"/>
          <p:cNvGrpSpPr>
            <a:grpSpLocks/>
          </p:cNvGrpSpPr>
          <p:nvPr/>
        </p:nvGrpSpPr>
        <p:grpSpPr bwMode="auto">
          <a:xfrm>
            <a:off x="5405438" y="4572000"/>
            <a:ext cx="358775" cy="396875"/>
            <a:chOff x="2400" y="2400"/>
            <a:chExt cx="226" cy="250"/>
          </a:xfrm>
        </p:grpSpPr>
        <p:sp>
          <p:nvSpPr>
            <p:cNvPr id="140496" name="Text Box 208"/>
            <p:cNvSpPr txBox="1">
              <a:spLocks noChangeArrowheads="1"/>
            </p:cNvSpPr>
            <p:nvPr/>
          </p:nvSpPr>
          <p:spPr bwMode="auto">
            <a:xfrm>
              <a:off x="2400" y="2400"/>
              <a:ext cx="226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A</a:t>
              </a:r>
            </a:p>
          </p:txBody>
        </p:sp>
        <p:sp>
          <p:nvSpPr>
            <p:cNvPr id="140497" name="Line 209"/>
            <p:cNvSpPr>
              <a:spLocks noChangeShapeType="1"/>
            </p:cNvSpPr>
            <p:nvPr/>
          </p:nvSpPr>
          <p:spPr bwMode="auto">
            <a:xfrm>
              <a:off x="2448" y="240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498" name="Group 210"/>
          <p:cNvGrpSpPr>
            <a:grpSpLocks/>
          </p:cNvGrpSpPr>
          <p:nvPr/>
        </p:nvGrpSpPr>
        <p:grpSpPr bwMode="auto">
          <a:xfrm>
            <a:off x="5705475" y="5089525"/>
            <a:ext cx="323850" cy="396875"/>
            <a:chOff x="2411" y="2400"/>
            <a:chExt cx="204" cy="250"/>
          </a:xfrm>
        </p:grpSpPr>
        <p:sp>
          <p:nvSpPr>
            <p:cNvPr id="140499" name="Text Box 211"/>
            <p:cNvSpPr txBox="1">
              <a:spLocks noChangeArrowheads="1"/>
            </p:cNvSpPr>
            <p:nvPr/>
          </p:nvSpPr>
          <p:spPr bwMode="auto">
            <a:xfrm>
              <a:off x="2411" y="2400"/>
              <a:ext cx="20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P</a:t>
              </a:r>
            </a:p>
          </p:txBody>
        </p:sp>
        <p:sp>
          <p:nvSpPr>
            <p:cNvPr id="140500" name="Line 212"/>
            <p:cNvSpPr>
              <a:spLocks noChangeShapeType="1"/>
            </p:cNvSpPr>
            <p:nvPr/>
          </p:nvSpPr>
          <p:spPr bwMode="auto">
            <a:xfrm>
              <a:off x="2448" y="240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501" name="Group 213"/>
          <p:cNvGrpSpPr>
            <a:grpSpLocks/>
          </p:cNvGrpSpPr>
          <p:nvPr/>
        </p:nvGrpSpPr>
        <p:grpSpPr bwMode="auto">
          <a:xfrm>
            <a:off x="5764213" y="3048000"/>
            <a:ext cx="323850" cy="396875"/>
            <a:chOff x="2411" y="2400"/>
            <a:chExt cx="204" cy="250"/>
          </a:xfrm>
        </p:grpSpPr>
        <p:sp>
          <p:nvSpPr>
            <p:cNvPr id="140502" name="Text Box 214"/>
            <p:cNvSpPr txBox="1">
              <a:spLocks noChangeArrowheads="1"/>
            </p:cNvSpPr>
            <p:nvPr/>
          </p:nvSpPr>
          <p:spPr bwMode="auto">
            <a:xfrm>
              <a:off x="2411" y="2400"/>
              <a:ext cx="20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P</a:t>
              </a:r>
            </a:p>
          </p:txBody>
        </p:sp>
        <p:sp>
          <p:nvSpPr>
            <p:cNvPr id="140503" name="Line 215"/>
            <p:cNvSpPr>
              <a:spLocks noChangeShapeType="1"/>
            </p:cNvSpPr>
            <p:nvPr/>
          </p:nvSpPr>
          <p:spPr bwMode="auto">
            <a:xfrm>
              <a:off x="2448" y="240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0504" name="Text Box 216"/>
          <p:cNvSpPr txBox="1">
            <a:spLocks noChangeArrowheads="1"/>
          </p:cNvSpPr>
          <p:nvPr/>
        </p:nvSpPr>
        <p:spPr bwMode="auto">
          <a:xfrm>
            <a:off x="2670175" y="2682875"/>
            <a:ext cx="3238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P</a:t>
            </a:r>
          </a:p>
        </p:txBody>
      </p:sp>
      <p:grpSp>
        <p:nvGrpSpPr>
          <p:cNvPr id="140505" name="Group 217"/>
          <p:cNvGrpSpPr>
            <a:grpSpLocks/>
          </p:cNvGrpSpPr>
          <p:nvPr/>
        </p:nvGrpSpPr>
        <p:grpSpPr bwMode="auto">
          <a:xfrm>
            <a:off x="2709863" y="4114800"/>
            <a:ext cx="323850" cy="396875"/>
            <a:chOff x="2411" y="2400"/>
            <a:chExt cx="204" cy="250"/>
          </a:xfrm>
        </p:grpSpPr>
        <p:sp>
          <p:nvSpPr>
            <p:cNvPr id="140506" name="Text Box 218"/>
            <p:cNvSpPr txBox="1">
              <a:spLocks noChangeArrowheads="1"/>
            </p:cNvSpPr>
            <p:nvPr/>
          </p:nvSpPr>
          <p:spPr bwMode="auto">
            <a:xfrm>
              <a:off x="2411" y="2400"/>
              <a:ext cx="20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P</a:t>
              </a:r>
            </a:p>
          </p:txBody>
        </p:sp>
        <p:sp>
          <p:nvSpPr>
            <p:cNvPr id="140507" name="Line 219"/>
            <p:cNvSpPr>
              <a:spLocks noChangeShapeType="1"/>
            </p:cNvSpPr>
            <p:nvPr/>
          </p:nvSpPr>
          <p:spPr bwMode="auto">
            <a:xfrm>
              <a:off x="2448" y="240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508" name="Group 220"/>
          <p:cNvGrpSpPr>
            <a:grpSpLocks/>
          </p:cNvGrpSpPr>
          <p:nvPr/>
        </p:nvGrpSpPr>
        <p:grpSpPr bwMode="auto">
          <a:xfrm>
            <a:off x="5283200" y="5622925"/>
            <a:ext cx="407988" cy="396875"/>
            <a:chOff x="2385" y="2400"/>
            <a:chExt cx="257" cy="250"/>
          </a:xfrm>
        </p:grpSpPr>
        <p:sp>
          <p:nvSpPr>
            <p:cNvPr id="140509" name="Text Box 221"/>
            <p:cNvSpPr txBox="1">
              <a:spLocks noChangeArrowheads="1"/>
            </p:cNvSpPr>
            <p:nvPr/>
          </p:nvSpPr>
          <p:spPr bwMode="auto">
            <a:xfrm>
              <a:off x="2385" y="2400"/>
              <a:ext cx="25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C</a:t>
              </a:r>
              <a:r>
                <a:rPr lang="en-US" sz="2000" b="1" baseline="-25000"/>
                <a:t>i</a:t>
              </a:r>
            </a:p>
          </p:txBody>
        </p:sp>
        <p:sp>
          <p:nvSpPr>
            <p:cNvPr id="140510" name="Line 222"/>
            <p:cNvSpPr>
              <a:spLocks noChangeShapeType="1"/>
            </p:cNvSpPr>
            <p:nvPr/>
          </p:nvSpPr>
          <p:spPr bwMode="auto">
            <a:xfrm>
              <a:off x="2448" y="240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0511" name="Text Box 223"/>
          <p:cNvSpPr txBox="1">
            <a:spLocks noChangeArrowheads="1"/>
          </p:cNvSpPr>
          <p:nvPr/>
        </p:nvSpPr>
        <p:spPr bwMode="auto">
          <a:xfrm>
            <a:off x="5897563" y="1828800"/>
            <a:ext cx="3238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P</a:t>
            </a:r>
          </a:p>
        </p:txBody>
      </p:sp>
      <p:sp>
        <p:nvSpPr>
          <p:cNvPr id="140512" name="Text Box 224"/>
          <p:cNvSpPr txBox="1">
            <a:spLocks noChangeArrowheads="1"/>
          </p:cNvSpPr>
          <p:nvPr/>
        </p:nvSpPr>
        <p:spPr bwMode="auto">
          <a:xfrm>
            <a:off x="6049963" y="6156325"/>
            <a:ext cx="3238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P</a:t>
            </a:r>
          </a:p>
        </p:txBody>
      </p:sp>
      <p:sp>
        <p:nvSpPr>
          <p:cNvPr id="140513" name="Text Box 225"/>
          <p:cNvSpPr txBox="1">
            <a:spLocks noChangeArrowheads="1"/>
          </p:cNvSpPr>
          <p:nvPr/>
        </p:nvSpPr>
        <p:spPr bwMode="auto">
          <a:xfrm>
            <a:off x="5764213" y="4038600"/>
            <a:ext cx="3238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P</a:t>
            </a:r>
          </a:p>
        </p:txBody>
      </p:sp>
      <p:grpSp>
        <p:nvGrpSpPr>
          <p:cNvPr id="140514" name="Group 226"/>
          <p:cNvGrpSpPr>
            <a:grpSpLocks/>
          </p:cNvGrpSpPr>
          <p:nvPr/>
        </p:nvGrpSpPr>
        <p:grpSpPr bwMode="auto">
          <a:xfrm>
            <a:off x="5356225" y="2498725"/>
            <a:ext cx="407988" cy="396875"/>
            <a:chOff x="2385" y="2400"/>
            <a:chExt cx="257" cy="250"/>
          </a:xfrm>
        </p:grpSpPr>
        <p:sp>
          <p:nvSpPr>
            <p:cNvPr id="140515" name="Text Box 227"/>
            <p:cNvSpPr txBox="1">
              <a:spLocks noChangeArrowheads="1"/>
            </p:cNvSpPr>
            <p:nvPr/>
          </p:nvSpPr>
          <p:spPr bwMode="auto">
            <a:xfrm>
              <a:off x="2385" y="2400"/>
              <a:ext cx="25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C</a:t>
              </a:r>
              <a:r>
                <a:rPr lang="en-US" sz="2000" b="1" baseline="-25000"/>
                <a:t>i</a:t>
              </a:r>
            </a:p>
          </p:txBody>
        </p:sp>
        <p:sp>
          <p:nvSpPr>
            <p:cNvPr id="140516" name="Line 228"/>
            <p:cNvSpPr>
              <a:spLocks noChangeShapeType="1"/>
            </p:cNvSpPr>
            <p:nvPr/>
          </p:nvSpPr>
          <p:spPr bwMode="auto">
            <a:xfrm>
              <a:off x="2448" y="240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0518" name="Text Box 230"/>
          <p:cNvSpPr txBox="1">
            <a:spLocks noChangeArrowheads="1"/>
          </p:cNvSpPr>
          <p:nvPr/>
        </p:nvSpPr>
        <p:spPr bwMode="auto">
          <a:xfrm>
            <a:off x="5356225" y="3505200"/>
            <a:ext cx="407988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C</a:t>
            </a:r>
            <a:r>
              <a:rPr lang="en-US" sz="2000" b="1" baseline="-25000"/>
              <a:t>i</a:t>
            </a:r>
          </a:p>
        </p:txBody>
      </p:sp>
      <p:sp>
        <p:nvSpPr>
          <p:cNvPr id="140520" name="Text Box 232"/>
          <p:cNvSpPr txBox="1">
            <a:spLocks noChangeArrowheads="1"/>
          </p:cNvSpPr>
          <p:nvPr/>
        </p:nvSpPr>
        <p:spPr bwMode="auto">
          <a:xfrm>
            <a:off x="7421563" y="2971800"/>
            <a:ext cx="3238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S</a:t>
            </a:r>
          </a:p>
        </p:txBody>
      </p:sp>
      <p:sp>
        <p:nvSpPr>
          <p:cNvPr id="140521" name="Text Box 233"/>
          <p:cNvSpPr txBox="1">
            <a:spLocks noChangeArrowheads="1"/>
          </p:cNvSpPr>
          <p:nvPr/>
        </p:nvSpPr>
        <p:spPr bwMode="auto">
          <a:xfrm>
            <a:off x="7310438" y="5013325"/>
            <a:ext cx="461962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C</a:t>
            </a:r>
            <a:r>
              <a:rPr lang="en-US" sz="2000" b="1" baseline="-25000"/>
              <a:t>o</a:t>
            </a:r>
          </a:p>
        </p:txBody>
      </p:sp>
      <p:grpSp>
        <p:nvGrpSpPr>
          <p:cNvPr id="140522" name="Group 234"/>
          <p:cNvGrpSpPr>
            <a:grpSpLocks/>
          </p:cNvGrpSpPr>
          <p:nvPr/>
        </p:nvGrpSpPr>
        <p:grpSpPr bwMode="auto">
          <a:xfrm>
            <a:off x="7135813" y="2362200"/>
            <a:ext cx="152400" cy="304800"/>
            <a:chOff x="1056" y="672"/>
            <a:chExt cx="96" cy="192"/>
          </a:xfrm>
        </p:grpSpPr>
        <p:sp>
          <p:nvSpPr>
            <p:cNvPr id="140523" name="Line 235"/>
            <p:cNvSpPr>
              <a:spLocks noChangeShapeType="1"/>
            </p:cNvSpPr>
            <p:nvPr/>
          </p:nvSpPr>
          <p:spPr bwMode="auto">
            <a:xfrm flipV="1">
              <a:off x="1104" y="72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524" name="AutoShape 236"/>
            <p:cNvSpPr>
              <a:spLocks noChangeArrowheads="1"/>
            </p:cNvSpPr>
            <p:nvPr/>
          </p:nvSpPr>
          <p:spPr bwMode="auto">
            <a:xfrm>
              <a:off x="1056" y="672"/>
              <a:ext cx="96" cy="48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525" name="Group 237"/>
          <p:cNvGrpSpPr>
            <a:grpSpLocks/>
          </p:cNvGrpSpPr>
          <p:nvPr/>
        </p:nvGrpSpPr>
        <p:grpSpPr bwMode="auto">
          <a:xfrm>
            <a:off x="7135813" y="4419600"/>
            <a:ext cx="152400" cy="304800"/>
            <a:chOff x="1056" y="672"/>
            <a:chExt cx="96" cy="192"/>
          </a:xfrm>
        </p:grpSpPr>
        <p:sp>
          <p:nvSpPr>
            <p:cNvPr id="140526" name="Line 238"/>
            <p:cNvSpPr>
              <a:spLocks noChangeShapeType="1"/>
            </p:cNvSpPr>
            <p:nvPr/>
          </p:nvSpPr>
          <p:spPr bwMode="auto">
            <a:xfrm flipV="1">
              <a:off x="1104" y="72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527" name="AutoShape 239"/>
            <p:cNvSpPr>
              <a:spLocks noChangeArrowheads="1"/>
            </p:cNvSpPr>
            <p:nvPr/>
          </p:nvSpPr>
          <p:spPr bwMode="auto">
            <a:xfrm>
              <a:off x="1056" y="672"/>
              <a:ext cx="96" cy="48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528" name="Group 240"/>
          <p:cNvGrpSpPr>
            <a:grpSpLocks/>
          </p:cNvGrpSpPr>
          <p:nvPr/>
        </p:nvGrpSpPr>
        <p:grpSpPr bwMode="auto">
          <a:xfrm>
            <a:off x="7059613" y="3657600"/>
            <a:ext cx="304800" cy="304800"/>
            <a:chOff x="1008" y="1056"/>
            <a:chExt cx="192" cy="192"/>
          </a:xfrm>
        </p:grpSpPr>
        <p:sp>
          <p:nvSpPr>
            <p:cNvPr id="140529" name="Line 241"/>
            <p:cNvSpPr>
              <a:spLocks noChangeShapeType="1"/>
            </p:cNvSpPr>
            <p:nvPr/>
          </p:nvSpPr>
          <p:spPr bwMode="auto">
            <a:xfrm>
              <a:off x="1104" y="105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530" name="Line 242"/>
            <p:cNvSpPr>
              <a:spLocks noChangeShapeType="1"/>
            </p:cNvSpPr>
            <p:nvPr/>
          </p:nvSpPr>
          <p:spPr bwMode="auto">
            <a:xfrm>
              <a:off x="1008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531" name="Line 243"/>
            <p:cNvSpPr>
              <a:spLocks noChangeShapeType="1"/>
            </p:cNvSpPr>
            <p:nvPr/>
          </p:nvSpPr>
          <p:spPr bwMode="auto">
            <a:xfrm>
              <a:off x="1056" y="120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532" name="Line 244"/>
            <p:cNvSpPr>
              <a:spLocks noChangeShapeType="1"/>
            </p:cNvSpPr>
            <p:nvPr/>
          </p:nvSpPr>
          <p:spPr bwMode="auto">
            <a:xfrm>
              <a:off x="1082" y="1248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533" name="Group 245"/>
          <p:cNvGrpSpPr>
            <a:grpSpLocks/>
          </p:cNvGrpSpPr>
          <p:nvPr/>
        </p:nvGrpSpPr>
        <p:grpSpPr bwMode="auto">
          <a:xfrm>
            <a:off x="7059613" y="5715000"/>
            <a:ext cx="304800" cy="304800"/>
            <a:chOff x="1008" y="1056"/>
            <a:chExt cx="192" cy="192"/>
          </a:xfrm>
        </p:grpSpPr>
        <p:sp>
          <p:nvSpPr>
            <p:cNvPr id="140534" name="Line 246"/>
            <p:cNvSpPr>
              <a:spLocks noChangeShapeType="1"/>
            </p:cNvSpPr>
            <p:nvPr/>
          </p:nvSpPr>
          <p:spPr bwMode="auto">
            <a:xfrm>
              <a:off x="1104" y="105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535" name="Line 247"/>
            <p:cNvSpPr>
              <a:spLocks noChangeShapeType="1"/>
            </p:cNvSpPr>
            <p:nvPr/>
          </p:nvSpPr>
          <p:spPr bwMode="auto">
            <a:xfrm>
              <a:off x="1008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536" name="Line 248"/>
            <p:cNvSpPr>
              <a:spLocks noChangeShapeType="1"/>
            </p:cNvSpPr>
            <p:nvPr/>
          </p:nvSpPr>
          <p:spPr bwMode="auto">
            <a:xfrm>
              <a:off x="1056" y="120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537" name="Line 249"/>
            <p:cNvSpPr>
              <a:spLocks noChangeShapeType="1"/>
            </p:cNvSpPr>
            <p:nvPr/>
          </p:nvSpPr>
          <p:spPr bwMode="auto">
            <a:xfrm>
              <a:off x="1082" y="1248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0538" name="Text Box 250"/>
          <p:cNvSpPr txBox="1">
            <a:spLocks noChangeArrowheads="1"/>
          </p:cNvSpPr>
          <p:nvPr/>
        </p:nvSpPr>
        <p:spPr bwMode="auto">
          <a:xfrm>
            <a:off x="2339975" y="5943600"/>
            <a:ext cx="10128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Setup</a:t>
            </a:r>
          </a:p>
        </p:txBody>
      </p:sp>
      <p:sp>
        <p:nvSpPr>
          <p:cNvPr id="140544" name="Text Box 256"/>
          <p:cNvSpPr txBox="1">
            <a:spLocks noChangeArrowheads="1"/>
          </p:cNvSpPr>
          <p:nvPr/>
        </p:nvSpPr>
        <p:spPr bwMode="auto">
          <a:xfrm>
            <a:off x="7772400" y="6248400"/>
            <a:ext cx="1320800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[Rab96] p.410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9CEE-DBE6-4F72-A90F-2230DA63562E}" type="slidenum">
              <a:rPr lang="en-US"/>
              <a:pPr/>
              <a:t>130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 and Copyright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4953000"/>
          </a:xfrm>
          <a:noFill/>
          <a:ln/>
        </p:spPr>
        <p:txBody>
          <a:bodyPr/>
          <a:lstStyle/>
          <a:p>
            <a:r>
              <a:rPr lang="en-US"/>
              <a:t>Textbooks referenced</a:t>
            </a:r>
          </a:p>
          <a:p>
            <a:pPr lvl="1"/>
            <a:r>
              <a:rPr lang="en-US"/>
              <a:t>[WE92] N. H. E. Weste, K. Eshraghian</a:t>
            </a:r>
            <a:br>
              <a:rPr lang="en-US"/>
            </a:br>
            <a:r>
              <a:rPr lang="en-US">
                <a:solidFill>
                  <a:schemeClr val="folHlink"/>
                </a:solidFill>
              </a:rPr>
              <a:t>“Principles of CMOS VLSI Design: </a:t>
            </a:r>
            <a:r>
              <a:rPr lang="en-US" sz="2000">
                <a:solidFill>
                  <a:schemeClr val="folHlink"/>
                </a:solidFill>
              </a:rPr>
              <a:t>A System Perspective</a:t>
            </a:r>
            <a:r>
              <a:rPr lang="en-US">
                <a:solidFill>
                  <a:schemeClr val="folHlink"/>
                </a:solidFill>
              </a:rPr>
              <a:t>”</a:t>
            </a:r>
            <a:r>
              <a:rPr lang="en-US"/>
              <a:t/>
            </a:r>
            <a:br>
              <a:rPr lang="en-US"/>
            </a:br>
            <a:r>
              <a:rPr lang="en-US"/>
              <a:t>Addison-Wesley, 2</a:t>
            </a:r>
            <a:r>
              <a:rPr lang="en-US" baseline="30000"/>
              <a:t>nd</a:t>
            </a:r>
            <a:r>
              <a:rPr lang="en-US"/>
              <a:t> Ed., 1992. </a:t>
            </a:r>
          </a:p>
          <a:p>
            <a:pPr lvl="1"/>
            <a:r>
              <a:rPr lang="en-US"/>
              <a:t>[Rab96] J. M. Rabaey</a:t>
            </a:r>
            <a:br>
              <a:rPr lang="en-US"/>
            </a:br>
            <a:r>
              <a:rPr lang="en-US">
                <a:solidFill>
                  <a:schemeClr val="folHlink"/>
                </a:solidFill>
              </a:rPr>
              <a:t>“Digital Integrated Circuits: </a:t>
            </a:r>
            <a:r>
              <a:rPr lang="en-US" sz="2000">
                <a:solidFill>
                  <a:schemeClr val="folHlink"/>
                </a:solidFill>
              </a:rPr>
              <a:t>A Design Perspective</a:t>
            </a:r>
            <a:r>
              <a:rPr lang="en-US">
                <a:solidFill>
                  <a:schemeClr val="folHlink"/>
                </a:solidFill>
              </a:rPr>
              <a:t>”</a:t>
            </a:r>
            <a:r>
              <a:rPr lang="en-US"/>
              <a:t/>
            </a:r>
            <a:br>
              <a:rPr lang="en-US"/>
            </a:br>
            <a:r>
              <a:rPr lang="en-US"/>
              <a:t>Prentice Hall, 1996.</a:t>
            </a:r>
          </a:p>
          <a:p>
            <a:pPr lvl="1"/>
            <a:r>
              <a:rPr lang="en-US"/>
              <a:t>[Par00] B. Parhami</a:t>
            </a:r>
            <a:br>
              <a:rPr lang="en-US"/>
            </a:br>
            <a:r>
              <a:rPr lang="en-US">
                <a:solidFill>
                  <a:schemeClr val="folHlink"/>
                </a:solidFill>
              </a:rPr>
              <a:t>“Computer Arithmetic: </a:t>
            </a:r>
            <a:r>
              <a:rPr lang="en-US" sz="2000">
                <a:solidFill>
                  <a:schemeClr val="folHlink"/>
                </a:solidFill>
              </a:rPr>
              <a:t>Algorithms and Hardware Designs</a:t>
            </a:r>
            <a:r>
              <a:rPr lang="en-US">
                <a:solidFill>
                  <a:schemeClr val="folHlink"/>
                </a:solidFill>
              </a:rPr>
              <a:t>”</a:t>
            </a:r>
            <a:r>
              <a:rPr lang="en-US"/>
              <a:t/>
            </a:r>
            <a:br>
              <a:rPr lang="en-US"/>
            </a:br>
            <a:r>
              <a:rPr lang="en-US"/>
              <a:t>Oxford University Press, 2000.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78B6-F359-41CE-AFC8-883B6AB98BF3}" type="slidenum">
              <a:rPr lang="en-US"/>
              <a:pPr/>
              <a:t>148</a:t>
            </a:fld>
            <a:endParaRPr lang="en-US"/>
          </a:p>
        </p:txBody>
      </p:sp>
      <p:sp>
        <p:nvSpPr>
          <p:cNvPr id="216066" name="WordArt 2" descr="Dotted diamond"/>
          <p:cNvSpPr>
            <a:spLocks noChangeArrowheads="1" noChangeShapeType="1" noTextEdit="1"/>
          </p:cNvSpPr>
          <p:nvPr/>
        </p:nvSpPr>
        <p:spPr bwMode="auto">
          <a:xfrm>
            <a:off x="609600" y="1143000"/>
            <a:ext cx="8077200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917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>
                      <a:alpha val="50000"/>
                    </a:schemeClr>
                  </a:solidFill>
                  <a:round/>
                  <a:headEnd/>
                  <a:tailEnd/>
                </a:ln>
                <a:pattFill prst="dotDmnd">
                  <a:fgClr>
                    <a:schemeClr val="bg2"/>
                  </a:fgClr>
                  <a:bgClr>
                    <a:schemeClr val="bg1"/>
                  </a:bgClr>
                </a:pattFill>
                <a:latin typeface="Arial Black"/>
              </a:rPr>
              <a:t>Outline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Serial Multiplier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Multiplier arrays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Carry save adder (CSA) and multiple operand addition</a:t>
            </a:r>
          </a:p>
          <a:p>
            <a:pPr>
              <a:lnSpc>
                <a:spcPct val="110000"/>
              </a:lnSpc>
            </a:pPr>
            <a:r>
              <a:rPr lang="en-US" sz="3200" b="1"/>
              <a:t>Booth encoding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Pipelined multipliers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Wallace tree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Signed multiplication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Shifters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11A1-0789-4A52-B0BD-FF1D19E85F6C}" type="slidenum">
              <a:rPr lang="en-US"/>
              <a:pPr/>
              <a:t>149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Booth Multiplier: an Introduction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1371600"/>
          </a:xfrm>
        </p:spPr>
        <p:txBody>
          <a:bodyPr/>
          <a:lstStyle/>
          <a:p>
            <a:r>
              <a:rPr lang="en-US"/>
              <a:t>Recode each 1 in multiplier as “+2-1”</a:t>
            </a:r>
          </a:p>
          <a:p>
            <a:pPr lvl="1"/>
            <a:r>
              <a:rPr lang="en-US"/>
              <a:t>Converts sequences of 1 to 10…0(-1)</a:t>
            </a:r>
          </a:p>
          <a:p>
            <a:pPr lvl="1"/>
            <a:r>
              <a:rPr lang="en-US" b="1"/>
              <a:t>Might</a:t>
            </a:r>
            <a:r>
              <a:rPr lang="en-US"/>
              <a:t> reduce the number of 1’s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371600" y="2622550"/>
            <a:ext cx="6689725" cy="3743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690563"/>
            <a:r>
              <a:rPr lang="en-US" b="1"/>
              <a:t>0	 0	 1	</a:t>
            </a:r>
            <a:r>
              <a:rPr lang="en-US" b="1">
                <a:solidFill>
                  <a:schemeClr val="accent2"/>
                </a:solidFill>
              </a:rPr>
              <a:t> 1</a:t>
            </a:r>
            <a:r>
              <a:rPr lang="en-US" b="1"/>
              <a:t>	</a:t>
            </a:r>
            <a:r>
              <a:rPr lang="en-US" b="1">
                <a:solidFill>
                  <a:schemeClr val="tx2"/>
                </a:solidFill>
              </a:rPr>
              <a:t> 1</a:t>
            </a:r>
            <a:r>
              <a:rPr lang="en-US" b="1"/>
              <a:t>	</a:t>
            </a:r>
            <a:r>
              <a:rPr lang="en-US" b="1">
                <a:solidFill>
                  <a:schemeClr val="folHlink"/>
                </a:solidFill>
              </a:rPr>
              <a:t> 1</a:t>
            </a:r>
            <a:r>
              <a:rPr lang="en-US" b="1"/>
              <a:t>	 1	 </a:t>
            </a:r>
            <a:r>
              <a:rPr lang="en-US" b="1">
                <a:solidFill>
                  <a:schemeClr val="accent2"/>
                </a:solidFill>
              </a:rPr>
              <a:t>1</a:t>
            </a:r>
            <a:r>
              <a:rPr lang="en-US" b="1"/>
              <a:t>	 0	 0</a:t>
            </a:r>
          </a:p>
          <a:p>
            <a:pPr algn="l" defTabSz="690563"/>
            <a:endParaRPr lang="en-US" b="1"/>
          </a:p>
          <a:p>
            <a:pPr algn="l" defTabSz="690563"/>
            <a:r>
              <a:rPr lang="en-US" b="1">
                <a:solidFill>
                  <a:schemeClr val="accent2"/>
                </a:solidFill>
              </a:rPr>
              <a:t>						+1	-1</a:t>
            </a:r>
          </a:p>
          <a:p>
            <a:pPr algn="l" defTabSz="690563"/>
            <a:r>
              <a:rPr lang="en-US" b="1"/>
              <a:t>					+1	-1</a:t>
            </a:r>
          </a:p>
          <a:p>
            <a:pPr algn="l" defTabSz="690563"/>
            <a:r>
              <a:rPr lang="en-US" b="1">
                <a:solidFill>
                  <a:schemeClr val="folHlink"/>
                </a:solidFill>
              </a:rPr>
              <a:t>				+1	-1</a:t>
            </a:r>
          </a:p>
          <a:p>
            <a:pPr algn="l" defTabSz="690563"/>
            <a:r>
              <a:rPr lang="en-US" b="1">
                <a:solidFill>
                  <a:schemeClr val="tx2"/>
                </a:solidFill>
              </a:rPr>
              <a:t>			+1	-1</a:t>
            </a:r>
          </a:p>
          <a:p>
            <a:pPr algn="l" defTabSz="690563"/>
            <a:r>
              <a:rPr lang="en-US" b="1">
                <a:solidFill>
                  <a:schemeClr val="accent2"/>
                </a:solidFill>
              </a:rPr>
              <a:t>		+1	-1</a:t>
            </a:r>
          </a:p>
          <a:p>
            <a:pPr algn="l" defTabSz="690563"/>
            <a:r>
              <a:rPr lang="en-US" b="1"/>
              <a:t>	+1	-1</a:t>
            </a:r>
          </a:p>
          <a:p>
            <a:pPr algn="l" defTabSz="690563"/>
            <a:endParaRPr lang="en-US" b="1"/>
          </a:p>
          <a:p>
            <a:pPr algn="l" defTabSz="690563"/>
            <a:r>
              <a:rPr lang="en-US" b="1"/>
              <a:t>0	 1	 0	 0	 0	 0	 0	-1	 0	 0</a:t>
            </a:r>
          </a:p>
        </p:txBody>
      </p:sp>
      <p:grpSp>
        <p:nvGrpSpPr>
          <p:cNvPr id="174085" name="Group 5"/>
          <p:cNvGrpSpPr>
            <a:grpSpLocks/>
          </p:cNvGrpSpPr>
          <p:nvPr/>
        </p:nvGrpSpPr>
        <p:grpSpPr bwMode="auto">
          <a:xfrm>
            <a:off x="2068513" y="2530475"/>
            <a:ext cx="4724400" cy="3870325"/>
            <a:chOff x="1488" y="1498"/>
            <a:chExt cx="2976" cy="2438"/>
          </a:xfrm>
        </p:grpSpPr>
        <p:sp>
          <p:nvSpPr>
            <p:cNvPr id="174086" name="Rectangle 6"/>
            <p:cNvSpPr>
              <a:spLocks noChangeArrowheads="1"/>
            </p:cNvSpPr>
            <p:nvPr/>
          </p:nvSpPr>
          <p:spPr bwMode="auto">
            <a:xfrm>
              <a:off x="1488" y="1498"/>
              <a:ext cx="2976" cy="3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87" name="Rectangle 7"/>
            <p:cNvSpPr>
              <a:spLocks noChangeArrowheads="1"/>
            </p:cNvSpPr>
            <p:nvPr/>
          </p:nvSpPr>
          <p:spPr bwMode="auto">
            <a:xfrm>
              <a:off x="1488" y="3562"/>
              <a:ext cx="2976" cy="3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2A55-0142-4032-B02B-CA1586A00FA6}" type="slidenum">
              <a:rPr lang="en-US"/>
              <a:pPr/>
              <a:t>150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Booth Multiplier: Recoding (</a:t>
            </a:r>
            <a:r>
              <a:rPr lang="en-US" sz="3200"/>
              <a:t>Encoding</a:t>
            </a:r>
            <a:r>
              <a:rPr lang="en-US"/>
              <a:t>) Example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0"/>
            <a:ext cx="8382000" cy="1905000"/>
          </a:xfrm>
        </p:spPr>
        <p:txBody>
          <a:bodyPr/>
          <a:lstStyle/>
          <a:p>
            <a:r>
              <a:rPr lang="en-US"/>
              <a:t>If you use the last row in multiplication, you should get exactly the same result as using the first row (after all, they represent the same number!)</a:t>
            </a: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517525" y="1143000"/>
            <a:ext cx="8054975" cy="3013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511175"/>
            <a:r>
              <a:rPr lang="en-US" b="1"/>
              <a:t>   0	    1     </a:t>
            </a:r>
            <a:r>
              <a:rPr lang="en-US" b="1">
                <a:solidFill>
                  <a:schemeClr val="accent2"/>
                </a:solidFill>
              </a:rPr>
              <a:t>1</a:t>
            </a:r>
            <a:r>
              <a:rPr lang="en-US" b="1"/>
              <a:t>     0     </a:t>
            </a:r>
            <a:r>
              <a:rPr lang="en-US" b="1">
                <a:solidFill>
                  <a:schemeClr val="folHlink"/>
                </a:solidFill>
              </a:rPr>
              <a:t>1</a:t>
            </a:r>
            <a:r>
              <a:rPr lang="en-US" b="1"/>
              <a:t>     </a:t>
            </a:r>
            <a:r>
              <a:rPr lang="en-US" b="1">
                <a:solidFill>
                  <a:schemeClr val="tx2"/>
                </a:solidFill>
              </a:rPr>
              <a:t>1</a:t>
            </a:r>
            <a:r>
              <a:rPr lang="en-US" b="1"/>
              <a:t>     </a:t>
            </a:r>
            <a:r>
              <a:rPr lang="en-US" b="1">
                <a:solidFill>
                  <a:schemeClr val="accent2"/>
                </a:solidFill>
              </a:rPr>
              <a:t>1</a:t>
            </a:r>
            <a:r>
              <a:rPr lang="en-US" b="1"/>
              <a:t>     0     0     0     1     0</a:t>
            </a:r>
          </a:p>
          <a:p>
            <a:pPr algn="l" defTabSz="511175"/>
            <a:endParaRPr lang="en-US" b="1"/>
          </a:p>
          <a:p>
            <a:pPr algn="l" defTabSz="511175"/>
            <a:endParaRPr lang="en-US" b="1"/>
          </a:p>
          <a:p>
            <a:pPr algn="l" defTabSz="511175"/>
            <a:r>
              <a:rPr lang="en-US" b="1"/>
              <a:t>(+1  -1)                      </a:t>
            </a:r>
            <a:r>
              <a:rPr lang="en-US" b="1">
                <a:solidFill>
                  <a:schemeClr val="accent2"/>
                </a:solidFill>
              </a:rPr>
              <a:t>(+1   -1)</a:t>
            </a:r>
            <a:r>
              <a:rPr lang="en-US" b="1"/>
              <a:t>              (+1   -1)</a:t>
            </a:r>
            <a:endParaRPr lang="en-US" b="1">
              <a:solidFill>
                <a:schemeClr val="accent2"/>
              </a:solidFill>
            </a:endParaRPr>
          </a:p>
          <a:p>
            <a:pPr algn="l" defTabSz="511175"/>
            <a:r>
              <a:rPr lang="en-US" b="1"/>
              <a:t>      </a:t>
            </a:r>
            <a:r>
              <a:rPr lang="en-US" b="1">
                <a:solidFill>
                  <a:schemeClr val="accent2"/>
                </a:solidFill>
              </a:rPr>
              <a:t>(+1   -1)        </a:t>
            </a:r>
            <a:r>
              <a:rPr lang="en-US" b="1">
                <a:solidFill>
                  <a:schemeClr val="tx2"/>
                </a:solidFill>
              </a:rPr>
              <a:t>(+1   -1)</a:t>
            </a:r>
          </a:p>
          <a:p>
            <a:pPr algn="l" defTabSz="511175"/>
            <a:r>
              <a:rPr lang="en-US" b="1">
                <a:solidFill>
                  <a:schemeClr val="folHlink"/>
                </a:solidFill>
              </a:rPr>
              <a:t>                     (+1  -1)</a:t>
            </a:r>
          </a:p>
          <a:p>
            <a:pPr algn="l" defTabSz="511175"/>
            <a:endParaRPr lang="en-US" b="1">
              <a:solidFill>
                <a:schemeClr val="folHlink"/>
              </a:solidFill>
            </a:endParaRPr>
          </a:p>
          <a:p>
            <a:pPr algn="l" defTabSz="511175"/>
            <a:r>
              <a:rPr lang="en-US" b="1"/>
              <a:t>+1    0    -1   +1    0     0     -1    0     0   +1   -1    0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77157" name="Line 5"/>
          <p:cNvSpPr>
            <a:spLocks noChangeShapeType="1"/>
          </p:cNvSpPr>
          <p:nvPr/>
        </p:nvSpPr>
        <p:spPr bwMode="auto">
          <a:xfrm>
            <a:off x="457200" y="1981200"/>
            <a:ext cx="822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58" name="Line 6"/>
          <p:cNvSpPr>
            <a:spLocks noChangeShapeType="1"/>
          </p:cNvSpPr>
          <p:nvPr/>
        </p:nvSpPr>
        <p:spPr bwMode="auto">
          <a:xfrm>
            <a:off x="381000" y="3429000"/>
            <a:ext cx="822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59" name="Line 7"/>
          <p:cNvSpPr>
            <a:spLocks noChangeShapeType="1"/>
          </p:cNvSpPr>
          <p:nvPr/>
        </p:nvSpPr>
        <p:spPr bwMode="auto">
          <a:xfrm>
            <a:off x="1828800" y="3429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>
            <a:off x="3276600" y="3429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1" name="Line 9"/>
          <p:cNvSpPr>
            <a:spLocks noChangeShapeType="1"/>
          </p:cNvSpPr>
          <p:nvPr/>
        </p:nvSpPr>
        <p:spPr bwMode="auto">
          <a:xfrm>
            <a:off x="4572000" y="3429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6781800" y="1143000"/>
            <a:ext cx="1219200" cy="4572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6781800" y="3654425"/>
            <a:ext cx="1219200" cy="4572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4" name="Rectangle 12"/>
          <p:cNvSpPr>
            <a:spLocks noChangeArrowheads="1"/>
          </p:cNvSpPr>
          <p:nvPr/>
        </p:nvSpPr>
        <p:spPr bwMode="auto">
          <a:xfrm>
            <a:off x="2590800" y="3654425"/>
            <a:ext cx="2667000" cy="4572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5" name="Rectangle 13"/>
          <p:cNvSpPr>
            <a:spLocks noChangeArrowheads="1"/>
          </p:cNvSpPr>
          <p:nvPr/>
        </p:nvSpPr>
        <p:spPr bwMode="auto">
          <a:xfrm>
            <a:off x="2590800" y="1143000"/>
            <a:ext cx="2667000" cy="4572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6" name="Oval 14"/>
          <p:cNvSpPr>
            <a:spLocks noChangeArrowheads="1"/>
          </p:cNvSpPr>
          <p:nvPr/>
        </p:nvSpPr>
        <p:spPr bwMode="auto">
          <a:xfrm>
            <a:off x="533400" y="3654425"/>
            <a:ext cx="19812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7" name="Oval 15"/>
          <p:cNvSpPr>
            <a:spLocks noChangeArrowheads="1"/>
          </p:cNvSpPr>
          <p:nvPr/>
        </p:nvSpPr>
        <p:spPr bwMode="auto">
          <a:xfrm>
            <a:off x="533400" y="1066800"/>
            <a:ext cx="19812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8" name="Line 16"/>
          <p:cNvSpPr>
            <a:spLocks noChangeShapeType="1"/>
          </p:cNvSpPr>
          <p:nvPr/>
        </p:nvSpPr>
        <p:spPr bwMode="auto">
          <a:xfrm>
            <a:off x="6019800" y="3429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>
            <a:off x="7391400" y="3429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BA5-E147-4E96-A980-11A51126AA58}" type="slidenum">
              <a:rPr lang="en-US"/>
              <a:pPr/>
              <a:t>151</a:t>
            </a:fld>
            <a:endParaRPr lang="en-US"/>
          </a:p>
        </p:txBody>
      </p:sp>
      <p:grpSp>
        <p:nvGrpSpPr>
          <p:cNvPr id="180231" name="Group 7"/>
          <p:cNvGrpSpPr>
            <a:grpSpLocks/>
          </p:cNvGrpSpPr>
          <p:nvPr/>
        </p:nvGrpSpPr>
        <p:grpSpPr bwMode="auto">
          <a:xfrm>
            <a:off x="3505200" y="1219200"/>
            <a:ext cx="3429000" cy="1981200"/>
            <a:chOff x="2208" y="768"/>
            <a:chExt cx="2160" cy="1248"/>
          </a:xfrm>
        </p:grpSpPr>
        <p:sp>
          <p:nvSpPr>
            <p:cNvPr id="180232" name="Oval 8"/>
            <p:cNvSpPr>
              <a:spLocks noChangeArrowheads="1"/>
            </p:cNvSpPr>
            <p:nvPr/>
          </p:nvSpPr>
          <p:spPr bwMode="auto">
            <a:xfrm>
              <a:off x="3744" y="1392"/>
              <a:ext cx="336" cy="336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3" name="Oval 9"/>
            <p:cNvSpPr>
              <a:spLocks noChangeArrowheads="1"/>
            </p:cNvSpPr>
            <p:nvPr/>
          </p:nvSpPr>
          <p:spPr bwMode="auto">
            <a:xfrm>
              <a:off x="2208" y="768"/>
              <a:ext cx="1920" cy="336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4" name="Oval 10"/>
            <p:cNvSpPr>
              <a:spLocks noChangeArrowheads="1"/>
            </p:cNvSpPr>
            <p:nvPr/>
          </p:nvSpPr>
          <p:spPr bwMode="auto">
            <a:xfrm>
              <a:off x="2208" y="1680"/>
              <a:ext cx="1920" cy="336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5" name="Freeform 11"/>
            <p:cNvSpPr>
              <a:spLocks/>
            </p:cNvSpPr>
            <p:nvPr/>
          </p:nvSpPr>
          <p:spPr bwMode="auto">
            <a:xfrm>
              <a:off x="4128" y="960"/>
              <a:ext cx="240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32"/>
                </a:cxn>
                <a:cxn ang="0">
                  <a:pos x="0" y="864"/>
                </a:cxn>
              </a:cxnLst>
              <a:rect l="0" t="0" r="r" b="b"/>
              <a:pathLst>
                <a:path w="240" h="864">
                  <a:moveTo>
                    <a:pt x="0" y="0"/>
                  </a:moveTo>
                  <a:cubicBezTo>
                    <a:pt x="120" y="144"/>
                    <a:pt x="240" y="288"/>
                    <a:pt x="240" y="432"/>
                  </a:cubicBezTo>
                  <a:cubicBezTo>
                    <a:pt x="240" y="576"/>
                    <a:pt x="120" y="720"/>
                    <a:pt x="0" y="864"/>
                  </a:cubicBezTo>
                </a:path>
              </a:pathLst>
            </a:custGeom>
            <a:noFill/>
            <a:ln w="28575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6" name="Freeform 12"/>
            <p:cNvSpPr>
              <a:spLocks/>
            </p:cNvSpPr>
            <p:nvPr/>
          </p:nvSpPr>
          <p:spPr bwMode="auto">
            <a:xfrm>
              <a:off x="4080" y="1584"/>
              <a:ext cx="9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48"/>
                </a:cxn>
                <a:cxn ang="0">
                  <a:pos x="0" y="192"/>
                </a:cxn>
              </a:cxnLst>
              <a:rect l="0" t="0" r="r" b="b"/>
              <a:pathLst>
                <a:path w="96" h="192">
                  <a:moveTo>
                    <a:pt x="0" y="0"/>
                  </a:moveTo>
                  <a:cubicBezTo>
                    <a:pt x="48" y="8"/>
                    <a:pt x="96" y="16"/>
                    <a:pt x="96" y="48"/>
                  </a:cubicBezTo>
                  <a:cubicBezTo>
                    <a:pt x="96" y="80"/>
                    <a:pt x="48" y="136"/>
                    <a:pt x="0" y="192"/>
                  </a:cubicBezTo>
                </a:path>
              </a:pathLst>
            </a:custGeom>
            <a:noFill/>
            <a:ln w="28575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0249" name="Group 25"/>
          <p:cNvGrpSpPr>
            <a:grpSpLocks/>
          </p:cNvGrpSpPr>
          <p:nvPr/>
        </p:nvGrpSpPr>
        <p:grpSpPr bwMode="auto">
          <a:xfrm>
            <a:off x="990600" y="1219200"/>
            <a:ext cx="5969000" cy="2514600"/>
            <a:chOff x="624" y="768"/>
            <a:chExt cx="3760" cy="1584"/>
          </a:xfrm>
        </p:grpSpPr>
        <p:sp>
          <p:nvSpPr>
            <p:cNvPr id="180241" name="Oval 17"/>
            <p:cNvSpPr>
              <a:spLocks noChangeArrowheads="1"/>
            </p:cNvSpPr>
            <p:nvPr/>
          </p:nvSpPr>
          <p:spPr bwMode="auto">
            <a:xfrm>
              <a:off x="3360" y="1392"/>
              <a:ext cx="336" cy="336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42" name="Oval 18"/>
            <p:cNvSpPr>
              <a:spLocks noChangeArrowheads="1"/>
            </p:cNvSpPr>
            <p:nvPr/>
          </p:nvSpPr>
          <p:spPr bwMode="auto">
            <a:xfrm>
              <a:off x="2208" y="768"/>
              <a:ext cx="1920" cy="336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43" name="Oval 19"/>
            <p:cNvSpPr>
              <a:spLocks noChangeArrowheads="1"/>
            </p:cNvSpPr>
            <p:nvPr/>
          </p:nvSpPr>
          <p:spPr bwMode="auto">
            <a:xfrm>
              <a:off x="624" y="2016"/>
              <a:ext cx="3120" cy="336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46" name="Freeform 22"/>
            <p:cNvSpPr>
              <a:spLocks/>
            </p:cNvSpPr>
            <p:nvPr/>
          </p:nvSpPr>
          <p:spPr bwMode="auto">
            <a:xfrm>
              <a:off x="3744" y="912"/>
              <a:ext cx="640" cy="1296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576" y="1008"/>
                </a:cxn>
                <a:cxn ang="0">
                  <a:pos x="0" y="1296"/>
                </a:cxn>
              </a:cxnLst>
              <a:rect l="0" t="0" r="r" b="b"/>
              <a:pathLst>
                <a:path w="640" h="1296">
                  <a:moveTo>
                    <a:pt x="384" y="0"/>
                  </a:moveTo>
                  <a:cubicBezTo>
                    <a:pt x="512" y="396"/>
                    <a:pt x="640" y="792"/>
                    <a:pt x="576" y="1008"/>
                  </a:cubicBezTo>
                  <a:cubicBezTo>
                    <a:pt x="512" y="1224"/>
                    <a:pt x="88" y="1248"/>
                    <a:pt x="0" y="1296"/>
                  </a:cubicBezTo>
                </a:path>
              </a:pathLst>
            </a:custGeom>
            <a:noFill/>
            <a:ln w="28575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47" name="Freeform 23"/>
            <p:cNvSpPr>
              <a:spLocks/>
            </p:cNvSpPr>
            <p:nvPr/>
          </p:nvSpPr>
          <p:spPr bwMode="auto">
            <a:xfrm>
              <a:off x="3688" y="1536"/>
              <a:ext cx="248" cy="57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48" y="432"/>
                </a:cxn>
                <a:cxn ang="0">
                  <a:pos x="8" y="576"/>
                </a:cxn>
              </a:cxnLst>
              <a:rect l="0" t="0" r="r" b="b"/>
              <a:pathLst>
                <a:path w="248" h="576">
                  <a:moveTo>
                    <a:pt x="8" y="0"/>
                  </a:moveTo>
                  <a:cubicBezTo>
                    <a:pt x="128" y="168"/>
                    <a:pt x="248" y="336"/>
                    <a:pt x="248" y="432"/>
                  </a:cubicBezTo>
                  <a:cubicBezTo>
                    <a:pt x="248" y="528"/>
                    <a:pt x="0" y="536"/>
                    <a:pt x="8" y="576"/>
                  </a:cubicBezTo>
                </a:path>
              </a:pathLst>
            </a:custGeom>
            <a:noFill/>
            <a:ln w="28575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254" name="Rectangle 30"/>
          <p:cNvSpPr>
            <a:spLocks noChangeArrowheads="1"/>
          </p:cNvSpPr>
          <p:nvPr/>
        </p:nvSpPr>
        <p:spPr bwMode="auto">
          <a:xfrm>
            <a:off x="762000" y="990600"/>
            <a:ext cx="6248400" cy="32004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685800" y="1236663"/>
            <a:ext cx="7234238" cy="44783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571500">
              <a:tabLst>
                <a:tab pos="571500" algn="l"/>
              </a:tabLst>
            </a:pPr>
            <a:r>
              <a:rPr lang="en-US" sz="3200"/>
              <a:t>					 0	 0	 1	 1	 0		  6x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				 0	 1	 1	 1	 0		14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				+1 0	 0	-1	 0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				 0	 0	 0	 0  0		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			 1	 1	 0	 1	 0			(-6)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		 0	 0	 0	 0	 0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	 0	 0	 0	 0	 0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 	 0	 0	 1	 1	 0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 0	 0	 1	 0	 1	 0	 1	 0	 0		84</a:t>
            </a: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Booth Recoding: Multiplication Example</a:t>
            </a:r>
          </a:p>
        </p:txBody>
      </p:sp>
      <p:sp>
        <p:nvSpPr>
          <p:cNvPr id="180228" name="Line 4"/>
          <p:cNvSpPr>
            <a:spLocks noChangeShapeType="1"/>
          </p:cNvSpPr>
          <p:nvPr/>
        </p:nvSpPr>
        <p:spPr bwMode="auto">
          <a:xfrm flipH="1">
            <a:off x="3581400" y="22098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9" name="Line 5"/>
          <p:cNvSpPr>
            <a:spLocks noChangeShapeType="1"/>
          </p:cNvSpPr>
          <p:nvPr/>
        </p:nvSpPr>
        <p:spPr bwMode="auto">
          <a:xfrm flipH="1">
            <a:off x="3581400" y="2743200"/>
            <a:ext cx="2895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0" name="Line 6"/>
          <p:cNvSpPr>
            <a:spLocks noChangeShapeType="1"/>
          </p:cNvSpPr>
          <p:nvPr/>
        </p:nvSpPr>
        <p:spPr bwMode="auto">
          <a:xfrm flipH="1">
            <a:off x="1143000" y="51054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8" name="Text Box 14"/>
          <p:cNvSpPr txBox="1">
            <a:spLocks noChangeArrowheads="1"/>
          </p:cNvSpPr>
          <p:nvPr/>
        </p:nvSpPr>
        <p:spPr bwMode="auto">
          <a:xfrm>
            <a:off x="1336675" y="3352800"/>
            <a:ext cx="157956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625475"/>
            <a:r>
              <a:rPr lang="en-US" sz="1800">
                <a:solidFill>
                  <a:schemeClr val="tx2"/>
                </a:solidFill>
              </a:rPr>
              <a:t>1	1	1</a:t>
            </a:r>
          </a:p>
        </p:txBody>
      </p:sp>
      <p:grpSp>
        <p:nvGrpSpPr>
          <p:cNvPr id="180253" name="Group 29"/>
          <p:cNvGrpSpPr>
            <a:grpSpLocks/>
          </p:cNvGrpSpPr>
          <p:nvPr/>
        </p:nvGrpSpPr>
        <p:grpSpPr bwMode="auto">
          <a:xfrm>
            <a:off x="358775" y="1901825"/>
            <a:ext cx="2689225" cy="1298575"/>
            <a:chOff x="226" y="1198"/>
            <a:chExt cx="1694" cy="818"/>
          </a:xfrm>
        </p:grpSpPr>
        <p:sp>
          <p:nvSpPr>
            <p:cNvPr id="180250" name="Text Box 26"/>
            <p:cNvSpPr txBox="1">
              <a:spLocks noChangeArrowheads="1"/>
            </p:cNvSpPr>
            <p:nvPr/>
          </p:nvSpPr>
          <p:spPr bwMode="auto">
            <a:xfrm>
              <a:off x="226" y="1198"/>
              <a:ext cx="148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accent2"/>
                  </a:solidFill>
                </a:rPr>
                <a:t>Sign extension</a:t>
              </a:r>
            </a:p>
          </p:txBody>
        </p:sp>
        <p:sp>
          <p:nvSpPr>
            <p:cNvPr id="180251" name="AutoShape 27"/>
            <p:cNvSpPr>
              <a:spLocks/>
            </p:cNvSpPr>
            <p:nvPr/>
          </p:nvSpPr>
          <p:spPr bwMode="auto">
            <a:xfrm rot="5400000">
              <a:off x="1320" y="1416"/>
              <a:ext cx="192" cy="1008"/>
            </a:xfrm>
            <a:prstGeom prst="leftBrace">
              <a:avLst>
                <a:gd name="adj1" fmla="val 43750"/>
                <a:gd name="adj2" fmla="val 50000"/>
              </a:avLst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52" name="Line 28"/>
            <p:cNvSpPr>
              <a:spLocks noChangeShapeType="1"/>
            </p:cNvSpPr>
            <p:nvPr/>
          </p:nvSpPr>
          <p:spPr bwMode="auto">
            <a:xfrm>
              <a:off x="1056" y="1488"/>
              <a:ext cx="336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8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5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5887-D9D0-4F72-866F-119F7ADDCB73}" type="slidenum">
              <a:rPr lang="en-US"/>
              <a:pPr/>
              <a:t>152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Booth Recoding: Advantages and Disadvantages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Depends on the architecture</a:t>
            </a:r>
          </a:p>
          <a:p>
            <a:pPr lvl="1"/>
            <a:r>
              <a:rPr lang="en-US"/>
              <a:t>Potential advantage: might reduce the # of 1’s</a:t>
            </a:r>
            <a:br>
              <a:rPr lang="en-US"/>
            </a:br>
            <a:r>
              <a:rPr lang="en-US"/>
              <a:t>in multiplier</a:t>
            </a:r>
          </a:p>
          <a:p>
            <a:r>
              <a:rPr lang="en-US"/>
              <a:t>In the multipliers that we have seen so far:</a:t>
            </a:r>
          </a:p>
          <a:p>
            <a:pPr lvl="1"/>
            <a:r>
              <a:rPr lang="en-US"/>
              <a:t>Doesn’t save in speed</a:t>
            </a:r>
            <a:br>
              <a:rPr lang="en-US"/>
            </a:br>
            <a:r>
              <a:rPr lang="en-US"/>
              <a:t>(still have to wait for the critical path, e.g., the shift-add delay in sequential multiplier)</a:t>
            </a:r>
          </a:p>
          <a:p>
            <a:pPr lvl="1"/>
            <a:r>
              <a:rPr lang="en-US"/>
              <a:t>Increases area: recoding circuitry AND subtraction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6278-EB8E-49D0-A607-03031ADFF5D8}" type="slidenum">
              <a:rPr lang="en-US"/>
              <a:pPr/>
              <a:t>153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Modified Booth Multiplier: Idea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Group pairs, leaving –2, -1, 0, 1, 2</a:t>
            </a:r>
          </a:p>
          <a:p>
            <a:pPr lvl="1"/>
            <a:r>
              <a:rPr lang="en-US"/>
              <a:t>Grouping reduces # of partial products by half</a:t>
            </a:r>
          </a:p>
          <a:p>
            <a:r>
              <a:rPr lang="en-US"/>
              <a:t>Booth recoding results in:</a:t>
            </a:r>
          </a:p>
          <a:p>
            <a:pPr lvl="1"/>
            <a:r>
              <a:rPr lang="en-US"/>
              <a:t>Gets rid of 3’s (sequences of 1’s in general)</a:t>
            </a:r>
          </a:p>
        </p:txBody>
      </p:sp>
      <p:grpSp>
        <p:nvGrpSpPr>
          <p:cNvPr id="142358" name="Group 22"/>
          <p:cNvGrpSpPr>
            <a:grpSpLocks/>
          </p:cNvGrpSpPr>
          <p:nvPr/>
        </p:nvGrpSpPr>
        <p:grpSpPr bwMode="auto">
          <a:xfrm>
            <a:off x="381000" y="3197225"/>
            <a:ext cx="8305800" cy="3051175"/>
            <a:chOff x="432" y="1774"/>
            <a:chExt cx="5232" cy="1922"/>
          </a:xfrm>
        </p:grpSpPr>
        <p:sp>
          <p:nvSpPr>
            <p:cNvPr id="142350" name="Text Box 14"/>
            <p:cNvSpPr txBox="1">
              <a:spLocks noChangeArrowheads="1"/>
            </p:cNvSpPr>
            <p:nvPr/>
          </p:nvSpPr>
          <p:spPr bwMode="auto">
            <a:xfrm>
              <a:off x="518" y="1774"/>
              <a:ext cx="5074" cy="189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defTabSz="511175"/>
              <a:r>
                <a:rPr lang="en-US" b="1"/>
                <a:t>   0	    1     </a:t>
              </a:r>
              <a:r>
                <a:rPr lang="en-US" b="1">
                  <a:solidFill>
                    <a:schemeClr val="accent2"/>
                  </a:solidFill>
                </a:rPr>
                <a:t>1</a:t>
              </a:r>
              <a:r>
                <a:rPr lang="en-US" b="1"/>
                <a:t>     0     </a:t>
              </a:r>
              <a:r>
                <a:rPr lang="en-US" b="1">
                  <a:solidFill>
                    <a:schemeClr val="folHlink"/>
                  </a:solidFill>
                </a:rPr>
                <a:t>1</a:t>
              </a:r>
              <a:r>
                <a:rPr lang="en-US" b="1"/>
                <a:t>     </a:t>
              </a:r>
              <a:r>
                <a:rPr lang="en-US" b="1">
                  <a:solidFill>
                    <a:schemeClr val="tx2"/>
                  </a:solidFill>
                </a:rPr>
                <a:t>1</a:t>
              </a:r>
              <a:r>
                <a:rPr lang="en-US" b="1"/>
                <a:t>     </a:t>
              </a:r>
              <a:r>
                <a:rPr lang="en-US" b="1">
                  <a:solidFill>
                    <a:schemeClr val="accent2"/>
                  </a:solidFill>
                </a:rPr>
                <a:t>1</a:t>
              </a:r>
              <a:r>
                <a:rPr lang="en-US" b="1"/>
                <a:t>     0     0     0     1     0</a:t>
              </a:r>
            </a:p>
            <a:p>
              <a:pPr algn="l" defTabSz="511175"/>
              <a:endParaRPr lang="en-US" b="1"/>
            </a:p>
            <a:p>
              <a:pPr algn="l" defTabSz="511175"/>
              <a:r>
                <a:rPr lang="en-US" b="1"/>
                <a:t>(+1  -1)                      </a:t>
              </a:r>
              <a:r>
                <a:rPr lang="en-US" b="1">
                  <a:solidFill>
                    <a:schemeClr val="accent2"/>
                  </a:solidFill>
                </a:rPr>
                <a:t>(+1   -1)</a:t>
              </a:r>
              <a:r>
                <a:rPr lang="en-US" b="1"/>
                <a:t>              (+1   -1)</a:t>
              </a:r>
              <a:endParaRPr lang="en-US" b="1">
                <a:solidFill>
                  <a:schemeClr val="accent2"/>
                </a:solidFill>
              </a:endParaRPr>
            </a:p>
            <a:p>
              <a:pPr algn="l" defTabSz="511175"/>
              <a:r>
                <a:rPr lang="en-US" b="1"/>
                <a:t>      </a:t>
              </a:r>
              <a:r>
                <a:rPr lang="en-US" b="1">
                  <a:solidFill>
                    <a:schemeClr val="accent2"/>
                  </a:solidFill>
                </a:rPr>
                <a:t>(+1   -1)        </a:t>
              </a:r>
              <a:r>
                <a:rPr lang="en-US" b="1">
                  <a:solidFill>
                    <a:schemeClr val="tx2"/>
                  </a:solidFill>
                </a:rPr>
                <a:t>(+1   -1)</a:t>
              </a:r>
            </a:p>
            <a:p>
              <a:pPr algn="l" defTabSz="511175"/>
              <a:r>
                <a:rPr lang="en-US" b="1">
                  <a:solidFill>
                    <a:schemeClr val="folHlink"/>
                  </a:solidFill>
                </a:rPr>
                <a:t>                     (+1  -1)</a:t>
              </a:r>
            </a:p>
            <a:p>
              <a:pPr algn="l" defTabSz="511175"/>
              <a:endParaRPr lang="en-US" b="1">
                <a:solidFill>
                  <a:schemeClr val="folHlink"/>
                </a:solidFill>
              </a:endParaRPr>
            </a:p>
            <a:p>
              <a:pPr algn="l" defTabSz="511175"/>
              <a:r>
                <a:rPr lang="en-US" b="1"/>
                <a:t>+1    0    -1   +1    0     0     -1    0     0   +1   -1    0</a:t>
              </a:r>
            </a:p>
            <a:p>
              <a:pPr algn="l" defTabSz="511175"/>
              <a:r>
                <a:rPr lang="en-US" b="1"/>
                <a:t>    +2         -1            0            -2          +1          -2</a:t>
              </a:r>
            </a:p>
          </p:txBody>
        </p:sp>
        <p:sp>
          <p:nvSpPr>
            <p:cNvPr id="142351" name="Line 15"/>
            <p:cNvSpPr>
              <a:spLocks noChangeShapeType="1"/>
            </p:cNvSpPr>
            <p:nvPr/>
          </p:nvSpPr>
          <p:spPr bwMode="auto">
            <a:xfrm>
              <a:off x="480" y="2112"/>
              <a:ext cx="51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52" name="Line 16"/>
            <p:cNvSpPr>
              <a:spLocks noChangeShapeType="1"/>
            </p:cNvSpPr>
            <p:nvPr/>
          </p:nvSpPr>
          <p:spPr bwMode="auto">
            <a:xfrm>
              <a:off x="432" y="3072"/>
              <a:ext cx="51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53" name="Line 17"/>
            <p:cNvSpPr>
              <a:spLocks noChangeShapeType="1"/>
            </p:cNvSpPr>
            <p:nvPr/>
          </p:nvSpPr>
          <p:spPr bwMode="auto">
            <a:xfrm>
              <a:off x="1344" y="307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54" name="Line 18"/>
            <p:cNvSpPr>
              <a:spLocks noChangeShapeType="1"/>
            </p:cNvSpPr>
            <p:nvPr/>
          </p:nvSpPr>
          <p:spPr bwMode="auto">
            <a:xfrm>
              <a:off x="2256" y="307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55" name="Line 19"/>
            <p:cNvSpPr>
              <a:spLocks noChangeShapeType="1"/>
            </p:cNvSpPr>
            <p:nvPr/>
          </p:nvSpPr>
          <p:spPr bwMode="auto">
            <a:xfrm>
              <a:off x="3072" y="307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56" name="Line 20"/>
            <p:cNvSpPr>
              <a:spLocks noChangeShapeType="1"/>
            </p:cNvSpPr>
            <p:nvPr/>
          </p:nvSpPr>
          <p:spPr bwMode="auto">
            <a:xfrm>
              <a:off x="3984" y="307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57" name="Line 21"/>
            <p:cNvSpPr>
              <a:spLocks noChangeShapeType="1"/>
            </p:cNvSpPr>
            <p:nvPr/>
          </p:nvSpPr>
          <p:spPr bwMode="auto">
            <a:xfrm>
              <a:off x="4800" y="307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2359" name="Text Box 23"/>
          <p:cNvSpPr txBox="1">
            <a:spLocks noChangeArrowheads="1"/>
          </p:cNvSpPr>
          <p:nvPr/>
        </p:nvSpPr>
        <p:spPr bwMode="auto">
          <a:xfrm>
            <a:off x="8229600" y="6216650"/>
            <a:ext cx="893763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©Hauck</a:t>
            </a:r>
            <a:r>
              <a:rPr lang="en-US" sz="1600" b="1">
                <a:latin typeface="Arial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7F04-3696-4471-8B27-5CDAA686FCAC}" type="slidenum">
              <a:rPr lang="en-US"/>
              <a:pPr/>
              <a:t>154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Modified Booth Multiplier: Idea (cont.)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4648200"/>
          </a:xfrm>
        </p:spPr>
        <p:txBody>
          <a:bodyPr/>
          <a:lstStyle/>
          <a:p>
            <a:r>
              <a:rPr lang="en-US"/>
              <a:t>Can encode the digits by looking at three bits at a time</a:t>
            </a:r>
          </a:p>
          <a:p>
            <a:r>
              <a:rPr lang="en-US"/>
              <a:t>Booth recoding table:</a:t>
            </a:r>
          </a:p>
          <a:p>
            <a:pPr marL="4565650" lvl="1"/>
            <a:r>
              <a:rPr lang="en-US"/>
              <a:t>Must be able to add </a:t>
            </a:r>
            <a:r>
              <a:rPr lang="en-US" i="1"/>
              <a:t>multiplicand</a:t>
            </a:r>
            <a:r>
              <a:rPr lang="en-US"/>
              <a:t>  times –2, -1, 0, 1 and 2</a:t>
            </a:r>
          </a:p>
          <a:p>
            <a:pPr marL="4565650" lvl="1"/>
            <a:r>
              <a:rPr lang="en-US"/>
              <a:t>Since Booth recoding got rid of 3’s, generating partial products is not that hard (shifting and negating)</a:t>
            </a:r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533400" y="3190875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7" name="Line 7"/>
          <p:cNvSpPr>
            <a:spLocks noChangeShapeType="1"/>
          </p:cNvSpPr>
          <p:nvPr/>
        </p:nvSpPr>
        <p:spPr bwMode="auto">
          <a:xfrm>
            <a:off x="3135313" y="2555875"/>
            <a:ext cx="0" cy="3748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8" name="Line 8"/>
          <p:cNvSpPr>
            <a:spLocks noChangeShapeType="1"/>
          </p:cNvSpPr>
          <p:nvPr/>
        </p:nvSpPr>
        <p:spPr bwMode="auto">
          <a:xfrm>
            <a:off x="2230438" y="2505075"/>
            <a:ext cx="0" cy="3824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609600" y="2657475"/>
            <a:ext cx="3681413" cy="3743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i+1	i	i-1	add</a:t>
            </a:r>
          </a:p>
          <a:p>
            <a:pPr algn="l"/>
            <a:endParaRPr lang="en-US" b="1"/>
          </a:p>
          <a:p>
            <a:pPr algn="l"/>
            <a:r>
              <a:rPr lang="en-US" b="1"/>
              <a:t> 0	0	0	0*M</a:t>
            </a:r>
            <a:br>
              <a:rPr lang="en-US" b="1"/>
            </a:br>
            <a:r>
              <a:rPr lang="en-US" b="1"/>
              <a:t> 0	0	1	1*M</a:t>
            </a:r>
            <a:br>
              <a:rPr lang="en-US" b="1"/>
            </a:br>
            <a:r>
              <a:rPr lang="en-US" b="1"/>
              <a:t> 0	1	0	1*M</a:t>
            </a:r>
            <a:br>
              <a:rPr lang="en-US" b="1"/>
            </a:br>
            <a:r>
              <a:rPr lang="en-US" b="1"/>
              <a:t> 0	1	1	2*M</a:t>
            </a:r>
            <a:br>
              <a:rPr lang="en-US" b="1"/>
            </a:br>
            <a:r>
              <a:rPr lang="en-US" b="1"/>
              <a:t> 1	0	0	–2*M</a:t>
            </a:r>
            <a:br>
              <a:rPr lang="en-US" b="1"/>
            </a:br>
            <a:r>
              <a:rPr lang="en-US" b="1"/>
              <a:t> 1	0	1	–1*M</a:t>
            </a:r>
            <a:br>
              <a:rPr lang="en-US" b="1"/>
            </a:br>
            <a:r>
              <a:rPr lang="en-US" b="1"/>
              <a:t> 1	1	0	–1*M</a:t>
            </a:r>
            <a:br>
              <a:rPr lang="en-US" b="1"/>
            </a:br>
            <a:r>
              <a:rPr lang="en-US" b="1"/>
              <a:t> 1	1	1	0*M</a:t>
            </a:r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8229600" y="6216650"/>
            <a:ext cx="893763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©Hauck</a:t>
            </a:r>
            <a:r>
              <a:rPr lang="en-US" sz="1600" b="1">
                <a:latin typeface="Arial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F3B9-82F3-43C9-8B80-B6D15B1FAAF2}" type="slidenum">
              <a:rPr lang="en-US"/>
              <a:pPr/>
              <a:t>155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Modified Booth Multiplier: Idea (cont.)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4648200"/>
          </a:xfrm>
        </p:spPr>
        <p:txBody>
          <a:bodyPr/>
          <a:lstStyle/>
          <a:p>
            <a:r>
              <a:rPr lang="en-US"/>
              <a:t>Interpretation of the Booth recoding table:</a:t>
            </a:r>
          </a:p>
        </p:txBody>
      </p:sp>
      <p:sp>
        <p:nvSpPr>
          <p:cNvPr id="222212" name="Line 4"/>
          <p:cNvSpPr>
            <a:spLocks noChangeShapeType="1"/>
          </p:cNvSpPr>
          <p:nvPr/>
        </p:nvSpPr>
        <p:spPr bwMode="auto">
          <a:xfrm>
            <a:off x="533400" y="2276475"/>
            <a:ext cx="7924800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609600" y="1600200"/>
            <a:ext cx="8348663" cy="4473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b="1"/>
              <a:t>i+1	i	i-1	add	Explanation</a:t>
            </a:r>
          </a:p>
          <a:p>
            <a:pPr algn="l">
              <a:lnSpc>
                <a:spcPct val="120000"/>
              </a:lnSpc>
            </a:pPr>
            <a:endParaRPr lang="en-US" b="1"/>
          </a:p>
          <a:p>
            <a:pPr algn="l">
              <a:lnSpc>
                <a:spcPct val="120000"/>
              </a:lnSpc>
            </a:pPr>
            <a:r>
              <a:rPr lang="en-US" b="1"/>
              <a:t> 0	0	0	0*M	No string of 1’s in sight</a:t>
            </a:r>
            <a:br>
              <a:rPr lang="en-US" b="1"/>
            </a:br>
            <a:r>
              <a:rPr lang="en-US" b="1"/>
              <a:t> 0	0	1	1*M	End of a string of 1’s</a:t>
            </a:r>
            <a:br>
              <a:rPr lang="en-US" b="1"/>
            </a:br>
            <a:r>
              <a:rPr lang="en-US" b="1"/>
              <a:t> 0	1	0	1*M	Isolated 1</a:t>
            </a:r>
            <a:br>
              <a:rPr lang="en-US" b="1"/>
            </a:br>
            <a:r>
              <a:rPr lang="en-US" b="1"/>
              <a:t> 0	1	1	2*M	End of a string of 1’s</a:t>
            </a:r>
            <a:br>
              <a:rPr lang="en-US" b="1"/>
            </a:br>
            <a:r>
              <a:rPr lang="en-US" b="1"/>
              <a:t> 1	0	0	–2*M	Beginning of a string of 1’s</a:t>
            </a:r>
            <a:br>
              <a:rPr lang="en-US" b="1"/>
            </a:br>
            <a:r>
              <a:rPr lang="en-US" b="1"/>
              <a:t> 1	0	1	–1*M	End one string, begin new one</a:t>
            </a:r>
            <a:br>
              <a:rPr lang="en-US" b="1"/>
            </a:br>
            <a:r>
              <a:rPr lang="en-US" b="1"/>
              <a:t> 1	1	0	–1*M	Beginning of a string of 1’s</a:t>
            </a:r>
            <a:br>
              <a:rPr lang="en-US" b="1"/>
            </a:br>
            <a:r>
              <a:rPr lang="en-US" b="1"/>
              <a:t> 1	1	1	0*M	Continuation of string of 1’s</a:t>
            </a:r>
          </a:p>
        </p:txBody>
      </p:sp>
      <p:sp>
        <p:nvSpPr>
          <p:cNvPr id="222216" name="Text Box 8"/>
          <p:cNvSpPr txBox="1">
            <a:spLocks noChangeArrowheads="1"/>
          </p:cNvSpPr>
          <p:nvPr/>
        </p:nvSpPr>
        <p:spPr bwMode="auto">
          <a:xfrm>
            <a:off x="7970838" y="6216650"/>
            <a:ext cx="1096962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Par</a:t>
            </a:r>
            <a:r>
              <a:rPr lang="en-US" sz="1600" b="1">
                <a:latin typeface="Arial" charset="0"/>
              </a:rPr>
              <a:t>] p. 160</a:t>
            </a:r>
          </a:p>
        </p:txBody>
      </p:sp>
      <p:grpSp>
        <p:nvGrpSpPr>
          <p:cNvPr id="222218" name="Group 10"/>
          <p:cNvGrpSpPr>
            <a:grpSpLocks/>
          </p:cNvGrpSpPr>
          <p:nvPr/>
        </p:nvGrpSpPr>
        <p:grpSpPr bwMode="auto">
          <a:xfrm>
            <a:off x="2230438" y="1676400"/>
            <a:ext cx="2036762" cy="4495800"/>
            <a:chOff x="1405" y="1056"/>
            <a:chExt cx="1283" cy="2415"/>
          </a:xfrm>
        </p:grpSpPr>
        <p:sp>
          <p:nvSpPr>
            <p:cNvPr id="222213" name="Line 5"/>
            <p:cNvSpPr>
              <a:spLocks noChangeShapeType="1"/>
            </p:cNvSpPr>
            <p:nvPr/>
          </p:nvSpPr>
          <p:spPr bwMode="auto">
            <a:xfrm>
              <a:off x="1975" y="1088"/>
              <a:ext cx="0" cy="236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4" name="Line 6"/>
            <p:cNvSpPr>
              <a:spLocks noChangeShapeType="1"/>
            </p:cNvSpPr>
            <p:nvPr/>
          </p:nvSpPr>
          <p:spPr bwMode="auto">
            <a:xfrm>
              <a:off x="1405" y="1056"/>
              <a:ext cx="0" cy="240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7" name="Line 9"/>
            <p:cNvSpPr>
              <a:spLocks noChangeShapeType="1"/>
            </p:cNvSpPr>
            <p:nvPr/>
          </p:nvSpPr>
          <p:spPr bwMode="auto">
            <a:xfrm>
              <a:off x="2688" y="1110"/>
              <a:ext cx="0" cy="236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8C3C-266B-4BF8-8BDA-9442A6ECBD92}" type="slidenum">
              <a:rPr lang="en-US"/>
              <a:pPr/>
              <a:t>156</a:t>
            </a:fld>
            <a:endParaRPr lang="en-US"/>
          </a:p>
        </p:txBody>
      </p:sp>
      <p:sp>
        <p:nvSpPr>
          <p:cNvPr id="144415" name="Text Box 31"/>
          <p:cNvSpPr txBox="1">
            <a:spLocks noChangeArrowheads="1"/>
          </p:cNvSpPr>
          <p:nvPr/>
        </p:nvSpPr>
        <p:spPr bwMode="auto">
          <a:xfrm>
            <a:off x="4140200" y="2978150"/>
            <a:ext cx="388937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600" b="1">
                <a:solidFill>
                  <a:schemeClr val="accent2"/>
                </a:solidFill>
                <a:latin typeface="Arial" charset="0"/>
                <a:cs typeface="Arial" charset="0"/>
              </a:rPr>
              <a:t>1     1</a:t>
            </a:r>
            <a:r>
              <a:rPr lang="en-US" sz="1600">
                <a:latin typeface="Arial" charset="0"/>
                <a:cs typeface="Arial" charset="0"/>
              </a:rPr>
              <a:t>    </a:t>
            </a:r>
            <a:r>
              <a:rPr lang="en-US" sz="1600" b="1">
                <a:solidFill>
                  <a:schemeClr val="accent2"/>
                </a:solidFill>
                <a:latin typeface="Arial" charset="0"/>
              </a:rPr>
              <a:t>1   </a:t>
            </a:r>
            <a:r>
              <a:rPr lang="en-US" sz="3200" b="1">
                <a:solidFill>
                  <a:schemeClr val="accent2"/>
                </a:solidFill>
                <a:latin typeface="Bradley Hand ITC" pitchFamily="66" charset="0"/>
              </a:rPr>
              <a:t>1  1  0  0  1  1  0</a:t>
            </a:r>
          </a:p>
        </p:txBody>
      </p:sp>
      <p:grpSp>
        <p:nvGrpSpPr>
          <p:cNvPr id="144410" name="Group 26"/>
          <p:cNvGrpSpPr>
            <a:grpSpLocks/>
          </p:cNvGrpSpPr>
          <p:nvPr/>
        </p:nvGrpSpPr>
        <p:grpSpPr bwMode="auto">
          <a:xfrm>
            <a:off x="228600" y="2057400"/>
            <a:ext cx="8153400" cy="3505200"/>
            <a:chOff x="144" y="1296"/>
            <a:chExt cx="5136" cy="2208"/>
          </a:xfrm>
        </p:grpSpPr>
        <p:sp>
          <p:nvSpPr>
            <p:cNvPr id="144400" name="Text Box 16"/>
            <p:cNvSpPr txBox="1">
              <a:spLocks noChangeArrowheads="1"/>
            </p:cNvSpPr>
            <p:nvPr/>
          </p:nvSpPr>
          <p:spPr bwMode="auto">
            <a:xfrm>
              <a:off x="4643" y="1558"/>
              <a:ext cx="378" cy="40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3600" b="1">
                  <a:solidFill>
                    <a:schemeClr val="accent2"/>
                  </a:solidFill>
                  <a:latin typeface="Bradley Hand ITC" pitchFamily="66" charset="0"/>
                </a:rPr>
                <a:t>-2</a:t>
              </a:r>
            </a:p>
          </p:txBody>
        </p:sp>
        <p:sp>
          <p:nvSpPr>
            <p:cNvPr id="144401" name="Rectangle 17"/>
            <p:cNvSpPr>
              <a:spLocks noChangeArrowheads="1"/>
            </p:cNvSpPr>
            <p:nvPr/>
          </p:nvSpPr>
          <p:spPr bwMode="auto">
            <a:xfrm>
              <a:off x="4656" y="1296"/>
              <a:ext cx="624" cy="24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09" name="Rectangle 25"/>
            <p:cNvSpPr>
              <a:spLocks noChangeArrowheads="1"/>
            </p:cNvSpPr>
            <p:nvPr/>
          </p:nvSpPr>
          <p:spPr bwMode="auto">
            <a:xfrm>
              <a:off x="144" y="3360"/>
              <a:ext cx="1104" cy="14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12" name="Group 28"/>
          <p:cNvGrpSpPr>
            <a:grpSpLocks/>
          </p:cNvGrpSpPr>
          <p:nvPr/>
        </p:nvGrpSpPr>
        <p:grpSpPr bwMode="auto">
          <a:xfrm>
            <a:off x="228600" y="1981200"/>
            <a:ext cx="7315200" cy="3886200"/>
            <a:chOff x="144" y="1248"/>
            <a:chExt cx="4608" cy="2448"/>
          </a:xfrm>
        </p:grpSpPr>
        <p:sp>
          <p:nvSpPr>
            <p:cNvPr id="144399" name="Text Box 15"/>
            <p:cNvSpPr txBox="1">
              <a:spLocks noChangeArrowheads="1"/>
            </p:cNvSpPr>
            <p:nvPr/>
          </p:nvSpPr>
          <p:spPr bwMode="auto">
            <a:xfrm>
              <a:off x="4135" y="1558"/>
              <a:ext cx="356" cy="40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3600" b="1">
                  <a:solidFill>
                    <a:schemeClr val="folHlink"/>
                  </a:solidFill>
                  <a:latin typeface="Bradley Hand ITC" pitchFamily="66" charset="0"/>
                </a:rPr>
                <a:t>-1</a:t>
              </a:r>
              <a:endParaRPr lang="en-US" sz="3600" b="1">
                <a:solidFill>
                  <a:schemeClr val="accent2"/>
                </a:solidFill>
                <a:latin typeface="Bradley Hand ITC" pitchFamily="66" charset="0"/>
              </a:endParaRPr>
            </a:p>
          </p:txBody>
        </p:sp>
        <p:sp>
          <p:nvSpPr>
            <p:cNvPr id="144402" name="Rectangle 18"/>
            <p:cNvSpPr>
              <a:spLocks noChangeArrowheads="1"/>
            </p:cNvSpPr>
            <p:nvPr/>
          </p:nvSpPr>
          <p:spPr bwMode="auto">
            <a:xfrm>
              <a:off x="4128" y="1248"/>
              <a:ext cx="624" cy="336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1" name="Rectangle 27"/>
            <p:cNvSpPr>
              <a:spLocks noChangeArrowheads="1"/>
            </p:cNvSpPr>
            <p:nvPr/>
          </p:nvSpPr>
          <p:spPr bwMode="auto">
            <a:xfrm>
              <a:off x="144" y="3552"/>
              <a:ext cx="1056" cy="144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14" name="Group 30"/>
          <p:cNvGrpSpPr>
            <a:grpSpLocks/>
          </p:cNvGrpSpPr>
          <p:nvPr/>
        </p:nvGrpSpPr>
        <p:grpSpPr bwMode="auto">
          <a:xfrm>
            <a:off x="228600" y="2057400"/>
            <a:ext cx="6553200" cy="4343400"/>
            <a:chOff x="144" y="1296"/>
            <a:chExt cx="4128" cy="2736"/>
          </a:xfrm>
        </p:grpSpPr>
        <p:sp>
          <p:nvSpPr>
            <p:cNvPr id="144398" name="Text Box 14"/>
            <p:cNvSpPr txBox="1">
              <a:spLocks noChangeArrowheads="1"/>
            </p:cNvSpPr>
            <p:nvPr/>
          </p:nvSpPr>
          <p:spPr bwMode="auto">
            <a:xfrm>
              <a:off x="3674" y="1562"/>
              <a:ext cx="341" cy="40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3600" b="1">
                  <a:solidFill>
                    <a:schemeClr val="accent2"/>
                  </a:solidFill>
                  <a:latin typeface="Bradley Hand ITC" pitchFamily="66" charset="0"/>
                </a:rPr>
                <a:t> </a:t>
              </a:r>
              <a:r>
                <a:rPr lang="en-US" sz="3600" b="1">
                  <a:solidFill>
                    <a:schemeClr val="tx2"/>
                  </a:solidFill>
                  <a:latin typeface="Bradley Hand ITC" pitchFamily="66" charset="0"/>
                </a:rPr>
                <a:t>0</a:t>
              </a:r>
              <a:endParaRPr lang="en-US" sz="3600" b="1">
                <a:solidFill>
                  <a:schemeClr val="accent2"/>
                </a:solidFill>
                <a:latin typeface="Bradley Hand ITC" pitchFamily="66" charset="0"/>
              </a:endParaRPr>
            </a:p>
          </p:txBody>
        </p:sp>
        <p:sp>
          <p:nvSpPr>
            <p:cNvPr id="144403" name="Rectangle 19"/>
            <p:cNvSpPr>
              <a:spLocks noChangeArrowheads="1"/>
            </p:cNvSpPr>
            <p:nvPr/>
          </p:nvSpPr>
          <p:spPr bwMode="auto">
            <a:xfrm>
              <a:off x="3648" y="1296"/>
              <a:ext cx="624" cy="24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3" name="Rectangle 29"/>
            <p:cNvSpPr>
              <a:spLocks noChangeArrowheads="1"/>
            </p:cNvSpPr>
            <p:nvPr/>
          </p:nvSpPr>
          <p:spPr bwMode="auto">
            <a:xfrm>
              <a:off x="144" y="3888"/>
              <a:ext cx="1056" cy="144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416" name="Text Box 32"/>
          <p:cNvSpPr txBox="1">
            <a:spLocks noChangeArrowheads="1"/>
          </p:cNvSpPr>
          <p:nvPr/>
        </p:nvSpPr>
        <p:spPr bwMode="auto">
          <a:xfrm>
            <a:off x="4076700" y="3359150"/>
            <a:ext cx="31623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600" b="1">
                <a:solidFill>
                  <a:schemeClr val="folHlink"/>
                </a:solidFill>
                <a:latin typeface="Arial" charset="0"/>
              </a:rPr>
              <a:t>1     1</a:t>
            </a:r>
            <a:r>
              <a:rPr lang="en-US" sz="3200" b="1">
                <a:solidFill>
                  <a:schemeClr val="folHlink"/>
                </a:solidFill>
                <a:latin typeface="Bradley Hand ITC" pitchFamily="66" charset="0"/>
              </a:rPr>
              <a:t>  1  1  0  0  1  1</a:t>
            </a:r>
          </a:p>
        </p:txBody>
      </p:sp>
      <p:sp>
        <p:nvSpPr>
          <p:cNvPr id="144417" name="Text Box 33"/>
          <p:cNvSpPr txBox="1">
            <a:spLocks noChangeArrowheads="1"/>
          </p:cNvSpPr>
          <p:nvPr/>
        </p:nvSpPr>
        <p:spPr bwMode="auto">
          <a:xfrm>
            <a:off x="3962400" y="3816350"/>
            <a:ext cx="25019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b="1">
                <a:solidFill>
                  <a:schemeClr val="tx2"/>
                </a:solidFill>
                <a:latin typeface="Bradley Hand ITC" pitchFamily="66" charset="0"/>
              </a:rPr>
              <a:t>0  0  0  0  0  0</a:t>
            </a:r>
          </a:p>
        </p:txBody>
      </p:sp>
      <p:sp>
        <p:nvSpPr>
          <p:cNvPr id="144418" name="Text Box 34"/>
          <p:cNvSpPr txBox="1">
            <a:spLocks noChangeArrowheads="1"/>
          </p:cNvSpPr>
          <p:nvPr/>
        </p:nvSpPr>
        <p:spPr bwMode="auto">
          <a:xfrm>
            <a:off x="3935413" y="4449763"/>
            <a:ext cx="409892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200" b="1">
                <a:latin typeface="Bradley Hand ITC" pitchFamily="66" charset="0"/>
              </a:rPr>
              <a:t>1  1  1  0  1  1  0  0  1  0</a:t>
            </a:r>
          </a:p>
        </p:txBody>
      </p:sp>
      <p:sp>
        <p:nvSpPr>
          <p:cNvPr id="144419" name="Rectangle 35"/>
          <p:cNvSpPr>
            <a:spLocks noChangeArrowheads="1"/>
          </p:cNvSpPr>
          <p:nvPr/>
        </p:nvSpPr>
        <p:spPr bwMode="auto">
          <a:xfrm>
            <a:off x="152400" y="1524000"/>
            <a:ext cx="8305800" cy="49530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(Modified) Booth Multiplier: Example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2209800"/>
          </a:xfrm>
        </p:spPr>
        <p:txBody>
          <a:bodyPr/>
          <a:lstStyle/>
          <a:p>
            <a:r>
              <a:rPr lang="en-US"/>
              <a:t>Retire two bits per shift operation</a:t>
            </a:r>
          </a:p>
          <a:p>
            <a:r>
              <a:rPr lang="en-US"/>
              <a:t>Addition: signed</a:t>
            </a:r>
          </a:p>
          <a:p>
            <a:pPr lvl="1"/>
            <a:r>
              <a:rPr lang="en-US"/>
              <a:t>Sign extend 2 bits if adding</a:t>
            </a:r>
            <a:br>
              <a:rPr lang="en-US"/>
            </a:br>
            <a:r>
              <a:rPr lang="en-US"/>
              <a:t>two partial products at a time</a:t>
            </a:r>
          </a:p>
        </p:txBody>
      </p:sp>
      <p:sp>
        <p:nvSpPr>
          <p:cNvPr id="144389" name="Line 5"/>
          <p:cNvSpPr>
            <a:spLocks noChangeShapeType="1"/>
          </p:cNvSpPr>
          <p:nvPr/>
        </p:nvSpPr>
        <p:spPr bwMode="auto">
          <a:xfrm flipV="1">
            <a:off x="141288" y="4032250"/>
            <a:ext cx="2830512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2057400" y="365125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1295400" y="3657600"/>
            <a:ext cx="0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133350" y="3638550"/>
            <a:ext cx="2816225" cy="2838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688975"/>
            <a:r>
              <a:rPr lang="en-US" sz="1800" b="1"/>
              <a:t>i+1	i	i-1	add</a:t>
            </a:r>
          </a:p>
          <a:p>
            <a:pPr algn="l" defTabSz="688975"/>
            <a:endParaRPr lang="en-US" sz="1800" b="1"/>
          </a:p>
          <a:p>
            <a:pPr algn="l" defTabSz="688975"/>
            <a:r>
              <a:rPr lang="en-US" sz="1800" b="1"/>
              <a:t> 0	0	0	0*M</a:t>
            </a:r>
            <a:br>
              <a:rPr lang="en-US" sz="1800" b="1"/>
            </a:br>
            <a:r>
              <a:rPr lang="en-US" sz="1800" b="1"/>
              <a:t> 0	0	1	1*M</a:t>
            </a:r>
            <a:br>
              <a:rPr lang="en-US" sz="1800" b="1"/>
            </a:br>
            <a:r>
              <a:rPr lang="en-US" sz="1800" b="1"/>
              <a:t> 0	1	0	1*M</a:t>
            </a:r>
            <a:br>
              <a:rPr lang="en-US" sz="1800" b="1"/>
            </a:br>
            <a:r>
              <a:rPr lang="en-US" sz="1800" b="1"/>
              <a:t> 0	1	1	2*M</a:t>
            </a:r>
            <a:br>
              <a:rPr lang="en-US" sz="1800" b="1"/>
            </a:br>
            <a:r>
              <a:rPr lang="en-US" sz="1800" b="1"/>
              <a:t> 1	0	0	–2*M</a:t>
            </a:r>
            <a:br>
              <a:rPr lang="en-US" sz="1800" b="1"/>
            </a:br>
            <a:r>
              <a:rPr lang="en-US" sz="1800" b="1"/>
              <a:t> 1	0	1	–1*M</a:t>
            </a:r>
            <a:br>
              <a:rPr lang="en-US" sz="1800" b="1"/>
            </a:br>
            <a:r>
              <a:rPr lang="en-US" sz="1800" b="1"/>
              <a:t> 1	1	0	–1*M</a:t>
            </a:r>
            <a:br>
              <a:rPr lang="en-US" sz="1800" b="1"/>
            </a:br>
            <a:r>
              <a:rPr lang="en-US" sz="1800" b="1"/>
              <a:t> 1	1	1	0*M</a:t>
            </a:r>
          </a:p>
        </p:txBody>
      </p:sp>
      <p:sp>
        <p:nvSpPr>
          <p:cNvPr id="144394" name="Text Box 10"/>
          <p:cNvSpPr txBox="1">
            <a:spLocks noChangeArrowheads="1"/>
          </p:cNvSpPr>
          <p:nvPr/>
        </p:nvSpPr>
        <p:spPr bwMode="auto">
          <a:xfrm>
            <a:off x="5741988" y="1673225"/>
            <a:ext cx="3173412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0  0  1  1  0  1     13</a:t>
            </a:r>
          </a:p>
          <a:p>
            <a:pPr algn="l"/>
            <a:r>
              <a:rPr lang="en-US"/>
              <a:t>1  1  1  0  1  0     -6</a:t>
            </a:r>
          </a:p>
        </p:txBody>
      </p:sp>
      <p:sp>
        <p:nvSpPr>
          <p:cNvPr id="144395" name="Line 11"/>
          <p:cNvSpPr>
            <a:spLocks noChangeShapeType="1"/>
          </p:cNvSpPr>
          <p:nvPr/>
        </p:nvSpPr>
        <p:spPr bwMode="auto">
          <a:xfrm flipH="1">
            <a:off x="5665788" y="2590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7" name="Line 13"/>
          <p:cNvSpPr>
            <a:spLocks noChangeShapeType="1"/>
          </p:cNvSpPr>
          <p:nvPr/>
        </p:nvSpPr>
        <p:spPr bwMode="auto">
          <a:xfrm flipH="1">
            <a:off x="4141788" y="4495800"/>
            <a:ext cx="396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6" name="Line 12"/>
          <p:cNvSpPr>
            <a:spLocks noChangeShapeType="1"/>
          </p:cNvSpPr>
          <p:nvPr/>
        </p:nvSpPr>
        <p:spPr bwMode="auto">
          <a:xfrm flipH="1">
            <a:off x="5665788" y="2971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4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15" grpId="0" autoUpdateAnimBg="0"/>
      <p:bldP spid="144416" grpId="0" autoUpdateAnimBg="0"/>
      <p:bldP spid="144417" grpId="0" autoUpdateAnimBg="0"/>
      <p:bldP spid="144418" grpId="0" autoUpdateAnimBg="0"/>
      <p:bldP spid="1444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A9B2-1228-466E-80CE-2CFF6B7FB080}" type="slidenum">
              <a:rPr lang="en-US"/>
              <a:pPr/>
              <a:t>157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Modified Booth Recoding: Summary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Grouping multiplier bits into pairs</a:t>
            </a:r>
          </a:p>
          <a:p>
            <a:pPr lvl="1"/>
            <a:r>
              <a:rPr lang="en-US"/>
              <a:t>Orthogonal idea to the Booth recoding</a:t>
            </a:r>
          </a:p>
          <a:p>
            <a:pPr lvl="1"/>
            <a:r>
              <a:rPr lang="en-US"/>
              <a:t>Reduces the num of partial products to half</a:t>
            </a:r>
          </a:p>
          <a:p>
            <a:pPr lvl="1"/>
            <a:r>
              <a:rPr lang="en-US"/>
              <a:t>If Booth recoding not used </a:t>
            </a:r>
            <a:r>
              <a:rPr lang="en-US">
                <a:sym typeface="Wingdings" pitchFamily="2" charset="2"/>
              </a:rPr>
              <a:t> have to be able to multiply by 3 (hard: shift+add)</a:t>
            </a:r>
          </a:p>
          <a:p>
            <a:r>
              <a:rPr lang="en-US"/>
              <a:t>Applying the grouping idea to Booth </a:t>
            </a:r>
            <a:r>
              <a:rPr lang="en-US">
                <a:sym typeface="Wingdings" pitchFamily="2" charset="2"/>
              </a:rPr>
              <a:t></a:t>
            </a:r>
            <a:br>
              <a:rPr lang="en-US">
                <a:sym typeface="Wingdings" pitchFamily="2" charset="2"/>
              </a:rPr>
            </a:br>
            <a:r>
              <a:rPr lang="en-US">
                <a:sym typeface="Wingdings" pitchFamily="2" charset="2"/>
              </a:rPr>
              <a:t>Modified Booth Recoding (Encoding)</a:t>
            </a:r>
          </a:p>
          <a:p>
            <a:pPr lvl="1"/>
            <a:r>
              <a:rPr lang="en-US"/>
              <a:t>We already got rid of sequences of 1’s </a:t>
            </a:r>
            <a:r>
              <a:rPr lang="en-US">
                <a:sym typeface="Wingdings" pitchFamily="2" charset="2"/>
              </a:rPr>
              <a:t></a:t>
            </a:r>
            <a:br>
              <a:rPr lang="en-US">
                <a:sym typeface="Wingdings" pitchFamily="2" charset="2"/>
              </a:rPr>
            </a:br>
            <a:r>
              <a:rPr lang="en-US">
                <a:sym typeface="Wingdings" pitchFamily="2" charset="2"/>
              </a:rPr>
              <a:t>no mult by 3</a:t>
            </a:r>
          </a:p>
          <a:p>
            <a:pPr lvl="1"/>
            <a:r>
              <a:rPr lang="en-US">
                <a:sym typeface="Wingdings" pitchFamily="2" charset="2"/>
              </a:rPr>
              <a:t>Just negate, shift once or twice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FD188-3407-4EB5-8B93-1A0C62087EA7}" type="slidenum">
              <a:rPr lang="en-US"/>
              <a:pPr/>
              <a:t>131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 and Copyright (cont.)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Slides used(</a:t>
            </a:r>
            <a:r>
              <a:rPr lang="en-US" i="1"/>
              <a:t>Modified  by Kia when necessary</a:t>
            </a:r>
            <a:r>
              <a:rPr lang="en-US"/>
              <a:t>)</a:t>
            </a:r>
          </a:p>
          <a:p>
            <a:pPr lvl="1"/>
            <a:r>
              <a:rPr lang="en-US"/>
              <a:t>[©Hauck] © Scott A. Hauck, 1996-2000;</a:t>
            </a:r>
            <a:br>
              <a:rPr lang="en-US"/>
            </a:br>
            <a:r>
              <a:rPr lang="en-US"/>
              <a:t>                   G. Borriello, C. Ebeling, S. Burns, 1995,</a:t>
            </a:r>
            <a:br>
              <a:rPr lang="en-US"/>
            </a:br>
            <a:r>
              <a:rPr lang="en-US"/>
              <a:t>                   University of Washington</a:t>
            </a:r>
            <a:br>
              <a:rPr lang="en-US"/>
            </a:br>
            <a:endParaRPr lang="en-US"/>
          </a:p>
          <a:p>
            <a:pPr lvl="1"/>
            <a:r>
              <a:rPr lang="en-US"/>
              <a:t>[©Prentice Hall] © Prentice Hall 1995, © UCB 1996 </a:t>
            </a:r>
            <a:br>
              <a:rPr lang="en-US"/>
            </a:br>
            <a:r>
              <a:rPr lang="en-US"/>
              <a:t>    Slides for [Rab96]</a:t>
            </a:r>
            <a:br>
              <a:rPr lang="en-US"/>
            </a:br>
            <a:r>
              <a:rPr lang="en-US"/>
              <a:t>    </a:t>
            </a:r>
            <a:r>
              <a:rPr lang="en-US" sz="2000"/>
              <a:t>http://bwrc.eecs.berkeley.edu/Classes/IcBook/instructors.html</a:t>
            </a:r>
          </a:p>
          <a:p>
            <a:pPr lvl="1"/>
            <a:endParaRPr lang="en-US" sz="2000"/>
          </a:p>
          <a:p>
            <a:pPr lvl="1"/>
            <a:r>
              <a:rPr lang="en-US" sz="2000"/>
              <a:t>[</a:t>
            </a:r>
            <a:r>
              <a:rPr lang="en-US"/>
              <a:t>©Oxford U Press] © Oxford University Press,</a:t>
            </a:r>
            <a:br>
              <a:rPr lang="en-US"/>
            </a:br>
            <a:r>
              <a:rPr lang="en-US"/>
              <a:t>                               New York, 2000</a:t>
            </a:r>
            <a:br>
              <a:rPr lang="en-US"/>
            </a:br>
            <a:r>
              <a:rPr lang="en-US"/>
              <a:t>    Slides for [Par00]</a:t>
            </a:r>
            <a:br>
              <a:rPr lang="en-US"/>
            </a:br>
            <a:r>
              <a:rPr lang="en-US"/>
              <a:t>    With permission from the author</a:t>
            </a:r>
            <a:br>
              <a:rPr lang="en-US"/>
            </a:br>
            <a:r>
              <a:rPr lang="en-US" sz="2000"/>
              <a:t>http://www.ece.ucsb.edu/Faculty/Parhami/files_n_docs.htm</a:t>
            </a:r>
            <a:endParaRPr lang="en-US" sz="1600"/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EB6B-7E5E-4E49-A3A6-6881263D54D6}" type="slidenum">
              <a:rPr lang="en-US"/>
              <a:pPr/>
              <a:t>158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Modified Booth Multiplier: Summary (cont.)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Uses high-radix to reduce number of intermediate addition operands</a:t>
            </a:r>
          </a:p>
          <a:p>
            <a:pPr lvl="1"/>
            <a:r>
              <a:rPr lang="en-US"/>
              <a:t>Can go higher: radix-8, radix-16</a:t>
            </a:r>
          </a:p>
          <a:p>
            <a:pPr lvl="1"/>
            <a:r>
              <a:rPr lang="en-US"/>
              <a:t>Radix-8 should implement *3, *-3, *4, *-4</a:t>
            </a:r>
          </a:p>
          <a:p>
            <a:pPr lvl="1"/>
            <a:r>
              <a:rPr lang="en-US"/>
              <a:t>Recoding and partial product generation becomes more complex</a:t>
            </a:r>
          </a:p>
          <a:p>
            <a:r>
              <a:rPr lang="en-US"/>
              <a:t>Can automatically take care of signed multiplication</a:t>
            </a:r>
          </a:p>
          <a:p>
            <a:pPr lvl="1"/>
            <a:r>
              <a:rPr lang="en-US"/>
              <a:t>(we will see why)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F1D9-78C1-41F6-AEB8-9E589C812D5E}" type="slidenum">
              <a:rPr lang="en-US"/>
              <a:pPr/>
              <a:t>159</a:t>
            </a:fld>
            <a:endParaRPr lang="en-US"/>
          </a:p>
        </p:txBody>
      </p:sp>
      <p:sp>
        <p:nvSpPr>
          <p:cNvPr id="218114" name="WordArt 2" descr="Dotted diamond"/>
          <p:cNvSpPr>
            <a:spLocks noChangeArrowheads="1" noChangeShapeType="1" noTextEdit="1"/>
          </p:cNvSpPr>
          <p:nvPr/>
        </p:nvSpPr>
        <p:spPr bwMode="auto">
          <a:xfrm>
            <a:off x="609600" y="1143000"/>
            <a:ext cx="8077200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917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>
                      <a:alpha val="50000"/>
                    </a:schemeClr>
                  </a:solidFill>
                  <a:round/>
                  <a:headEnd/>
                  <a:tailEnd/>
                </a:ln>
                <a:pattFill prst="dotDmnd">
                  <a:fgClr>
                    <a:schemeClr val="bg2"/>
                  </a:fgClr>
                  <a:bgClr>
                    <a:schemeClr val="bg1"/>
                  </a:bgClr>
                </a:pattFill>
                <a:latin typeface="Arial Black"/>
              </a:rPr>
              <a:t>Outline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Serial Multiplier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Multiplier arrays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Carry save adder (CSA) and multiple operand addition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Booth encoding</a:t>
            </a:r>
          </a:p>
          <a:p>
            <a:pPr>
              <a:lnSpc>
                <a:spcPct val="110000"/>
              </a:lnSpc>
            </a:pPr>
            <a:r>
              <a:rPr lang="en-US" sz="3200" b="1"/>
              <a:t>Pipelined multipliers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Wallace tree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Signed multiplication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Shifters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6E77-DD3F-42B5-B5E7-024C0BF3C0ED}" type="slidenum">
              <a:rPr lang="en-US"/>
              <a:pPr/>
              <a:t>160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Pipelined Multipliers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registers (latches) between rows</a:t>
            </a:r>
          </a:p>
          <a:p>
            <a:r>
              <a:rPr lang="en-US"/>
              <a:t>Insert registers for bits of multiplier</a:t>
            </a:r>
          </a:p>
          <a:p>
            <a:pPr lvl="1"/>
            <a:r>
              <a:rPr lang="en-US"/>
              <a:t>Schedule MSB bits to arrive later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2884488" y="2906713"/>
            <a:ext cx="522287" cy="5508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3752850" y="2906713"/>
            <a:ext cx="520700" cy="5508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4621213" y="2906713"/>
            <a:ext cx="520700" cy="5508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5487988" y="2906713"/>
            <a:ext cx="522287" cy="5508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>
            <a:off x="3860800" y="2590800"/>
            <a:ext cx="0" cy="315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4729163" y="2590800"/>
            <a:ext cx="0" cy="315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8" name="Line 10"/>
          <p:cNvSpPr>
            <a:spLocks noChangeShapeType="1"/>
          </p:cNvSpPr>
          <p:nvPr/>
        </p:nvSpPr>
        <p:spPr bwMode="auto">
          <a:xfrm>
            <a:off x="5597525" y="2590800"/>
            <a:ext cx="0" cy="315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Rectangle 11"/>
          <p:cNvSpPr>
            <a:spLocks noChangeArrowheads="1"/>
          </p:cNvSpPr>
          <p:nvPr/>
        </p:nvSpPr>
        <p:spPr bwMode="auto">
          <a:xfrm>
            <a:off x="2903538" y="4064000"/>
            <a:ext cx="520700" cy="5508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45420" name="Rectangle 12"/>
          <p:cNvSpPr>
            <a:spLocks noChangeArrowheads="1"/>
          </p:cNvSpPr>
          <p:nvPr/>
        </p:nvSpPr>
        <p:spPr bwMode="auto">
          <a:xfrm>
            <a:off x="3771900" y="4064000"/>
            <a:ext cx="520700" cy="5508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45421" name="Rectangle 13"/>
          <p:cNvSpPr>
            <a:spLocks noChangeArrowheads="1"/>
          </p:cNvSpPr>
          <p:nvPr/>
        </p:nvSpPr>
        <p:spPr bwMode="auto">
          <a:xfrm>
            <a:off x="4638675" y="4064000"/>
            <a:ext cx="522288" cy="5508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45422" name="Rectangle 14"/>
          <p:cNvSpPr>
            <a:spLocks noChangeArrowheads="1"/>
          </p:cNvSpPr>
          <p:nvPr/>
        </p:nvSpPr>
        <p:spPr bwMode="auto">
          <a:xfrm>
            <a:off x="5507038" y="4064000"/>
            <a:ext cx="520700" cy="5508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45423" name="Line 15"/>
          <p:cNvSpPr>
            <a:spLocks noChangeShapeType="1"/>
          </p:cNvSpPr>
          <p:nvPr/>
        </p:nvSpPr>
        <p:spPr bwMode="auto">
          <a:xfrm>
            <a:off x="3001963" y="3457575"/>
            <a:ext cx="849312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4" name="Line 16"/>
          <p:cNvSpPr>
            <a:spLocks noChangeShapeType="1"/>
          </p:cNvSpPr>
          <p:nvPr/>
        </p:nvSpPr>
        <p:spPr bwMode="auto">
          <a:xfrm>
            <a:off x="3868738" y="3457575"/>
            <a:ext cx="871537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5" name="Line 17"/>
          <p:cNvSpPr>
            <a:spLocks noChangeShapeType="1"/>
          </p:cNvSpPr>
          <p:nvPr/>
        </p:nvSpPr>
        <p:spPr bwMode="auto">
          <a:xfrm>
            <a:off x="4737100" y="3457575"/>
            <a:ext cx="882650" cy="577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6" name="Line 18"/>
          <p:cNvSpPr>
            <a:spLocks noChangeShapeType="1"/>
          </p:cNvSpPr>
          <p:nvPr/>
        </p:nvSpPr>
        <p:spPr bwMode="auto">
          <a:xfrm flipH="1">
            <a:off x="5137150" y="3181350"/>
            <a:ext cx="346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7" name="Line 19"/>
          <p:cNvSpPr>
            <a:spLocks noChangeShapeType="1"/>
          </p:cNvSpPr>
          <p:nvPr/>
        </p:nvSpPr>
        <p:spPr bwMode="auto">
          <a:xfrm flipH="1">
            <a:off x="4268788" y="3181350"/>
            <a:ext cx="346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8" name="Line 20"/>
          <p:cNvSpPr>
            <a:spLocks noChangeShapeType="1"/>
          </p:cNvSpPr>
          <p:nvPr/>
        </p:nvSpPr>
        <p:spPr bwMode="auto">
          <a:xfrm flipH="1">
            <a:off x="3406775" y="3181350"/>
            <a:ext cx="346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9" name="Line 21"/>
          <p:cNvSpPr>
            <a:spLocks noChangeShapeType="1"/>
          </p:cNvSpPr>
          <p:nvPr/>
        </p:nvSpPr>
        <p:spPr bwMode="auto">
          <a:xfrm flipH="1">
            <a:off x="2133600" y="3181350"/>
            <a:ext cx="750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0" name="Line 22"/>
          <p:cNvSpPr>
            <a:spLocks noChangeShapeType="1"/>
          </p:cNvSpPr>
          <p:nvPr/>
        </p:nvSpPr>
        <p:spPr bwMode="auto">
          <a:xfrm>
            <a:off x="2136775" y="3195638"/>
            <a:ext cx="889000" cy="846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1" name="Rectangle 23"/>
          <p:cNvSpPr>
            <a:spLocks noChangeArrowheads="1"/>
          </p:cNvSpPr>
          <p:nvPr/>
        </p:nvSpPr>
        <p:spPr bwMode="auto">
          <a:xfrm>
            <a:off x="2924175" y="5219700"/>
            <a:ext cx="522288" cy="5508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45432" name="Rectangle 24"/>
          <p:cNvSpPr>
            <a:spLocks noChangeArrowheads="1"/>
          </p:cNvSpPr>
          <p:nvPr/>
        </p:nvSpPr>
        <p:spPr bwMode="auto">
          <a:xfrm>
            <a:off x="3792538" y="5219700"/>
            <a:ext cx="520700" cy="5508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45433" name="Rectangle 25"/>
          <p:cNvSpPr>
            <a:spLocks noChangeArrowheads="1"/>
          </p:cNvSpPr>
          <p:nvPr/>
        </p:nvSpPr>
        <p:spPr bwMode="auto">
          <a:xfrm>
            <a:off x="4660900" y="5219700"/>
            <a:ext cx="520700" cy="5508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FA</a:t>
            </a:r>
          </a:p>
        </p:txBody>
      </p:sp>
      <p:sp>
        <p:nvSpPr>
          <p:cNvPr id="145434" name="Rectangle 26"/>
          <p:cNvSpPr>
            <a:spLocks noChangeArrowheads="1"/>
          </p:cNvSpPr>
          <p:nvPr/>
        </p:nvSpPr>
        <p:spPr bwMode="auto">
          <a:xfrm>
            <a:off x="5527675" y="5219700"/>
            <a:ext cx="522288" cy="5508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HA</a:t>
            </a:r>
          </a:p>
        </p:txBody>
      </p:sp>
      <p:sp>
        <p:nvSpPr>
          <p:cNvPr id="145435" name="Line 27"/>
          <p:cNvSpPr>
            <a:spLocks noChangeShapeType="1"/>
          </p:cNvSpPr>
          <p:nvPr/>
        </p:nvSpPr>
        <p:spPr bwMode="auto">
          <a:xfrm flipH="1">
            <a:off x="5160963" y="4338638"/>
            <a:ext cx="346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6" name="Line 28"/>
          <p:cNvSpPr>
            <a:spLocks noChangeShapeType="1"/>
          </p:cNvSpPr>
          <p:nvPr/>
        </p:nvSpPr>
        <p:spPr bwMode="auto">
          <a:xfrm flipH="1">
            <a:off x="4292600" y="4338638"/>
            <a:ext cx="346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7" name="Line 29"/>
          <p:cNvSpPr>
            <a:spLocks noChangeShapeType="1"/>
          </p:cNvSpPr>
          <p:nvPr/>
        </p:nvSpPr>
        <p:spPr bwMode="auto">
          <a:xfrm flipH="1">
            <a:off x="3424238" y="4338638"/>
            <a:ext cx="347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8" name="Line 30"/>
          <p:cNvSpPr>
            <a:spLocks noChangeShapeType="1"/>
          </p:cNvSpPr>
          <p:nvPr/>
        </p:nvSpPr>
        <p:spPr bwMode="auto">
          <a:xfrm flipH="1">
            <a:off x="2152650" y="4338638"/>
            <a:ext cx="750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9" name="Line 31"/>
          <p:cNvSpPr>
            <a:spLocks noChangeShapeType="1"/>
          </p:cNvSpPr>
          <p:nvPr/>
        </p:nvSpPr>
        <p:spPr bwMode="auto">
          <a:xfrm flipH="1">
            <a:off x="5181600" y="5495925"/>
            <a:ext cx="346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40" name="Line 32"/>
          <p:cNvSpPr>
            <a:spLocks noChangeShapeType="1"/>
          </p:cNvSpPr>
          <p:nvPr/>
        </p:nvSpPr>
        <p:spPr bwMode="auto">
          <a:xfrm flipH="1">
            <a:off x="4313238" y="5495925"/>
            <a:ext cx="347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41" name="Line 33"/>
          <p:cNvSpPr>
            <a:spLocks noChangeShapeType="1"/>
          </p:cNvSpPr>
          <p:nvPr/>
        </p:nvSpPr>
        <p:spPr bwMode="auto">
          <a:xfrm flipH="1">
            <a:off x="3446463" y="5495925"/>
            <a:ext cx="346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42" name="Line 34"/>
          <p:cNvSpPr>
            <a:spLocks noChangeShapeType="1"/>
          </p:cNvSpPr>
          <p:nvPr/>
        </p:nvSpPr>
        <p:spPr bwMode="auto">
          <a:xfrm flipH="1" flipV="1">
            <a:off x="2260600" y="5494338"/>
            <a:ext cx="66357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43" name="Line 35"/>
          <p:cNvSpPr>
            <a:spLocks noChangeShapeType="1"/>
          </p:cNvSpPr>
          <p:nvPr/>
        </p:nvSpPr>
        <p:spPr bwMode="auto">
          <a:xfrm>
            <a:off x="3276600" y="2590800"/>
            <a:ext cx="0" cy="301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44" name="Line 36"/>
          <p:cNvSpPr>
            <a:spLocks noChangeShapeType="1"/>
          </p:cNvSpPr>
          <p:nvPr/>
        </p:nvSpPr>
        <p:spPr bwMode="auto">
          <a:xfrm>
            <a:off x="4165600" y="2590800"/>
            <a:ext cx="0" cy="301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45" name="Line 37"/>
          <p:cNvSpPr>
            <a:spLocks noChangeShapeType="1"/>
          </p:cNvSpPr>
          <p:nvPr/>
        </p:nvSpPr>
        <p:spPr bwMode="auto">
          <a:xfrm>
            <a:off x="4991100" y="2590800"/>
            <a:ext cx="0" cy="301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46" name="Line 38"/>
          <p:cNvSpPr>
            <a:spLocks noChangeShapeType="1"/>
          </p:cNvSpPr>
          <p:nvPr/>
        </p:nvSpPr>
        <p:spPr bwMode="auto">
          <a:xfrm>
            <a:off x="5880100" y="2590800"/>
            <a:ext cx="0" cy="301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47" name="Line 39"/>
          <p:cNvSpPr>
            <a:spLocks noChangeShapeType="1"/>
          </p:cNvSpPr>
          <p:nvPr/>
        </p:nvSpPr>
        <p:spPr bwMode="auto">
          <a:xfrm>
            <a:off x="3281363" y="3740150"/>
            <a:ext cx="0" cy="301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48" name="Line 40"/>
          <p:cNvSpPr>
            <a:spLocks noChangeShapeType="1"/>
          </p:cNvSpPr>
          <p:nvPr/>
        </p:nvSpPr>
        <p:spPr bwMode="auto">
          <a:xfrm>
            <a:off x="4170363" y="3740150"/>
            <a:ext cx="0" cy="301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49" name="Line 41"/>
          <p:cNvSpPr>
            <a:spLocks noChangeShapeType="1"/>
          </p:cNvSpPr>
          <p:nvPr/>
        </p:nvSpPr>
        <p:spPr bwMode="auto">
          <a:xfrm>
            <a:off x="4995863" y="3740150"/>
            <a:ext cx="0" cy="301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50" name="Line 42"/>
          <p:cNvSpPr>
            <a:spLocks noChangeShapeType="1"/>
          </p:cNvSpPr>
          <p:nvPr/>
        </p:nvSpPr>
        <p:spPr bwMode="auto">
          <a:xfrm>
            <a:off x="5884863" y="3740150"/>
            <a:ext cx="0" cy="301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51" name="Line 43"/>
          <p:cNvSpPr>
            <a:spLocks noChangeShapeType="1"/>
          </p:cNvSpPr>
          <p:nvPr/>
        </p:nvSpPr>
        <p:spPr bwMode="auto">
          <a:xfrm>
            <a:off x="3281363" y="4949825"/>
            <a:ext cx="0" cy="301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52" name="Line 44"/>
          <p:cNvSpPr>
            <a:spLocks noChangeShapeType="1"/>
          </p:cNvSpPr>
          <p:nvPr/>
        </p:nvSpPr>
        <p:spPr bwMode="auto">
          <a:xfrm>
            <a:off x="4170363" y="4949825"/>
            <a:ext cx="0" cy="301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53" name="Line 45"/>
          <p:cNvSpPr>
            <a:spLocks noChangeShapeType="1"/>
          </p:cNvSpPr>
          <p:nvPr/>
        </p:nvSpPr>
        <p:spPr bwMode="auto">
          <a:xfrm>
            <a:off x="4995863" y="4949825"/>
            <a:ext cx="0" cy="301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54" name="Line 46"/>
          <p:cNvSpPr>
            <a:spLocks noChangeShapeType="1"/>
          </p:cNvSpPr>
          <p:nvPr/>
        </p:nvSpPr>
        <p:spPr bwMode="auto">
          <a:xfrm>
            <a:off x="5884863" y="4949825"/>
            <a:ext cx="0" cy="301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57" name="Line 49"/>
          <p:cNvSpPr>
            <a:spLocks noChangeShapeType="1"/>
          </p:cNvSpPr>
          <p:nvPr/>
        </p:nvSpPr>
        <p:spPr bwMode="auto">
          <a:xfrm>
            <a:off x="5718175" y="3482975"/>
            <a:ext cx="871538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58" name="Line 50"/>
          <p:cNvSpPr>
            <a:spLocks noChangeShapeType="1"/>
          </p:cNvSpPr>
          <p:nvPr/>
        </p:nvSpPr>
        <p:spPr bwMode="auto">
          <a:xfrm>
            <a:off x="2998788" y="4606925"/>
            <a:ext cx="849312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59" name="Line 51"/>
          <p:cNvSpPr>
            <a:spLocks noChangeShapeType="1"/>
          </p:cNvSpPr>
          <p:nvPr/>
        </p:nvSpPr>
        <p:spPr bwMode="auto">
          <a:xfrm>
            <a:off x="3867150" y="4606925"/>
            <a:ext cx="86995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60" name="Line 52"/>
          <p:cNvSpPr>
            <a:spLocks noChangeShapeType="1"/>
          </p:cNvSpPr>
          <p:nvPr/>
        </p:nvSpPr>
        <p:spPr bwMode="auto">
          <a:xfrm>
            <a:off x="4733925" y="4606925"/>
            <a:ext cx="882650" cy="577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61" name="Line 53"/>
          <p:cNvSpPr>
            <a:spLocks noChangeShapeType="1"/>
          </p:cNvSpPr>
          <p:nvPr/>
        </p:nvSpPr>
        <p:spPr bwMode="auto">
          <a:xfrm>
            <a:off x="2133600" y="4344988"/>
            <a:ext cx="889000" cy="846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62" name="Line 54"/>
          <p:cNvSpPr>
            <a:spLocks noChangeShapeType="1"/>
          </p:cNvSpPr>
          <p:nvPr/>
        </p:nvSpPr>
        <p:spPr bwMode="auto">
          <a:xfrm>
            <a:off x="5716588" y="4632325"/>
            <a:ext cx="86995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63" name="Line 55"/>
          <p:cNvSpPr>
            <a:spLocks noChangeShapeType="1"/>
          </p:cNvSpPr>
          <p:nvPr/>
        </p:nvSpPr>
        <p:spPr bwMode="auto">
          <a:xfrm>
            <a:off x="3117850" y="5756275"/>
            <a:ext cx="849313" cy="58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64" name="Line 56"/>
          <p:cNvSpPr>
            <a:spLocks noChangeShapeType="1"/>
          </p:cNvSpPr>
          <p:nvPr/>
        </p:nvSpPr>
        <p:spPr bwMode="auto">
          <a:xfrm>
            <a:off x="3986213" y="5756275"/>
            <a:ext cx="86995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65" name="Line 57"/>
          <p:cNvSpPr>
            <a:spLocks noChangeShapeType="1"/>
          </p:cNvSpPr>
          <p:nvPr/>
        </p:nvSpPr>
        <p:spPr bwMode="auto">
          <a:xfrm>
            <a:off x="4852988" y="5756275"/>
            <a:ext cx="882650" cy="577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66" name="Line 58"/>
          <p:cNvSpPr>
            <a:spLocks noChangeShapeType="1"/>
          </p:cNvSpPr>
          <p:nvPr/>
        </p:nvSpPr>
        <p:spPr bwMode="auto">
          <a:xfrm>
            <a:off x="2252663" y="5494338"/>
            <a:ext cx="889000" cy="846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67" name="Line 59"/>
          <p:cNvSpPr>
            <a:spLocks noChangeShapeType="1"/>
          </p:cNvSpPr>
          <p:nvPr/>
        </p:nvSpPr>
        <p:spPr bwMode="auto">
          <a:xfrm>
            <a:off x="5835650" y="5781675"/>
            <a:ext cx="86995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71" name="Rectangle 63"/>
          <p:cNvSpPr>
            <a:spLocks noChangeArrowheads="1"/>
          </p:cNvSpPr>
          <p:nvPr/>
        </p:nvSpPr>
        <p:spPr bwMode="auto">
          <a:xfrm>
            <a:off x="2209800" y="3581400"/>
            <a:ext cx="3886200" cy="762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72" name="Rectangle 64"/>
          <p:cNvSpPr>
            <a:spLocks noChangeArrowheads="1"/>
          </p:cNvSpPr>
          <p:nvPr/>
        </p:nvSpPr>
        <p:spPr bwMode="auto">
          <a:xfrm>
            <a:off x="2209800" y="4724400"/>
            <a:ext cx="3886200" cy="762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73" name="Rectangle 65"/>
          <p:cNvSpPr>
            <a:spLocks noChangeArrowheads="1"/>
          </p:cNvSpPr>
          <p:nvPr/>
        </p:nvSpPr>
        <p:spPr bwMode="auto">
          <a:xfrm>
            <a:off x="2209800" y="5867400"/>
            <a:ext cx="3886200" cy="762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4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4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1BED-54C1-4120-8E1D-F149C4B547B6}" type="slidenum">
              <a:rPr lang="en-US"/>
              <a:pPr/>
              <a:t>161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Pipelined Multiplier: Example</a:t>
            </a:r>
          </a:p>
        </p:txBody>
      </p:sp>
      <p:sp>
        <p:nvSpPr>
          <p:cNvPr id="183299" name="Freeform 3"/>
          <p:cNvSpPr>
            <a:spLocks/>
          </p:cNvSpPr>
          <p:nvPr/>
        </p:nvSpPr>
        <p:spPr bwMode="auto">
          <a:xfrm>
            <a:off x="7081838" y="1320800"/>
            <a:ext cx="15875" cy="2525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1272"/>
              </a:cxn>
              <a:cxn ang="0">
                <a:pos x="6" y="1278"/>
              </a:cxn>
              <a:cxn ang="0">
                <a:pos x="0" y="1278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1278">
                <a:moveTo>
                  <a:pt x="0" y="0"/>
                </a:moveTo>
                <a:lnTo>
                  <a:pt x="6" y="0"/>
                </a:lnTo>
                <a:lnTo>
                  <a:pt x="6" y="1272"/>
                </a:lnTo>
                <a:lnTo>
                  <a:pt x="6" y="1278"/>
                </a:lnTo>
                <a:lnTo>
                  <a:pt x="0" y="1278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0" name="Freeform 4"/>
          <p:cNvSpPr>
            <a:spLocks/>
          </p:cNvSpPr>
          <p:nvPr/>
        </p:nvSpPr>
        <p:spPr bwMode="auto">
          <a:xfrm>
            <a:off x="6691313" y="1331913"/>
            <a:ext cx="15875" cy="1981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996"/>
              </a:cxn>
              <a:cxn ang="0">
                <a:pos x="6" y="1002"/>
              </a:cxn>
              <a:cxn ang="0">
                <a:pos x="0" y="1002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1002">
                <a:moveTo>
                  <a:pt x="0" y="0"/>
                </a:moveTo>
                <a:lnTo>
                  <a:pt x="6" y="0"/>
                </a:lnTo>
                <a:lnTo>
                  <a:pt x="6" y="996"/>
                </a:lnTo>
                <a:lnTo>
                  <a:pt x="6" y="1002"/>
                </a:lnTo>
                <a:lnTo>
                  <a:pt x="0" y="1002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1" name="Freeform 5"/>
          <p:cNvSpPr>
            <a:spLocks/>
          </p:cNvSpPr>
          <p:nvPr/>
        </p:nvSpPr>
        <p:spPr bwMode="auto">
          <a:xfrm>
            <a:off x="5908675" y="1331913"/>
            <a:ext cx="15875" cy="949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474"/>
              </a:cxn>
              <a:cxn ang="0">
                <a:pos x="6" y="480"/>
              </a:cxn>
              <a:cxn ang="0">
                <a:pos x="0" y="480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480">
                <a:moveTo>
                  <a:pt x="0" y="0"/>
                </a:moveTo>
                <a:lnTo>
                  <a:pt x="6" y="0"/>
                </a:lnTo>
                <a:lnTo>
                  <a:pt x="6" y="474"/>
                </a:lnTo>
                <a:lnTo>
                  <a:pt x="6" y="480"/>
                </a:lnTo>
                <a:lnTo>
                  <a:pt x="0" y="480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2" name="Freeform 6"/>
          <p:cNvSpPr>
            <a:spLocks/>
          </p:cNvSpPr>
          <p:nvPr/>
        </p:nvSpPr>
        <p:spPr bwMode="auto">
          <a:xfrm>
            <a:off x="2451100" y="5316538"/>
            <a:ext cx="163513" cy="155575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3" name="Freeform 7"/>
          <p:cNvSpPr>
            <a:spLocks/>
          </p:cNvSpPr>
          <p:nvPr/>
        </p:nvSpPr>
        <p:spPr bwMode="auto">
          <a:xfrm>
            <a:off x="2533650" y="4332288"/>
            <a:ext cx="15875" cy="1079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546"/>
              </a:cxn>
              <a:cxn ang="0">
                <a:pos x="0" y="546"/>
              </a:cxn>
              <a:cxn ang="0">
                <a:pos x="0" y="540"/>
              </a:cxn>
              <a:cxn ang="0">
                <a:pos x="0" y="0"/>
              </a:cxn>
            </a:cxnLst>
            <a:rect l="0" t="0" r="r" b="b"/>
            <a:pathLst>
              <a:path w="6" h="546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546"/>
                </a:lnTo>
                <a:lnTo>
                  <a:pt x="0" y="546"/>
                </a:lnTo>
                <a:lnTo>
                  <a:pt x="0" y="5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4" name="Freeform 8"/>
          <p:cNvSpPr>
            <a:spLocks/>
          </p:cNvSpPr>
          <p:nvPr/>
        </p:nvSpPr>
        <p:spPr bwMode="auto">
          <a:xfrm>
            <a:off x="3201988" y="4926013"/>
            <a:ext cx="163512" cy="153987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5" name="Freeform 9"/>
          <p:cNvSpPr>
            <a:spLocks/>
          </p:cNvSpPr>
          <p:nvPr/>
        </p:nvSpPr>
        <p:spPr bwMode="auto">
          <a:xfrm>
            <a:off x="3282950" y="4332288"/>
            <a:ext cx="15875" cy="688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348"/>
              </a:cxn>
              <a:cxn ang="0">
                <a:pos x="0" y="348"/>
              </a:cxn>
              <a:cxn ang="0">
                <a:pos x="0" y="342"/>
              </a:cxn>
              <a:cxn ang="0">
                <a:pos x="0" y="0"/>
              </a:cxn>
            </a:cxnLst>
            <a:rect l="0" t="0" r="r" b="b"/>
            <a:pathLst>
              <a:path w="6" h="348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348"/>
                </a:lnTo>
                <a:lnTo>
                  <a:pt x="0" y="348"/>
                </a:lnTo>
                <a:lnTo>
                  <a:pt x="0" y="34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6" name="Freeform 10"/>
          <p:cNvSpPr>
            <a:spLocks/>
          </p:cNvSpPr>
          <p:nvPr/>
        </p:nvSpPr>
        <p:spPr bwMode="auto">
          <a:xfrm>
            <a:off x="2843213" y="4024313"/>
            <a:ext cx="455612" cy="320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68" y="156"/>
              </a:cxn>
              <a:cxn ang="0">
                <a:pos x="168" y="162"/>
              </a:cxn>
              <a:cxn ang="0">
                <a:pos x="162" y="162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68" h="162">
                <a:moveTo>
                  <a:pt x="0" y="0"/>
                </a:moveTo>
                <a:lnTo>
                  <a:pt x="6" y="0"/>
                </a:lnTo>
                <a:lnTo>
                  <a:pt x="168" y="156"/>
                </a:lnTo>
                <a:lnTo>
                  <a:pt x="168" y="162"/>
                </a:lnTo>
                <a:lnTo>
                  <a:pt x="162" y="162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7" name="Freeform 11"/>
          <p:cNvSpPr>
            <a:spLocks/>
          </p:cNvSpPr>
          <p:nvPr/>
        </p:nvSpPr>
        <p:spPr bwMode="auto">
          <a:xfrm>
            <a:off x="3968750" y="4533900"/>
            <a:ext cx="161925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8" name="Freeform 12"/>
          <p:cNvSpPr>
            <a:spLocks/>
          </p:cNvSpPr>
          <p:nvPr/>
        </p:nvSpPr>
        <p:spPr bwMode="auto">
          <a:xfrm>
            <a:off x="4049713" y="4344988"/>
            <a:ext cx="15875" cy="2841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44"/>
              </a:cxn>
              <a:cxn ang="0">
                <a:pos x="0" y="144"/>
              </a:cxn>
              <a:cxn ang="0">
                <a:pos x="0" y="138"/>
              </a:cxn>
              <a:cxn ang="0">
                <a:pos x="0" y="0"/>
              </a:cxn>
            </a:cxnLst>
            <a:rect l="0" t="0" r="r" b="b"/>
            <a:pathLst>
              <a:path w="6" h="144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44"/>
                </a:lnTo>
                <a:lnTo>
                  <a:pt x="0" y="144"/>
                </a:lnTo>
                <a:lnTo>
                  <a:pt x="0" y="13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9" name="Freeform 13"/>
          <p:cNvSpPr>
            <a:spLocks/>
          </p:cNvSpPr>
          <p:nvPr/>
        </p:nvSpPr>
        <p:spPr bwMode="auto">
          <a:xfrm>
            <a:off x="2713038" y="5329238"/>
            <a:ext cx="161925" cy="153987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0" name="Freeform 14"/>
          <p:cNvSpPr>
            <a:spLocks/>
          </p:cNvSpPr>
          <p:nvPr/>
        </p:nvSpPr>
        <p:spPr bwMode="auto">
          <a:xfrm>
            <a:off x="2794000" y="4037013"/>
            <a:ext cx="15875" cy="1387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702"/>
              </a:cxn>
              <a:cxn ang="0">
                <a:pos x="0" y="702"/>
              </a:cxn>
              <a:cxn ang="0">
                <a:pos x="0" y="696"/>
              </a:cxn>
              <a:cxn ang="0">
                <a:pos x="0" y="0"/>
              </a:cxn>
            </a:cxnLst>
            <a:rect l="0" t="0" r="r" b="b"/>
            <a:pathLst>
              <a:path w="6" h="7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702"/>
                </a:lnTo>
                <a:lnTo>
                  <a:pt x="0" y="702"/>
                </a:lnTo>
                <a:lnTo>
                  <a:pt x="0" y="6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1" name="Freeform 15"/>
          <p:cNvSpPr>
            <a:spLocks/>
          </p:cNvSpPr>
          <p:nvPr/>
        </p:nvSpPr>
        <p:spPr bwMode="auto">
          <a:xfrm>
            <a:off x="3462338" y="4937125"/>
            <a:ext cx="163512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2" name="Freeform 16"/>
          <p:cNvSpPr>
            <a:spLocks/>
          </p:cNvSpPr>
          <p:nvPr/>
        </p:nvSpPr>
        <p:spPr bwMode="auto">
          <a:xfrm>
            <a:off x="3544888" y="4024313"/>
            <a:ext cx="15875" cy="10080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510"/>
              </a:cxn>
              <a:cxn ang="0">
                <a:pos x="0" y="510"/>
              </a:cxn>
              <a:cxn ang="0">
                <a:pos x="0" y="504"/>
              </a:cxn>
              <a:cxn ang="0">
                <a:pos x="0" y="0"/>
              </a:cxn>
            </a:cxnLst>
            <a:rect l="0" t="0" r="r" b="b"/>
            <a:pathLst>
              <a:path w="6" h="510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510"/>
                </a:lnTo>
                <a:lnTo>
                  <a:pt x="0" y="510"/>
                </a:lnTo>
                <a:lnTo>
                  <a:pt x="0" y="5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3" name="Freeform 17"/>
          <p:cNvSpPr>
            <a:spLocks/>
          </p:cNvSpPr>
          <p:nvPr/>
        </p:nvSpPr>
        <p:spPr bwMode="auto">
          <a:xfrm>
            <a:off x="4213225" y="4533900"/>
            <a:ext cx="161925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4" name="Freeform 18"/>
          <p:cNvSpPr>
            <a:spLocks/>
          </p:cNvSpPr>
          <p:nvPr/>
        </p:nvSpPr>
        <p:spPr bwMode="auto">
          <a:xfrm>
            <a:off x="4294188" y="4048125"/>
            <a:ext cx="15875" cy="581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294"/>
              </a:cxn>
              <a:cxn ang="0">
                <a:pos x="0" y="294"/>
              </a:cxn>
              <a:cxn ang="0">
                <a:pos x="0" y="288"/>
              </a:cxn>
              <a:cxn ang="0">
                <a:pos x="0" y="0"/>
              </a:cxn>
            </a:cxnLst>
            <a:rect l="0" t="0" r="r" b="b"/>
            <a:pathLst>
              <a:path w="6" h="294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294"/>
                </a:lnTo>
                <a:lnTo>
                  <a:pt x="0" y="294"/>
                </a:lnTo>
                <a:lnTo>
                  <a:pt x="0" y="28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5" name="Freeform 19"/>
          <p:cNvSpPr>
            <a:spLocks/>
          </p:cNvSpPr>
          <p:nvPr/>
        </p:nvSpPr>
        <p:spPr bwMode="auto">
          <a:xfrm>
            <a:off x="4929188" y="4154488"/>
            <a:ext cx="163512" cy="153987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6" name="Freeform 20"/>
          <p:cNvSpPr>
            <a:spLocks/>
          </p:cNvSpPr>
          <p:nvPr/>
        </p:nvSpPr>
        <p:spPr bwMode="auto">
          <a:xfrm>
            <a:off x="5011738" y="4048125"/>
            <a:ext cx="15875" cy="201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7" name="Freeform 21"/>
          <p:cNvSpPr>
            <a:spLocks/>
          </p:cNvSpPr>
          <p:nvPr/>
        </p:nvSpPr>
        <p:spPr bwMode="auto">
          <a:xfrm>
            <a:off x="6626225" y="3787775"/>
            <a:ext cx="161925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8" name="Freeform 22"/>
          <p:cNvSpPr>
            <a:spLocks/>
          </p:cNvSpPr>
          <p:nvPr/>
        </p:nvSpPr>
        <p:spPr bwMode="auto">
          <a:xfrm>
            <a:off x="6707188" y="3811588"/>
            <a:ext cx="15875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6"/>
              </a:cxn>
              <a:cxn ang="0">
                <a:pos x="0" y="3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0" y="0"/>
                </a:moveTo>
                <a:lnTo>
                  <a:pt x="6" y="0"/>
                </a:lnTo>
                <a:lnTo>
                  <a:pt x="6" y="30"/>
                </a:lnTo>
                <a:lnTo>
                  <a:pt x="6" y="36"/>
                </a:lnTo>
                <a:lnTo>
                  <a:pt x="0" y="3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19" name="Freeform 23"/>
          <p:cNvSpPr>
            <a:spLocks/>
          </p:cNvSpPr>
          <p:nvPr/>
        </p:nvSpPr>
        <p:spPr bwMode="auto">
          <a:xfrm>
            <a:off x="6299200" y="3514725"/>
            <a:ext cx="423863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56" y="150"/>
              </a:cxn>
              <a:cxn ang="0">
                <a:pos x="156" y="156"/>
              </a:cxn>
              <a:cxn ang="0">
                <a:pos x="150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56" h="156">
                <a:moveTo>
                  <a:pt x="0" y="0"/>
                </a:moveTo>
                <a:lnTo>
                  <a:pt x="6" y="0"/>
                </a:lnTo>
                <a:lnTo>
                  <a:pt x="156" y="150"/>
                </a:lnTo>
                <a:lnTo>
                  <a:pt x="156" y="156"/>
                </a:lnTo>
                <a:lnTo>
                  <a:pt x="150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20" name="Freeform 24"/>
          <p:cNvSpPr>
            <a:spLocks/>
          </p:cNvSpPr>
          <p:nvPr/>
        </p:nvSpPr>
        <p:spPr bwMode="auto">
          <a:xfrm>
            <a:off x="6283325" y="3467100"/>
            <a:ext cx="15875" cy="58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24"/>
              </a:cxn>
              <a:cxn ang="0">
                <a:pos x="6" y="30"/>
              </a:cxn>
              <a:cxn ang="0">
                <a:pos x="0" y="30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0">
                <a:moveTo>
                  <a:pt x="0" y="0"/>
                </a:moveTo>
                <a:lnTo>
                  <a:pt x="6" y="0"/>
                </a:lnTo>
                <a:lnTo>
                  <a:pt x="6" y="24"/>
                </a:lnTo>
                <a:lnTo>
                  <a:pt x="6" y="30"/>
                </a:lnTo>
                <a:lnTo>
                  <a:pt x="0" y="30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21" name="Freeform 25"/>
          <p:cNvSpPr>
            <a:spLocks/>
          </p:cNvSpPr>
          <p:nvPr/>
        </p:nvSpPr>
        <p:spPr bwMode="auto">
          <a:xfrm>
            <a:off x="7016750" y="4284663"/>
            <a:ext cx="163513" cy="155575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22" name="Freeform 26"/>
          <p:cNvSpPr>
            <a:spLocks/>
          </p:cNvSpPr>
          <p:nvPr/>
        </p:nvSpPr>
        <p:spPr bwMode="auto">
          <a:xfrm>
            <a:off x="7097713" y="4308475"/>
            <a:ext cx="17462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6"/>
              </a:cxn>
              <a:cxn ang="0">
                <a:pos x="0" y="3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0" y="0"/>
                </a:moveTo>
                <a:lnTo>
                  <a:pt x="6" y="0"/>
                </a:lnTo>
                <a:lnTo>
                  <a:pt x="6" y="30"/>
                </a:lnTo>
                <a:lnTo>
                  <a:pt x="6" y="36"/>
                </a:lnTo>
                <a:lnTo>
                  <a:pt x="0" y="3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23" name="Freeform 27"/>
          <p:cNvSpPr>
            <a:spLocks/>
          </p:cNvSpPr>
          <p:nvPr/>
        </p:nvSpPr>
        <p:spPr bwMode="auto">
          <a:xfrm>
            <a:off x="6691313" y="4013200"/>
            <a:ext cx="423862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56" y="150"/>
              </a:cxn>
              <a:cxn ang="0">
                <a:pos x="156" y="156"/>
              </a:cxn>
              <a:cxn ang="0">
                <a:pos x="150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56" h="156">
                <a:moveTo>
                  <a:pt x="0" y="0"/>
                </a:moveTo>
                <a:lnTo>
                  <a:pt x="6" y="0"/>
                </a:lnTo>
                <a:lnTo>
                  <a:pt x="156" y="150"/>
                </a:lnTo>
                <a:lnTo>
                  <a:pt x="156" y="156"/>
                </a:lnTo>
                <a:lnTo>
                  <a:pt x="150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24" name="Freeform 28"/>
          <p:cNvSpPr>
            <a:spLocks/>
          </p:cNvSpPr>
          <p:nvPr/>
        </p:nvSpPr>
        <p:spPr bwMode="auto">
          <a:xfrm>
            <a:off x="6673850" y="3965575"/>
            <a:ext cx="17463" cy="58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24"/>
              </a:cxn>
              <a:cxn ang="0">
                <a:pos x="6" y="30"/>
              </a:cxn>
              <a:cxn ang="0">
                <a:pos x="0" y="30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0">
                <a:moveTo>
                  <a:pt x="0" y="0"/>
                </a:moveTo>
                <a:lnTo>
                  <a:pt x="6" y="0"/>
                </a:lnTo>
                <a:lnTo>
                  <a:pt x="6" y="24"/>
                </a:lnTo>
                <a:lnTo>
                  <a:pt x="6" y="30"/>
                </a:lnTo>
                <a:lnTo>
                  <a:pt x="0" y="30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25" name="Freeform 29"/>
          <p:cNvSpPr>
            <a:spLocks/>
          </p:cNvSpPr>
          <p:nvPr/>
        </p:nvSpPr>
        <p:spPr bwMode="auto">
          <a:xfrm>
            <a:off x="6626225" y="4284663"/>
            <a:ext cx="161925" cy="155575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26" name="Freeform 30"/>
          <p:cNvSpPr>
            <a:spLocks/>
          </p:cNvSpPr>
          <p:nvPr/>
        </p:nvSpPr>
        <p:spPr bwMode="auto">
          <a:xfrm>
            <a:off x="6707188" y="4308475"/>
            <a:ext cx="15875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6"/>
              </a:cxn>
              <a:cxn ang="0">
                <a:pos x="0" y="3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0" y="0"/>
                </a:moveTo>
                <a:lnTo>
                  <a:pt x="6" y="0"/>
                </a:lnTo>
                <a:lnTo>
                  <a:pt x="6" y="30"/>
                </a:lnTo>
                <a:lnTo>
                  <a:pt x="6" y="36"/>
                </a:lnTo>
                <a:lnTo>
                  <a:pt x="0" y="3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27" name="Freeform 31"/>
          <p:cNvSpPr>
            <a:spLocks/>
          </p:cNvSpPr>
          <p:nvPr/>
        </p:nvSpPr>
        <p:spPr bwMode="auto">
          <a:xfrm>
            <a:off x="6299200" y="4013200"/>
            <a:ext cx="423863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56" y="150"/>
              </a:cxn>
              <a:cxn ang="0">
                <a:pos x="156" y="156"/>
              </a:cxn>
              <a:cxn ang="0">
                <a:pos x="150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56" h="156">
                <a:moveTo>
                  <a:pt x="0" y="0"/>
                </a:moveTo>
                <a:lnTo>
                  <a:pt x="6" y="0"/>
                </a:lnTo>
                <a:lnTo>
                  <a:pt x="156" y="150"/>
                </a:lnTo>
                <a:lnTo>
                  <a:pt x="156" y="156"/>
                </a:lnTo>
                <a:lnTo>
                  <a:pt x="150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28" name="Freeform 32"/>
          <p:cNvSpPr>
            <a:spLocks/>
          </p:cNvSpPr>
          <p:nvPr/>
        </p:nvSpPr>
        <p:spPr bwMode="auto">
          <a:xfrm>
            <a:off x="6283325" y="3965575"/>
            <a:ext cx="15875" cy="58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24"/>
              </a:cxn>
              <a:cxn ang="0">
                <a:pos x="6" y="30"/>
              </a:cxn>
              <a:cxn ang="0">
                <a:pos x="0" y="30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0">
                <a:moveTo>
                  <a:pt x="0" y="0"/>
                </a:moveTo>
                <a:lnTo>
                  <a:pt x="6" y="0"/>
                </a:lnTo>
                <a:lnTo>
                  <a:pt x="6" y="24"/>
                </a:lnTo>
                <a:lnTo>
                  <a:pt x="6" y="30"/>
                </a:lnTo>
                <a:lnTo>
                  <a:pt x="0" y="30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29" name="Freeform 33"/>
          <p:cNvSpPr>
            <a:spLocks/>
          </p:cNvSpPr>
          <p:nvPr/>
        </p:nvSpPr>
        <p:spPr bwMode="auto">
          <a:xfrm>
            <a:off x="6234113" y="4284663"/>
            <a:ext cx="163512" cy="155575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30" name="Freeform 34"/>
          <p:cNvSpPr>
            <a:spLocks/>
          </p:cNvSpPr>
          <p:nvPr/>
        </p:nvSpPr>
        <p:spPr bwMode="auto">
          <a:xfrm>
            <a:off x="6315075" y="4308475"/>
            <a:ext cx="17463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6"/>
              </a:cxn>
              <a:cxn ang="0">
                <a:pos x="0" y="3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0" y="0"/>
                </a:moveTo>
                <a:lnTo>
                  <a:pt x="6" y="0"/>
                </a:lnTo>
                <a:lnTo>
                  <a:pt x="6" y="30"/>
                </a:lnTo>
                <a:lnTo>
                  <a:pt x="6" y="36"/>
                </a:lnTo>
                <a:lnTo>
                  <a:pt x="0" y="3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31" name="Freeform 35"/>
          <p:cNvSpPr>
            <a:spLocks/>
          </p:cNvSpPr>
          <p:nvPr/>
        </p:nvSpPr>
        <p:spPr bwMode="auto">
          <a:xfrm>
            <a:off x="5908675" y="4013200"/>
            <a:ext cx="423863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56" y="150"/>
              </a:cxn>
              <a:cxn ang="0">
                <a:pos x="156" y="156"/>
              </a:cxn>
              <a:cxn ang="0">
                <a:pos x="150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56" h="156">
                <a:moveTo>
                  <a:pt x="0" y="0"/>
                </a:moveTo>
                <a:lnTo>
                  <a:pt x="6" y="0"/>
                </a:lnTo>
                <a:lnTo>
                  <a:pt x="156" y="150"/>
                </a:lnTo>
                <a:lnTo>
                  <a:pt x="156" y="156"/>
                </a:lnTo>
                <a:lnTo>
                  <a:pt x="150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32" name="Freeform 36"/>
          <p:cNvSpPr>
            <a:spLocks/>
          </p:cNvSpPr>
          <p:nvPr/>
        </p:nvSpPr>
        <p:spPr bwMode="auto">
          <a:xfrm>
            <a:off x="5891213" y="3965575"/>
            <a:ext cx="17462" cy="58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24"/>
              </a:cxn>
              <a:cxn ang="0">
                <a:pos x="6" y="30"/>
              </a:cxn>
              <a:cxn ang="0">
                <a:pos x="0" y="30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0">
                <a:moveTo>
                  <a:pt x="0" y="0"/>
                </a:moveTo>
                <a:lnTo>
                  <a:pt x="6" y="0"/>
                </a:lnTo>
                <a:lnTo>
                  <a:pt x="6" y="24"/>
                </a:lnTo>
                <a:lnTo>
                  <a:pt x="6" y="30"/>
                </a:lnTo>
                <a:lnTo>
                  <a:pt x="0" y="30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33" name="Freeform 37"/>
          <p:cNvSpPr>
            <a:spLocks/>
          </p:cNvSpPr>
          <p:nvPr/>
        </p:nvSpPr>
        <p:spPr bwMode="auto">
          <a:xfrm>
            <a:off x="5826125" y="4284663"/>
            <a:ext cx="163513" cy="155575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34" name="Freeform 38"/>
          <p:cNvSpPr>
            <a:spLocks/>
          </p:cNvSpPr>
          <p:nvPr/>
        </p:nvSpPr>
        <p:spPr bwMode="auto">
          <a:xfrm>
            <a:off x="5908675" y="4308475"/>
            <a:ext cx="15875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6"/>
              </a:cxn>
              <a:cxn ang="0">
                <a:pos x="0" y="3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0" y="0"/>
                </a:moveTo>
                <a:lnTo>
                  <a:pt x="6" y="0"/>
                </a:lnTo>
                <a:lnTo>
                  <a:pt x="6" y="30"/>
                </a:lnTo>
                <a:lnTo>
                  <a:pt x="6" y="36"/>
                </a:lnTo>
                <a:lnTo>
                  <a:pt x="0" y="3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35" name="Freeform 39"/>
          <p:cNvSpPr>
            <a:spLocks/>
          </p:cNvSpPr>
          <p:nvPr/>
        </p:nvSpPr>
        <p:spPr bwMode="auto">
          <a:xfrm>
            <a:off x="5500688" y="4013200"/>
            <a:ext cx="423862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56" y="150"/>
              </a:cxn>
              <a:cxn ang="0">
                <a:pos x="156" y="156"/>
              </a:cxn>
              <a:cxn ang="0">
                <a:pos x="150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56" h="156">
                <a:moveTo>
                  <a:pt x="0" y="0"/>
                </a:moveTo>
                <a:lnTo>
                  <a:pt x="6" y="0"/>
                </a:lnTo>
                <a:lnTo>
                  <a:pt x="156" y="150"/>
                </a:lnTo>
                <a:lnTo>
                  <a:pt x="156" y="156"/>
                </a:lnTo>
                <a:lnTo>
                  <a:pt x="150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36" name="Freeform 40"/>
          <p:cNvSpPr>
            <a:spLocks/>
          </p:cNvSpPr>
          <p:nvPr/>
        </p:nvSpPr>
        <p:spPr bwMode="auto">
          <a:xfrm>
            <a:off x="5484813" y="3965575"/>
            <a:ext cx="15875" cy="58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24"/>
              </a:cxn>
              <a:cxn ang="0">
                <a:pos x="6" y="30"/>
              </a:cxn>
              <a:cxn ang="0">
                <a:pos x="0" y="30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0">
                <a:moveTo>
                  <a:pt x="0" y="0"/>
                </a:moveTo>
                <a:lnTo>
                  <a:pt x="6" y="0"/>
                </a:lnTo>
                <a:lnTo>
                  <a:pt x="6" y="24"/>
                </a:lnTo>
                <a:lnTo>
                  <a:pt x="6" y="30"/>
                </a:lnTo>
                <a:lnTo>
                  <a:pt x="0" y="30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37" name="Freeform 41"/>
          <p:cNvSpPr>
            <a:spLocks/>
          </p:cNvSpPr>
          <p:nvPr/>
        </p:nvSpPr>
        <p:spPr bwMode="auto">
          <a:xfrm>
            <a:off x="6249988" y="3775075"/>
            <a:ext cx="163512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38" name="Freeform 42"/>
          <p:cNvSpPr>
            <a:spLocks/>
          </p:cNvSpPr>
          <p:nvPr/>
        </p:nvSpPr>
        <p:spPr bwMode="auto">
          <a:xfrm>
            <a:off x="6332538" y="3798888"/>
            <a:ext cx="15875" cy="714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6"/>
              </a:cxn>
              <a:cxn ang="0">
                <a:pos x="0" y="3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0" y="0"/>
                </a:moveTo>
                <a:lnTo>
                  <a:pt x="6" y="0"/>
                </a:lnTo>
                <a:lnTo>
                  <a:pt x="6" y="30"/>
                </a:lnTo>
                <a:lnTo>
                  <a:pt x="6" y="36"/>
                </a:lnTo>
                <a:lnTo>
                  <a:pt x="0" y="3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39" name="Freeform 43"/>
          <p:cNvSpPr>
            <a:spLocks/>
          </p:cNvSpPr>
          <p:nvPr/>
        </p:nvSpPr>
        <p:spPr bwMode="auto">
          <a:xfrm>
            <a:off x="5924550" y="3502025"/>
            <a:ext cx="423863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56" y="150"/>
              </a:cxn>
              <a:cxn ang="0">
                <a:pos x="156" y="156"/>
              </a:cxn>
              <a:cxn ang="0">
                <a:pos x="150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56" h="156">
                <a:moveTo>
                  <a:pt x="0" y="0"/>
                </a:moveTo>
                <a:lnTo>
                  <a:pt x="6" y="0"/>
                </a:lnTo>
                <a:lnTo>
                  <a:pt x="156" y="150"/>
                </a:lnTo>
                <a:lnTo>
                  <a:pt x="156" y="156"/>
                </a:lnTo>
                <a:lnTo>
                  <a:pt x="150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40" name="Freeform 44"/>
          <p:cNvSpPr>
            <a:spLocks/>
          </p:cNvSpPr>
          <p:nvPr/>
        </p:nvSpPr>
        <p:spPr bwMode="auto">
          <a:xfrm>
            <a:off x="5908675" y="3454400"/>
            <a:ext cx="15875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24"/>
              </a:cxn>
              <a:cxn ang="0">
                <a:pos x="6" y="30"/>
              </a:cxn>
              <a:cxn ang="0">
                <a:pos x="0" y="30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0">
                <a:moveTo>
                  <a:pt x="0" y="0"/>
                </a:moveTo>
                <a:lnTo>
                  <a:pt x="6" y="0"/>
                </a:lnTo>
                <a:lnTo>
                  <a:pt x="6" y="24"/>
                </a:lnTo>
                <a:lnTo>
                  <a:pt x="6" y="30"/>
                </a:lnTo>
                <a:lnTo>
                  <a:pt x="0" y="30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41" name="Freeform 45"/>
          <p:cNvSpPr>
            <a:spLocks/>
          </p:cNvSpPr>
          <p:nvPr/>
        </p:nvSpPr>
        <p:spPr bwMode="auto">
          <a:xfrm>
            <a:off x="5843588" y="3787775"/>
            <a:ext cx="161925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42" name="Freeform 46"/>
          <p:cNvSpPr>
            <a:spLocks/>
          </p:cNvSpPr>
          <p:nvPr/>
        </p:nvSpPr>
        <p:spPr bwMode="auto">
          <a:xfrm>
            <a:off x="5924550" y="3811588"/>
            <a:ext cx="15875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6"/>
              </a:cxn>
              <a:cxn ang="0">
                <a:pos x="0" y="3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0" y="0"/>
                </a:moveTo>
                <a:lnTo>
                  <a:pt x="6" y="0"/>
                </a:lnTo>
                <a:lnTo>
                  <a:pt x="6" y="30"/>
                </a:lnTo>
                <a:lnTo>
                  <a:pt x="6" y="36"/>
                </a:lnTo>
                <a:lnTo>
                  <a:pt x="0" y="3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43" name="Freeform 47"/>
          <p:cNvSpPr>
            <a:spLocks/>
          </p:cNvSpPr>
          <p:nvPr/>
        </p:nvSpPr>
        <p:spPr bwMode="auto">
          <a:xfrm>
            <a:off x="5516563" y="3514725"/>
            <a:ext cx="423862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56" y="150"/>
              </a:cxn>
              <a:cxn ang="0">
                <a:pos x="156" y="156"/>
              </a:cxn>
              <a:cxn ang="0">
                <a:pos x="150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56" h="156">
                <a:moveTo>
                  <a:pt x="0" y="0"/>
                </a:moveTo>
                <a:lnTo>
                  <a:pt x="6" y="0"/>
                </a:lnTo>
                <a:lnTo>
                  <a:pt x="156" y="150"/>
                </a:lnTo>
                <a:lnTo>
                  <a:pt x="156" y="156"/>
                </a:lnTo>
                <a:lnTo>
                  <a:pt x="150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44" name="Freeform 48"/>
          <p:cNvSpPr>
            <a:spLocks/>
          </p:cNvSpPr>
          <p:nvPr/>
        </p:nvSpPr>
        <p:spPr bwMode="auto">
          <a:xfrm>
            <a:off x="5500688" y="3467100"/>
            <a:ext cx="15875" cy="58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24"/>
              </a:cxn>
              <a:cxn ang="0">
                <a:pos x="6" y="30"/>
              </a:cxn>
              <a:cxn ang="0">
                <a:pos x="0" y="30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0">
                <a:moveTo>
                  <a:pt x="0" y="0"/>
                </a:moveTo>
                <a:lnTo>
                  <a:pt x="6" y="0"/>
                </a:lnTo>
                <a:lnTo>
                  <a:pt x="6" y="24"/>
                </a:lnTo>
                <a:lnTo>
                  <a:pt x="6" y="30"/>
                </a:lnTo>
                <a:lnTo>
                  <a:pt x="0" y="30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45" name="Freeform 49"/>
          <p:cNvSpPr>
            <a:spLocks/>
          </p:cNvSpPr>
          <p:nvPr/>
        </p:nvSpPr>
        <p:spPr bwMode="auto">
          <a:xfrm>
            <a:off x="6234113" y="3265488"/>
            <a:ext cx="163512" cy="153987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46" name="Freeform 50"/>
          <p:cNvSpPr>
            <a:spLocks/>
          </p:cNvSpPr>
          <p:nvPr/>
        </p:nvSpPr>
        <p:spPr bwMode="auto">
          <a:xfrm>
            <a:off x="6315075" y="3289300"/>
            <a:ext cx="17463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6"/>
              </a:cxn>
              <a:cxn ang="0">
                <a:pos x="0" y="3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0" y="0"/>
                </a:moveTo>
                <a:lnTo>
                  <a:pt x="6" y="0"/>
                </a:lnTo>
                <a:lnTo>
                  <a:pt x="6" y="30"/>
                </a:lnTo>
                <a:lnTo>
                  <a:pt x="6" y="36"/>
                </a:lnTo>
                <a:lnTo>
                  <a:pt x="0" y="3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47" name="Freeform 51"/>
          <p:cNvSpPr>
            <a:spLocks/>
          </p:cNvSpPr>
          <p:nvPr/>
        </p:nvSpPr>
        <p:spPr bwMode="auto">
          <a:xfrm>
            <a:off x="5908675" y="2992438"/>
            <a:ext cx="423863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56" y="150"/>
              </a:cxn>
              <a:cxn ang="0">
                <a:pos x="156" y="156"/>
              </a:cxn>
              <a:cxn ang="0">
                <a:pos x="150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56" h="156">
                <a:moveTo>
                  <a:pt x="0" y="0"/>
                </a:moveTo>
                <a:lnTo>
                  <a:pt x="6" y="0"/>
                </a:lnTo>
                <a:lnTo>
                  <a:pt x="156" y="150"/>
                </a:lnTo>
                <a:lnTo>
                  <a:pt x="156" y="156"/>
                </a:lnTo>
                <a:lnTo>
                  <a:pt x="150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48" name="Freeform 52"/>
          <p:cNvSpPr>
            <a:spLocks/>
          </p:cNvSpPr>
          <p:nvPr/>
        </p:nvSpPr>
        <p:spPr bwMode="auto">
          <a:xfrm>
            <a:off x="5843588" y="3252788"/>
            <a:ext cx="161925" cy="155575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49" name="Freeform 53"/>
          <p:cNvSpPr>
            <a:spLocks/>
          </p:cNvSpPr>
          <p:nvPr/>
        </p:nvSpPr>
        <p:spPr bwMode="auto">
          <a:xfrm>
            <a:off x="5924550" y="3276600"/>
            <a:ext cx="15875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6"/>
              </a:cxn>
              <a:cxn ang="0">
                <a:pos x="0" y="3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0" y="0"/>
                </a:moveTo>
                <a:lnTo>
                  <a:pt x="6" y="0"/>
                </a:lnTo>
                <a:lnTo>
                  <a:pt x="6" y="30"/>
                </a:lnTo>
                <a:lnTo>
                  <a:pt x="6" y="36"/>
                </a:lnTo>
                <a:lnTo>
                  <a:pt x="0" y="3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50" name="Freeform 54"/>
          <p:cNvSpPr>
            <a:spLocks/>
          </p:cNvSpPr>
          <p:nvPr/>
        </p:nvSpPr>
        <p:spPr bwMode="auto">
          <a:xfrm>
            <a:off x="5516563" y="2981325"/>
            <a:ext cx="423862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56" y="150"/>
              </a:cxn>
              <a:cxn ang="0">
                <a:pos x="156" y="156"/>
              </a:cxn>
              <a:cxn ang="0">
                <a:pos x="150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56" h="156">
                <a:moveTo>
                  <a:pt x="0" y="0"/>
                </a:moveTo>
                <a:lnTo>
                  <a:pt x="6" y="0"/>
                </a:lnTo>
                <a:lnTo>
                  <a:pt x="156" y="150"/>
                </a:lnTo>
                <a:lnTo>
                  <a:pt x="156" y="156"/>
                </a:lnTo>
                <a:lnTo>
                  <a:pt x="150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51" name="Freeform 55"/>
          <p:cNvSpPr>
            <a:spLocks/>
          </p:cNvSpPr>
          <p:nvPr/>
        </p:nvSpPr>
        <p:spPr bwMode="auto">
          <a:xfrm>
            <a:off x="5011738" y="3621088"/>
            <a:ext cx="15875" cy="2360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194"/>
              </a:cxn>
              <a:cxn ang="0">
                <a:pos x="0" y="1194"/>
              </a:cxn>
              <a:cxn ang="0">
                <a:pos x="0" y="1188"/>
              </a:cxn>
              <a:cxn ang="0">
                <a:pos x="0" y="0"/>
              </a:cxn>
            </a:cxnLst>
            <a:rect l="0" t="0" r="r" b="b"/>
            <a:pathLst>
              <a:path w="6" h="1194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194"/>
                </a:lnTo>
                <a:lnTo>
                  <a:pt x="0" y="1194"/>
                </a:lnTo>
                <a:lnTo>
                  <a:pt x="0" y="118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52" name="Freeform 56"/>
          <p:cNvSpPr>
            <a:spLocks/>
          </p:cNvSpPr>
          <p:nvPr/>
        </p:nvSpPr>
        <p:spPr bwMode="auto">
          <a:xfrm>
            <a:off x="5435600" y="4297363"/>
            <a:ext cx="163513" cy="153987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53" name="Freeform 57"/>
          <p:cNvSpPr>
            <a:spLocks/>
          </p:cNvSpPr>
          <p:nvPr/>
        </p:nvSpPr>
        <p:spPr bwMode="auto">
          <a:xfrm>
            <a:off x="5516563" y="4321175"/>
            <a:ext cx="15875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6"/>
              </a:cxn>
              <a:cxn ang="0">
                <a:pos x="0" y="3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0" y="0"/>
                </a:moveTo>
                <a:lnTo>
                  <a:pt x="6" y="0"/>
                </a:lnTo>
                <a:lnTo>
                  <a:pt x="6" y="30"/>
                </a:lnTo>
                <a:lnTo>
                  <a:pt x="6" y="36"/>
                </a:lnTo>
                <a:lnTo>
                  <a:pt x="0" y="3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54" name="Freeform 58"/>
          <p:cNvSpPr>
            <a:spLocks/>
          </p:cNvSpPr>
          <p:nvPr/>
        </p:nvSpPr>
        <p:spPr bwMode="auto">
          <a:xfrm>
            <a:off x="5108575" y="4024313"/>
            <a:ext cx="423863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56" y="150"/>
              </a:cxn>
              <a:cxn ang="0">
                <a:pos x="156" y="156"/>
              </a:cxn>
              <a:cxn ang="0">
                <a:pos x="150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56" h="156">
                <a:moveTo>
                  <a:pt x="0" y="0"/>
                </a:moveTo>
                <a:lnTo>
                  <a:pt x="6" y="0"/>
                </a:lnTo>
                <a:lnTo>
                  <a:pt x="156" y="150"/>
                </a:lnTo>
                <a:lnTo>
                  <a:pt x="156" y="156"/>
                </a:lnTo>
                <a:lnTo>
                  <a:pt x="150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55" name="Freeform 59"/>
          <p:cNvSpPr>
            <a:spLocks/>
          </p:cNvSpPr>
          <p:nvPr/>
        </p:nvSpPr>
        <p:spPr bwMode="auto">
          <a:xfrm>
            <a:off x="5435600" y="3787775"/>
            <a:ext cx="163513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56" name="Freeform 60"/>
          <p:cNvSpPr>
            <a:spLocks/>
          </p:cNvSpPr>
          <p:nvPr/>
        </p:nvSpPr>
        <p:spPr bwMode="auto">
          <a:xfrm>
            <a:off x="5516563" y="3811588"/>
            <a:ext cx="15875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6"/>
              </a:cxn>
              <a:cxn ang="0">
                <a:pos x="0" y="3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0" y="0"/>
                </a:moveTo>
                <a:lnTo>
                  <a:pt x="6" y="0"/>
                </a:lnTo>
                <a:lnTo>
                  <a:pt x="6" y="30"/>
                </a:lnTo>
                <a:lnTo>
                  <a:pt x="6" y="36"/>
                </a:lnTo>
                <a:lnTo>
                  <a:pt x="0" y="3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57" name="Freeform 61"/>
          <p:cNvSpPr>
            <a:spLocks/>
          </p:cNvSpPr>
          <p:nvPr/>
        </p:nvSpPr>
        <p:spPr bwMode="auto">
          <a:xfrm>
            <a:off x="5108575" y="3514725"/>
            <a:ext cx="423863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56" y="150"/>
              </a:cxn>
              <a:cxn ang="0">
                <a:pos x="156" y="156"/>
              </a:cxn>
              <a:cxn ang="0">
                <a:pos x="150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56" h="156">
                <a:moveTo>
                  <a:pt x="0" y="0"/>
                </a:moveTo>
                <a:lnTo>
                  <a:pt x="6" y="0"/>
                </a:lnTo>
                <a:lnTo>
                  <a:pt x="156" y="150"/>
                </a:lnTo>
                <a:lnTo>
                  <a:pt x="156" y="156"/>
                </a:lnTo>
                <a:lnTo>
                  <a:pt x="150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58" name="Freeform 62"/>
          <p:cNvSpPr>
            <a:spLocks/>
          </p:cNvSpPr>
          <p:nvPr/>
        </p:nvSpPr>
        <p:spPr bwMode="auto">
          <a:xfrm>
            <a:off x="5451475" y="3265488"/>
            <a:ext cx="163513" cy="153987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59" name="Freeform 63"/>
          <p:cNvSpPr>
            <a:spLocks/>
          </p:cNvSpPr>
          <p:nvPr/>
        </p:nvSpPr>
        <p:spPr bwMode="auto">
          <a:xfrm>
            <a:off x="5532438" y="3289300"/>
            <a:ext cx="17462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6"/>
              </a:cxn>
              <a:cxn ang="0">
                <a:pos x="0" y="3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0" y="0"/>
                </a:moveTo>
                <a:lnTo>
                  <a:pt x="6" y="0"/>
                </a:lnTo>
                <a:lnTo>
                  <a:pt x="6" y="30"/>
                </a:lnTo>
                <a:lnTo>
                  <a:pt x="6" y="36"/>
                </a:lnTo>
                <a:lnTo>
                  <a:pt x="0" y="3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60" name="Freeform 64"/>
          <p:cNvSpPr>
            <a:spLocks/>
          </p:cNvSpPr>
          <p:nvPr/>
        </p:nvSpPr>
        <p:spPr bwMode="auto">
          <a:xfrm>
            <a:off x="5126038" y="2992438"/>
            <a:ext cx="423862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56" y="150"/>
              </a:cxn>
              <a:cxn ang="0">
                <a:pos x="156" y="156"/>
              </a:cxn>
              <a:cxn ang="0">
                <a:pos x="150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56" h="156">
                <a:moveTo>
                  <a:pt x="0" y="0"/>
                </a:moveTo>
                <a:lnTo>
                  <a:pt x="6" y="0"/>
                </a:lnTo>
                <a:lnTo>
                  <a:pt x="156" y="150"/>
                </a:lnTo>
                <a:lnTo>
                  <a:pt x="156" y="156"/>
                </a:lnTo>
                <a:lnTo>
                  <a:pt x="150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61" name="Freeform 65"/>
          <p:cNvSpPr>
            <a:spLocks/>
          </p:cNvSpPr>
          <p:nvPr/>
        </p:nvSpPr>
        <p:spPr bwMode="auto">
          <a:xfrm>
            <a:off x="5451475" y="2743200"/>
            <a:ext cx="163513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62" name="Freeform 66"/>
          <p:cNvSpPr>
            <a:spLocks/>
          </p:cNvSpPr>
          <p:nvPr/>
        </p:nvSpPr>
        <p:spPr bwMode="auto">
          <a:xfrm>
            <a:off x="5532438" y="2767013"/>
            <a:ext cx="17462" cy="714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6"/>
              </a:cxn>
              <a:cxn ang="0">
                <a:pos x="0" y="3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0" y="0"/>
                </a:moveTo>
                <a:lnTo>
                  <a:pt x="6" y="0"/>
                </a:lnTo>
                <a:lnTo>
                  <a:pt x="6" y="30"/>
                </a:lnTo>
                <a:lnTo>
                  <a:pt x="6" y="36"/>
                </a:lnTo>
                <a:lnTo>
                  <a:pt x="0" y="3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63" name="Freeform 67"/>
          <p:cNvSpPr>
            <a:spLocks/>
          </p:cNvSpPr>
          <p:nvPr/>
        </p:nvSpPr>
        <p:spPr bwMode="auto">
          <a:xfrm>
            <a:off x="5126038" y="2470150"/>
            <a:ext cx="423862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56" y="150"/>
              </a:cxn>
              <a:cxn ang="0">
                <a:pos x="156" y="156"/>
              </a:cxn>
              <a:cxn ang="0">
                <a:pos x="150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56" h="156">
                <a:moveTo>
                  <a:pt x="0" y="0"/>
                </a:moveTo>
                <a:lnTo>
                  <a:pt x="6" y="0"/>
                </a:lnTo>
                <a:lnTo>
                  <a:pt x="156" y="150"/>
                </a:lnTo>
                <a:lnTo>
                  <a:pt x="156" y="156"/>
                </a:lnTo>
                <a:lnTo>
                  <a:pt x="150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64" name="Freeform 68"/>
          <p:cNvSpPr>
            <a:spLocks/>
          </p:cNvSpPr>
          <p:nvPr/>
        </p:nvSpPr>
        <p:spPr bwMode="auto">
          <a:xfrm>
            <a:off x="5908675" y="4451350"/>
            <a:ext cx="15875" cy="1530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774"/>
              </a:cxn>
              <a:cxn ang="0">
                <a:pos x="0" y="774"/>
              </a:cxn>
              <a:cxn ang="0">
                <a:pos x="0" y="768"/>
              </a:cxn>
              <a:cxn ang="0">
                <a:pos x="0" y="0"/>
              </a:cxn>
            </a:cxnLst>
            <a:rect l="0" t="0" r="r" b="b"/>
            <a:pathLst>
              <a:path w="6" h="774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774"/>
                </a:lnTo>
                <a:lnTo>
                  <a:pt x="0" y="774"/>
                </a:lnTo>
                <a:lnTo>
                  <a:pt x="0" y="7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65" name="Freeform 69"/>
          <p:cNvSpPr>
            <a:spLocks/>
          </p:cNvSpPr>
          <p:nvPr/>
        </p:nvSpPr>
        <p:spPr bwMode="auto">
          <a:xfrm>
            <a:off x="6299200" y="4440238"/>
            <a:ext cx="15875" cy="1541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780"/>
              </a:cxn>
              <a:cxn ang="0">
                <a:pos x="0" y="780"/>
              </a:cxn>
              <a:cxn ang="0">
                <a:pos x="0" y="774"/>
              </a:cxn>
              <a:cxn ang="0">
                <a:pos x="0" y="0"/>
              </a:cxn>
            </a:cxnLst>
            <a:rect l="0" t="0" r="r" b="b"/>
            <a:pathLst>
              <a:path w="6" h="780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780"/>
                </a:lnTo>
                <a:lnTo>
                  <a:pt x="0" y="780"/>
                </a:lnTo>
                <a:lnTo>
                  <a:pt x="0" y="77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66" name="Freeform 70"/>
          <p:cNvSpPr>
            <a:spLocks/>
          </p:cNvSpPr>
          <p:nvPr/>
        </p:nvSpPr>
        <p:spPr bwMode="auto">
          <a:xfrm>
            <a:off x="5516563" y="4451350"/>
            <a:ext cx="15875" cy="1530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774"/>
              </a:cxn>
              <a:cxn ang="0">
                <a:pos x="0" y="774"/>
              </a:cxn>
              <a:cxn ang="0">
                <a:pos x="0" y="768"/>
              </a:cxn>
              <a:cxn ang="0">
                <a:pos x="0" y="0"/>
              </a:cxn>
            </a:cxnLst>
            <a:rect l="0" t="0" r="r" b="b"/>
            <a:pathLst>
              <a:path w="6" h="774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774"/>
                </a:lnTo>
                <a:lnTo>
                  <a:pt x="0" y="774"/>
                </a:lnTo>
                <a:lnTo>
                  <a:pt x="0" y="7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67" name="Freeform 71"/>
          <p:cNvSpPr>
            <a:spLocks/>
          </p:cNvSpPr>
          <p:nvPr/>
        </p:nvSpPr>
        <p:spPr bwMode="auto">
          <a:xfrm>
            <a:off x="6691313" y="4427538"/>
            <a:ext cx="15875" cy="1541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780"/>
              </a:cxn>
              <a:cxn ang="0">
                <a:pos x="0" y="780"/>
              </a:cxn>
              <a:cxn ang="0">
                <a:pos x="0" y="774"/>
              </a:cxn>
              <a:cxn ang="0">
                <a:pos x="0" y="0"/>
              </a:cxn>
            </a:cxnLst>
            <a:rect l="0" t="0" r="r" b="b"/>
            <a:pathLst>
              <a:path w="6" h="780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780"/>
                </a:lnTo>
                <a:lnTo>
                  <a:pt x="0" y="780"/>
                </a:lnTo>
                <a:lnTo>
                  <a:pt x="0" y="77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68" name="Freeform 72"/>
          <p:cNvSpPr>
            <a:spLocks/>
          </p:cNvSpPr>
          <p:nvPr/>
        </p:nvSpPr>
        <p:spPr bwMode="auto">
          <a:xfrm>
            <a:off x="7081838" y="4440238"/>
            <a:ext cx="15875" cy="1541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780"/>
              </a:cxn>
              <a:cxn ang="0">
                <a:pos x="0" y="780"/>
              </a:cxn>
              <a:cxn ang="0">
                <a:pos x="0" y="774"/>
              </a:cxn>
              <a:cxn ang="0">
                <a:pos x="0" y="0"/>
              </a:cxn>
            </a:cxnLst>
            <a:rect l="0" t="0" r="r" b="b"/>
            <a:pathLst>
              <a:path w="6" h="780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780"/>
                </a:lnTo>
                <a:lnTo>
                  <a:pt x="0" y="780"/>
                </a:lnTo>
                <a:lnTo>
                  <a:pt x="0" y="77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69" name="Freeform 73"/>
          <p:cNvSpPr>
            <a:spLocks/>
          </p:cNvSpPr>
          <p:nvPr/>
        </p:nvSpPr>
        <p:spPr bwMode="auto">
          <a:xfrm>
            <a:off x="2027238" y="5886450"/>
            <a:ext cx="17462" cy="95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48"/>
              </a:cxn>
              <a:cxn ang="0">
                <a:pos x="0" y="48"/>
              </a:cxn>
              <a:cxn ang="0">
                <a:pos x="0" y="42"/>
              </a:cxn>
              <a:cxn ang="0">
                <a:pos x="0" y="0"/>
              </a:cxn>
            </a:cxnLst>
            <a:rect l="0" t="0" r="r" b="b"/>
            <a:pathLst>
              <a:path w="6" h="48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48"/>
                </a:lnTo>
                <a:lnTo>
                  <a:pt x="0" y="48"/>
                </a:lnTo>
                <a:lnTo>
                  <a:pt x="0" y="4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70" name="Freeform 74"/>
          <p:cNvSpPr>
            <a:spLocks/>
          </p:cNvSpPr>
          <p:nvPr/>
        </p:nvSpPr>
        <p:spPr bwMode="auto">
          <a:xfrm>
            <a:off x="2762250" y="5554663"/>
            <a:ext cx="15875" cy="427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216"/>
              </a:cxn>
              <a:cxn ang="0">
                <a:pos x="0" y="216"/>
              </a:cxn>
              <a:cxn ang="0">
                <a:pos x="0" y="210"/>
              </a:cxn>
              <a:cxn ang="0">
                <a:pos x="0" y="0"/>
              </a:cxn>
            </a:cxnLst>
            <a:rect l="0" t="0" r="r" b="b"/>
            <a:pathLst>
              <a:path w="6" h="216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216"/>
                </a:lnTo>
                <a:lnTo>
                  <a:pt x="0" y="216"/>
                </a:lnTo>
                <a:lnTo>
                  <a:pt x="0" y="2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71" name="Freeform 75"/>
          <p:cNvSpPr>
            <a:spLocks/>
          </p:cNvSpPr>
          <p:nvPr/>
        </p:nvSpPr>
        <p:spPr bwMode="auto">
          <a:xfrm>
            <a:off x="3511550" y="5186363"/>
            <a:ext cx="15875" cy="782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396"/>
              </a:cxn>
              <a:cxn ang="0">
                <a:pos x="0" y="396"/>
              </a:cxn>
              <a:cxn ang="0">
                <a:pos x="0" y="390"/>
              </a:cxn>
              <a:cxn ang="0">
                <a:pos x="0" y="0"/>
              </a:cxn>
            </a:cxnLst>
            <a:rect l="0" t="0" r="r" b="b"/>
            <a:pathLst>
              <a:path w="6" h="396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396"/>
                </a:lnTo>
                <a:lnTo>
                  <a:pt x="0" y="396"/>
                </a:lnTo>
                <a:lnTo>
                  <a:pt x="0" y="3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72" name="Freeform 76"/>
          <p:cNvSpPr>
            <a:spLocks/>
          </p:cNvSpPr>
          <p:nvPr/>
        </p:nvSpPr>
        <p:spPr bwMode="auto">
          <a:xfrm>
            <a:off x="4260850" y="4878388"/>
            <a:ext cx="17463" cy="11033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558"/>
              </a:cxn>
              <a:cxn ang="0">
                <a:pos x="0" y="558"/>
              </a:cxn>
              <a:cxn ang="0">
                <a:pos x="0" y="552"/>
              </a:cxn>
              <a:cxn ang="0">
                <a:pos x="0" y="0"/>
              </a:cxn>
            </a:cxnLst>
            <a:rect l="0" t="0" r="r" b="b"/>
            <a:pathLst>
              <a:path w="6" h="558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558"/>
                </a:lnTo>
                <a:lnTo>
                  <a:pt x="0" y="558"/>
                </a:lnTo>
                <a:lnTo>
                  <a:pt x="0" y="5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73" name="Freeform 77"/>
          <p:cNvSpPr>
            <a:spLocks/>
          </p:cNvSpPr>
          <p:nvPr/>
        </p:nvSpPr>
        <p:spPr bwMode="auto">
          <a:xfrm>
            <a:off x="5516563" y="1344613"/>
            <a:ext cx="15875" cy="4143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204"/>
              </a:cxn>
              <a:cxn ang="0">
                <a:pos x="6" y="210"/>
              </a:cxn>
              <a:cxn ang="0">
                <a:pos x="0" y="210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210">
                <a:moveTo>
                  <a:pt x="0" y="0"/>
                </a:moveTo>
                <a:lnTo>
                  <a:pt x="6" y="0"/>
                </a:lnTo>
                <a:lnTo>
                  <a:pt x="6" y="204"/>
                </a:lnTo>
                <a:lnTo>
                  <a:pt x="6" y="210"/>
                </a:lnTo>
                <a:lnTo>
                  <a:pt x="0" y="210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74" name="Freeform 78"/>
          <p:cNvSpPr>
            <a:spLocks/>
          </p:cNvSpPr>
          <p:nvPr/>
        </p:nvSpPr>
        <p:spPr bwMode="auto">
          <a:xfrm>
            <a:off x="1897063" y="2055813"/>
            <a:ext cx="163512" cy="153987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75" name="Freeform 79"/>
          <p:cNvSpPr>
            <a:spLocks/>
          </p:cNvSpPr>
          <p:nvPr/>
        </p:nvSpPr>
        <p:spPr bwMode="auto">
          <a:xfrm>
            <a:off x="1979613" y="1949450"/>
            <a:ext cx="15875" cy="201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76" name="Freeform 80"/>
          <p:cNvSpPr>
            <a:spLocks/>
          </p:cNvSpPr>
          <p:nvPr/>
        </p:nvSpPr>
        <p:spPr bwMode="auto">
          <a:xfrm>
            <a:off x="2289175" y="2066925"/>
            <a:ext cx="195263" cy="142875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77" name="Freeform 81"/>
          <p:cNvSpPr>
            <a:spLocks/>
          </p:cNvSpPr>
          <p:nvPr/>
        </p:nvSpPr>
        <p:spPr bwMode="auto">
          <a:xfrm>
            <a:off x="2109788" y="1949450"/>
            <a:ext cx="325437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78" name="Freeform 82"/>
          <p:cNvSpPr>
            <a:spLocks/>
          </p:cNvSpPr>
          <p:nvPr/>
        </p:nvSpPr>
        <p:spPr bwMode="auto">
          <a:xfrm>
            <a:off x="2647950" y="2066925"/>
            <a:ext cx="161925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79" name="Freeform 83"/>
          <p:cNvSpPr>
            <a:spLocks/>
          </p:cNvSpPr>
          <p:nvPr/>
        </p:nvSpPr>
        <p:spPr bwMode="auto">
          <a:xfrm>
            <a:off x="2728913" y="1960563"/>
            <a:ext cx="15875" cy="201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80" name="Freeform 84"/>
          <p:cNvSpPr>
            <a:spLocks/>
          </p:cNvSpPr>
          <p:nvPr/>
        </p:nvSpPr>
        <p:spPr bwMode="auto">
          <a:xfrm>
            <a:off x="3038475" y="2079625"/>
            <a:ext cx="195263" cy="141288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81" name="Freeform 85"/>
          <p:cNvSpPr>
            <a:spLocks/>
          </p:cNvSpPr>
          <p:nvPr/>
        </p:nvSpPr>
        <p:spPr bwMode="auto">
          <a:xfrm>
            <a:off x="2859088" y="1960563"/>
            <a:ext cx="327025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82" name="Freeform 86"/>
          <p:cNvSpPr>
            <a:spLocks/>
          </p:cNvSpPr>
          <p:nvPr/>
        </p:nvSpPr>
        <p:spPr bwMode="auto">
          <a:xfrm>
            <a:off x="3413125" y="2066925"/>
            <a:ext cx="163513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83" name="Freeform 87"/>
          <p:cNvSpPr>
            <a:spLocks/>
          </p:cNvSpPr>
          <p:nvPr/>
        </p:nvSpPr>
        <p:spPr bwMode="auto">
          <a:xfrm>
            <a:off x="3495675" y="1960563"/>
            <a:ext cx="15875" cy="201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84" name="Freeform 88"/>
          <p:cNvSpPr>
            <a:spLocks/>
          </p:cNvSpPr>
          <p:nvPr/>
        </p:nvSpPr>
        <p:spPr bwMode="auto">
          <a:xfrm>
            <a:off x="3805238" y="2079625"/>
            <a:ext cx="195262" cy="141288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85" name="Freeform 89"/>
          <p:cNvSpPr>
            <a:spLocks/>
          </p:cNvSpPr>
          <p:nvPr/>
        </p:nvSpPr>
        <p:spPr bwMode="auto">
          <a:xfrm>
            <a:off x="3625850" y="1960563"/>
            <a:ext cx="325438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86" name="Freeform 90"/>
          <p:cNvSpPr>
            <a:spLocks/>
          </p:cNvSpPr>
          <p:nvPr/>
        </p:nvSpPr>
        <p:spPr bwMode="auto">
          <a:xfrm>
            <a:off x="4164013" y="2066925"/>
            <a:ext cx="161925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87" name="Freeform 91"/>
          <p:cNvSpPr>
            <a:spLocks/>
          </p:cNvSpPr>
          <p:nvPr/>
        </p:nvSpPr>
        <p:spPr bwMode="auto">
          <a:xfrm>
            <a:off x="4244975" y="1960563"/>
            <a:ext cx="15875" cy="201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88" name="Freeform 92"/>
          <p:cNvSpPr>
            <a:spLocks/>
          </p:cNvSpPr>
          <p:nvPr/>
        </p:nvSpPr>
        <p:spPr bwMode="auto">
          <a:xfrm>
            <a:off x="1914525" y="2578100"/>
            <a:ext cx="161925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89" name="Freeform 93"/>
          <p:cNvSpPr>
            <a:spLocks/>
          </p:cNvSpPr>
          <p:nvPr/>
        </p:nvSpPr>
        <p:spPr bwMode="auto">
          <a:xfrm>
            <a:off x="1995488" y="2470150"/>
            <a:ext cx="15875" cy="201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90" name="Freeform 94"/>
          <p:cNvSpPr>
            <a:spLocks/>
          </p:cNvSpPr>
          <p:nvPr/>
        </p:nvSpPr>
        <p:spPr bwMode="auto">
          <a:xfrm>
            <a:off x="2305050" y="2589213"/>
            <a:ext cx="195263" cy="142875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91" name="Freeform 95"/>
          <p:cNvSpPr>
            <a:spLocks/>
          </p:cNvSpPr>
          <p:nvPr/>
        </p:nvSpPr>
        <p:spPr bwMode="auto">
          <a:xfrm>
            <a:off x="2125663" y="2470150"/>
            <a:ext cx="325437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92" name="Freeform 96"/>
          <p:cNvSpPr>
            <a:spLocks/>
          </p:cNvSpPr>
          <p:nvPr/>
        </p:nvSpPr>
        <p:spPr bwMode="auto">
          <a:xfrm>
            <a:off x="2663825" y="2589213"/>
            <a:ext cx="163513" cy="153987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93" name="Freeform 97"/>
          <p:cNvSpPr>
            <a:spLocks/>
          </p:cNvSpPr>
          <p:nvPr/>
        </p:nvSpPr>
        <p:spPr bwMode="auto">
          <a:xfrm>
            <a:off x="2744788" y="2482850"/>
            <a:ext cx="17462" cy="201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94" name="Freeform 98"/>
          <p:cNvSpPr>
            <a:spLocks/>
          </p:cNvSpPr>
          <p:nvPr/>
        </p:nvSpPr>
        <p:spPr bwMode="auto">
          <a:xfrm>
            <a:off x="3054350" y="2600325"/>
            <a:ext cx="196850" cy="142875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95" name="Freeform 99"/>
          <p:cNvSpPr>
            <a:spLocks/>
          </p:cNvSpPr>
          <p:nvPr/>
        </p:nvSpPr>
        <p:spPr bwMode="auto">
          <a:xfrm>
            <a:off x="2874963" y="2482850"/>
            <a:ext cx="327025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96" name="Freeform 100"/>
          <p:cNvSpPr>
            <a:spLocks/>
          </p:cNvSpPr>
          <p:nvPr/>
        </p:nvSpPr>
        <p:spPr bwMode="auto">
          <a:xfrm>
            <a:off x="3430588" y="2589213"/>
            <a:ext cx="161925" cy="153987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97" name="Freeform 101"/>
          <p:cNvSpPr>
            <a:spLocks/>
          </p:cNvSpPr>
          <p:nvPr/>
        </p:nvSpPr>
        <p:spPr bwMode="auto">
          <a:xfrm>
            <a:off x="3511550" y="2482850"/>
            <a:ext cx="15875" cy="201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98" name="Freeform 102"/>
          <p:cNvSpPr>
            <a:spLocks/>
          </p:cNvSpPr>
          <p:nvPr/>
        </p:nvSpPr>
        <p:spPr bwMode="auto">
          <a:xfrm>
            <a:off x="3805238" y="2600325"/>
            <a:ext cx="195262" cy="142875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99" name="Freeform 103"/>
          <p:cNvSpPr>
            <a:spLocks/>
          </p:cNvSpPr>
          <p:nvPr/>
        </p:nvSpPr>
        <p:spPr bwMode="auto">
          <a:xfrm>
            <a:off x="3625850" y="2482850"/>
            <a:ext cx="325438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00" name="Freeform 104"/>
          <p:cNvSpPr>
            <a:spLocks/>
          </p:cNvSpPr>
          <p:nvPr/>
        </p:nvSpPr>
        <p:spPr bwMode="auto">
          <a:xfrm>
            <a:off x="4179888" y="2589213"/>
            <a:ext cx="163512" cy="153987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01" name="Freeform 105"/>
          <p:cNvSpPr>
            <a:spLocks/>
          </p:cNvSpPr>
          <p:nvPr/>
        </p:nvSpPr>
        <p:spPr bwMode="auto">
          <a:xfrm>
            <a:off x="4260850" y="2482850"/>
            <a:ext cx="17463" cy="201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02" name="Freeform 106"/>
          <p:cNvSpPr>
            <a:spLocks/>
          </p:cNvSpPr>
          <p:nvPr/>
        </p:nvSpPr>
        <p:spPr bwMode="auto">
          <a:xfrm>
            <a:off x="1897063" y="3098800"/>
            <a:ext cx="163512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03" name="Freeform 107"/>
          <p:cNvSpPr>
            <a:spLocks/>
          </p:cNvSpPr>
          <p:nvPr/>
        </p:nvSpPr>
        <p:spPr bwMode="auto">
          <a:xfrm>
            <a:off x="1979613" y="2992438"/>
            <a:ext cx="15875" cy="201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04" name="Freeform 108"/>
          <p:cNvSpPr>
            <a:spLocks/>
          </p:cNvSpPr>
          <p:nvPr/>
        </p:nvSpPr>
        <p:spPr bwMode="auto">
          <a:xfrm>
            <a:off x="2289175" y="3111500"/>
            <a:ext cx="195263" cy="141288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05" name="Freeform 109"/>
          <p:cNvSpPr>
            <a:spLocks/>
          </p:cNvSpPr>
          <p:nvPr/>
        </p:nvSpPr>
        <p:spPr bwMode="auto">
          <a:xfrm>
            <a:off x="2109788" y="2992438"/>
            <a:ext cx="325437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06" name="Freeform 110"/>
          <p:cNvSpPr>
            <a:spLocks/>
          </p:cNvSpPr>
          <p:nvPr/>
        </p:nvSpPr>
        <p:spPr bwMode="auto">
          <a:xfrm>
            <a:off x="2647950" y="3111500"/>
            <a:ext cx="161925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07" name="Freeform 111"/>
          <p:cNvSpPr>
            <a:spLocks/>
          </p:cNvSpPr>
          <p:nvPr/>
        </p:nvSpPr>
        <p:spPr bwMode="auto">
          <a:xfrm>
            <a:off x="2728913" y="3005138"/>
            <a:ext cx="15875" cy="201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08" name="Freeform 112"/>
          <p:cNvSpPr>
            <a:spLocks/>
          </p:cNvSpPr>
          <p:nvPr/>
        </p:nvSpPr>
        <p:spPr bwMode="auto">
          <a:xfrm>
            <a:off x="3038475" y="3122613"/>
            <a:ext cx="195263" cy="142875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09" name="Freeform 113"/>
          <p:cNvSpPr>
            <a:spLocks/>
          </p:cNvSpPr>
          <p:nvPr/>
        </p:nvSpPr>
        <p:spPr bwMode="auto">
          <a:xfrm>
            <a:off x="2859088" y="3005138"/>
            <a:ext cx="327025" cy="2238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10" name="Freeform 114"/>
          <p:cNvSpPr>
            <a:spLocks/>
          </p:cNvSpPr>
          <p:nvPr/>
        </p:nvSpPr>
        <p:spPr bwMode="auto">
          <a:xfrm>
            <a:off x="3413125" y="3111500"/>
            <a:ext cx="163513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11" name="Freeform 115"/>
          <p:cNvSpPr>
            <a:spLocks/>
          </p:cNvSpPr>
          <p:nvPr/>
        </p:nvSpPr>
        <p:spPr bwMode="auto">
          <a:xfrm>
            <a:off x="3495675" y="3005138"/>
            <a:ext cx="15875" cy="201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12" name="Freeform 116"/>
          <p:cNvSpPr>
            <a:spLocks/>
          </p:cNvSpPr>
          <p:nvPr/>
        </p:nvSpPr>
        <p:spPr bwMode="auto">
          <a:xfrm>
            <a:off x="3805238" y="3122613"/>
            <a:ext cx="195262" cy="142875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13" name="Freeform 117"/>
          <p:cNvSpPr>
            <a:spLocks/>
          </p:cNvSpPr>
          <p:nvPr/>
        </p:nvSpPr>
        <p:spPr bwMode="auto">
          <a:xfrm>
            <a:off x="3625850" y="3005138"/>
            <a:ext cx="325438" cy="2238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14" name="Freeform 118"/>
          <p:cNvSpPr>
            <a:spLocks/>
          </p:cNvSpPr>
          <p:nvPr/>
        </p:nvSpPr>
        <p:spPr bwMode="auto">
          <a:xfrm>
            <a:off x="4164013" y="3111500"/>
            <a:ext cx="161925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15" name="Freeform 119"/>
          <p:cNvSpPr>
            <a:spLocks/>
          </p:cNvSpPr>
          <p:nvPr/>
        </p:nvSpPr>
        <p:spPr bwMode="auto">
          <a:xfrm>
            <a:off x="4244975" y="3005138"/>
            <a:ext cx="15875" cy="201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16" name="Freeform 120"/>
          <p:cNvSpPr>
            <a:spLocks/>
          </p:cNvSpPr>
          <p:nvPr/>
        </p:nvSpPr>
        <p:spPr bwMode="auto">
          <a:xfrm>
            <a:off x="1914525" y="3621088"/>
            <a:ext cx="161925" cy="153987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17" name="Freeform 121"/>
          <p:cNvSpPr>
            <a:spLocks/>
          </p:cNvSpPr>
          <p:nvPr/>
        </p:nvSpPr>
        <p:spPr bwMode="auto">
          <a:xfrm>
            <a:off x="1995488" y="3514725"/>
            <a:ext cx="15875" cy="201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18" name="Freeform 122"/>
          <p:cNvSpPr>
            <a:spLocks/>
          </p:cNvSpPr>
          <p:nvPr/>
        </p:nvSpPr>
        <p:spPr bwMode="auto">
          <a:xfrm>
            <a:off x="2305050" y="3632200"/>
            <a:ext cx="195263" cy="142875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19" name="Freeform 123"/>
          <p:cNvSpPr>
            <a:spLocks/>
          </p:cNvSpPr>
          <p:nvPr/>
        </p:nvSpPr>
        <p:spPr bwMode="auto">
          <a:xfrm>
            <a:off x="2125663" y="3514725"/>
            <a:ext cx="325437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20" name="Freeform 124"/>
          <p:cNvSpPr>
            <a:spLocks/>
          </p:cNvSpPr>
          <p:nvPr/>
        </p:nvSpPr>
        <p:spPr bwMode="auto">
          <a:xfrm>
            <a:off x="2663825" y="3632200"/>
            <a:ext cx="163513" cy="155575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21" name="Freeform 125"/>
          <p:cNvSpPr>
            <a:spLocks/>
          </p:cNvSpPr>
          <p:nvPr/>
        </p:nvSpPr>
        <p:spPr bwMode="auto">
          <a:xfrm>
            <a:off x="2744788" y="3525838"/>
            <a:ext cx="17462" cy="201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22" name="Freeform 126"/>
          <p:cNvSpPr>
            <a:spLocks/>
          </p:cNvSpPr>
          <p:nvPr/>
        </p:nvSpPr>
        <p:spPr bwMode="auto">
          <a:xfrm>
            <a:off x="3054350" y="3644900"/>
            <a:ext cx="196850" cy="142875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23" name="Freeform 127"/>
          <p:cNvSpPr>
            <a:spLocks/>
          </p:cNvSpPr>
          <p:nvPr/>
        </p:nvSpPr>
        <p:spPr bwMode="auto">
          <a:xfrm>
            <a:off x="2874963" y="3525838"/>
            <a:ext cx="327025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24" name="Freeform 128"/>
          <p:cNvSpPr>
            <a:spLocks/>
          </p:cNvSpPr>
          <p:nvPr/>
        </p:nvSpPr>
        <p:spPr bwMode="auto">
          <a:xfrm>
            <a:off x="3430588" y="3632200"/>
            <a:ext cx="161925" cy="155575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25" name="Freeform 129"/>
          <p:cNvSpPr>
            <a:spLocks/>
          </p:cNvSpPr>
          <p:nvPr/>
        </p:nvSpPr>
        <p:spPr bwMode="auto">
          <a:xfrm>
            <a:off x="3511550" y="3525838"/>
            <a:ext cx="15875" cy="201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26" name="Freeform 130"/>
          <p:cNvSpPr>
            <a:spLocks/>
          </p:cNvSpPr>
          <p:nvPr/>
        </p:nvSpPr>
        <p:spPr bwMode="auto">
          <a:xfrm>
            <a:off x="3789363" y="3644900"/>
            <a:ext cx="195262" cy="142875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27" name="Freeform 131"/>
          <p:cNvSpPr>
            <a:spLocks/>
          </p:cNvSpPr>
          <p:nvPr/>
        </p:nvSpPr>
        <p:spPr bwMode="auto">
          <a:xfrm>
            <a:off x="3609975" y="3525838"/>
            <a:ext cx="325438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28" name="Freeform 132"/>
          <p:cNvSpPr>
            <a:spLocks/>
          </p:cNvSpPr>
          <p:nvPr/>
        </p:nvSpPr>
        <p:spPr bwMode="auto">
          <a:xfrm>
            <a:off x="4179888" y="3632200"/>
            <a:ext cx="163512" cy="155575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29" name="Freeform 133"/>
          <p:cNvSpPr>
            <a:spLocks/>
          </p:cNvSpPr>
          <p:nvPr/>
        </p:nvSpPr>
        <p:spPr bwMode="auto">
          <a:xfrm>
            <a:off x="4260850" y="3525838"/>
            <a:ext cx="17463" cy="201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30" name="Freeform 134"/>
          <p:cNvSpPr>
            <a:spLocks/>
          </p:cNvSpPr>
          <p:nvPr/>
        </p:nvSpPr>
        <p:spPr bwMode="auto">
          <a:xfrm>
            <a:off x="4164013" y="1533525"/>
            <a:ext cx="161925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31" name="Freeform 135"/>
          <p:cNvSpPr>
            <a:spLocks/>
          </p:cNvSpPr>
          <p:nvPr/>
        </p:nvSpPr>
        <p:spPr bwMode="auto">
          <a:xfrm>
            <a:off x="4244975" y="1427163"/>
            <a:ext cx="15875" cy="201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32" name="Freeform 136"/>
          <p:cNvSpPr>
            <a:spLocks/>
          </p:cNvSpPr>
          <p:nvPr/>
        </p:nvSpPr>
        <p:spPr bwMode="auto">
          <a:xfrm>
            <a:off x="1538288" y="1546225"/>
            <a:ext cx="196850" cy="141288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33" name="Freeform 137"/>
          <p:cNvSpPr>
            <a:spLocks/>
          </p:cNvSpPr>
          <p:nvPr/>
        </p:nvSpPr>
        <p:spPr bwMode="auto">
          <a:xfrm>
            <a:off x="1358900" y="1427163"/>
            <a:ext cx="327025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34" name="Freeform 138"/>
          <p:cNvSpPr>
            <a:spLocks/>
          </p:cNvSpPr>
          <p:nvPr/>
        </p:nvSpPr>
        <p:spPr bwMode="auto">
          <a:xfrm>
            <a:off x="1897063" y="1546225"/>
            <a:ext cx="163512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35" name="Freeform 139"/>
          <p:cNvSpPr>
            <a:spLocks/>
          </p:cNvSpPr>
          <p:nvPr/>
        </p:nvSpPr>
        <p:spPr bwMode="auto">
          <a:xfrm>
            <a:off x="1979613" y="1438275"/>
            <a:ext cx="15875" cy="201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36" name="Freeform 140"/>
          <p:cNvSpPr>
            <a:spLocks/>
          </p:cNvSpPr>
          <p:nvPr/>
        </p:nvSpPr>
        <p:spPr bwMode="auto">
          <a:xfrm>
            <a:off x="2289175" y="1557338"/>
            <a:ext cx="195263" cy="142875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37" name="Freeform 141"/>
          <p:cNvSpPr>
            <a:spLocks/>
          </p:cNvSpPr>
          <p:nvPr/>
        </p:nvSpPr>
        <p:spPr bwMode="auto">
          <a:xfrm>
            <a:off x="2109788" y="1438275"/>
            <a:ext cx="325437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38" name="Freeform 142"/>
          <p:cNvSpPr>
            <a:spLocks/>
          </p:cNvSpPr>
          <p:nvPr/>
        </p:nvSpPr>
        <p:spPr bwMode="auto">
          <a:xfrm>
            <a:off x="2663825" y="1546225"/>
            <a:ext cx="163513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39" name="Freeform 143"/>
          <p:cNvSpPr>
            <a:spLocks/>
          </p:cNvSpPr>
          <p:nvPr/>
        </p:nvSpPr>
        <p:spPr bwMode="auto">
          <a:xfrm>
            <a:off x="2744788" y="1438275"/>
            <a:ext cx="17462" cy="201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40" name="Freeform 144"/>
          <p:cNvSpPr>
            <a:spLocks/>
          </p:cNvSpPr>
          <p:nvPr/>
        </p:nvSpPr>
        <p:spPr bwMode="auto">
          <a:xfrm>
            <a:off x="3054350" y="1557338"/>
            <a:ext cx="196850" cy="142875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41" name="Freeform 145"/>
          <p:cNvSpPr>
            <a:spLocks/>
          </p:cNvSpPr>
          <p:nvPr/>
        </p:nvSpPr>
        <p:spPr bwMode="auto">
          <a:xfrm>
            <a:off x="2874963" y="1438275"/>
            <a:ext cx="327025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42" name="Freeform 146"/>
          <p:cNvSpPr>
            <a:spLocks/>
          </p:cNvSpPr>
          <p:nvPr/>
        </p:nvSpPr>
        <p:spPr bwMode="auto">
          <a:xfrm>
            <a:off x="3413125" y="1546225"/>
            <a:ext cx="163513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43" name="Freeform 147"/>
          <p:cNvSpPr>
            <a:spLocks/>
          </p:cNvSpPr>
          <p:nvPr/>
        </p:nvSpPr>
        <p:spPr bwMode="auto">
          <a:xfrm>
            <a:off x="3495675" y="1438275"/>
            <a:ext cx="15875" cy="201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44" name="Freeform 148"/>
          <p:cNvSpPr>
            <a:spLocks/>
          </p:cNvSpPr>
          <p:nvPr/>
        </p:nvSpPr>
        <p:spPr bwMode="auto">
          <a:xfrm>
            <a:off x="3805238" y="1546225"/>
            <a:ext cx="195262" cy="141288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45" name="Freeform 149"/>
          <p:cNvSpPr>
            <a:spLocks/>
          </p:cNvSpPr>
          <p:nvPr/>
        </p:nvSpPr>
        <p:spPr bwMode="auto">
          <a:xfrm>
            <a:off x="3625850" y="1427163"/>
            <a:ext cx="325438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46" name="Rectangle 150"/>
          <p:cNvSpPr>
            <a:spLocks noChangeArrowheads="1"/>
          </p:cNvSpPr>
          <p:nvPr/>
        </p:nvSpPr>
        <p:spPr bwMode="auto">
          <a:xfrm>
            <a:off x="7038975" y="5957888"/>
            <a:ext cx="1889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83447" name="Rectangle 151"/>
          <p:cNvSpPr>
            <a:spLocks noChangeArrowheads="1"/>
          </p:cNvSpPr>
          <p:nvPr/>
        </p:nvSpPr>
        <p:spPr bwMode="auto">
          <a:xfrm>
            <a:off x="7170738" y="6175375"/>
            <a:ext cx="144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183448" name="Rectangle 152"/>
          <p:cNvSpPr>
            <a:spLocks noChangeArrowheads="1"/>
          </p:cNvSpPr>
          <p:nvPr/>
        </p:nvSpPr>
        <p:spPr bwMode="auto">
          <a:xfrm>
            <a:off x="6626225" y="5959475"/>
            <a:ext cx="1920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83449" name="Rectangle 153"/>
          <p:cNvSpPr>
            <a:spLocks noChangeArrowheads="1"/>
          </p:cNvSpPr>
          <p:nvPr/>
        </p:nvSpPr>
        <p:spPr bwMode="auto">
          <a:xfrm>
            <a:off x="6764338" y="6175375"/>
            <a:ext cx="144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183450" name="Rectangle 154"/>
          <p:cNvSpPr>
            <a:spLocks noChangeArrowheads="1"/>
          </p:cNvSpPr>
          <p:nvPr/>
        </p:nvSpPr>
        <p:spPr bwMode="auto">
          <a:xfrm>
            <a:off x="5843588" y="5959475"/>
            <a:ext cx="192087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83451" name="Rectangle 155"/>
          <p:cNvSpPr>
            <a:spLocks noChangeArrowheads="1"/>
          </p:cNvSpPr>
          <p:nvPr/>
        </p:nvSpPr>
        <p:spPr bwMode="auto">
          <a:xfrm>
            <a:off x="5983288" y="6175375"/>
            <a:ext cx="144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183452" name="Rectangle 156"/>
          <p:cNvSpPr>
            <a:spLocks noChangeArrowheads="1"/>
          </p:cNvSpPr>
          <p:nvPr/>
        </p:nvSpPr>
        <p:spPr bwMode="auto">
          <a:xfrm>
            <a:off x="4183063" y="5959475"/>
            <a:ext cx="1905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83453" name="Rectangle 157"/>
          <p:cNvSpPr>
            <a:spLocks noChangeArrowheads="1"/>
          </p:cNvSpPr>
          <p:nvPr/>
        </p:nvSpPr>
        <p:spPr bwMode="auto">
          <a:xfrm>
            <a:off x="4318000" y="6175375"/>
            <a:ext cx="144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6</a:t>
            </a:r>
          </a:p>
        </p:txBody>
      </p:sp>
      <p:sp>
        <p:nvSpPr>
          <p:cNvPr id="183454" name="Rectangle 158"/>
          <p:cNvSpPr>
            <a:spLocks noChangeArrowheads="1"/>
          </p:cNvSpPr>
          <p:nvPr/>
        </p:nvSpPr>
        <p:spPr bwMode="auto">
          <a:xfrm>
            <a:off x="3465513" y="5959475"/>
            <a:ext cx="1905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83455" name="Rectangle 159"/>
          <p:cNvSpPr>
            <a:spLocks noChangeArrowheads="1"/>
          </p:cNvSpPr>
          <p:nvPr/>
        </p:nvSpPr>
        <p:spPr bwMode="auto">
          <a:xfrm>
            <a:off x="3600450" y="6189663"/>
            <a:ext cx="1444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7</a:t>
            </a:r>
          </a:p>
        </p:txBody>
      </p:sp>
      <p:sp>
        <p:nvSpPr>
          <p:cNvPr id="183456" name="Rectangle 160"/>
          <p:cNvSpPr>
            <a:spLocks noChangeArrowheads="1"/>
          </p:cNvSpPr>
          <p:nvPr/>
        </p:nvSpPr>
        <p:spPr bwMode="auto">
          <a:xfrm>
            <a:off x="2701925" y="5959475"/>
            <a:ext cx="1905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83457" name="Rectangle 161"/>
          <p:cNvSpPr>
            <a:spLocks noChangeArrowheads="1"/>
          </p:cNvSpPr>
          <p:nvPr/>
        </p:nvSpPr>
        <p:spPr bwMode="auto">
          <a:xfrm>
            <a:off x="2835275" y="6176963"/>
            <a:ext cx="1444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8</a:t>
            </a:r>
          </a:p>
        </p:txBody>
      </p:sp>
      <p:sp>
        <p:nvSpPr>
          <p:cNvPr id="183458" name="Rectangle 162"/>
          <p:cNvSpPr>
            <a:spLocks noChangeArrowheads="1"/>
          </p:cNvSpPr>
          <p:nvPr/>
        </p:nvSpPr>
        <p:spPr bwMode="auto">
          <a:xfrm>
            <a:off x="1965325" y="5959475"/>
            <a:ext cx="1905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83459" name="Rectangle 163"/>
          <p:cNvSpPr>
            <a:spLocks noChangeArrowheads="1"/>
          </p:cNvSpPr>
          <p:nvPr/>
        </p:nvSpPr>
        <p:spPr bwMode="auto">
          <a:xfrm>
            <a:off x="2101850" y="6176963"/>
            <a:ext cx="1444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9</a:t>
            </a:r>
          </a:p>
        </p:txBody>
      </p:sp>
      <p:sp>
        <p:nvSpPr>
          <p:cNvPr id="183460" name="Rectangle 164"/>
          <p:cNvSpPr>
            <a:spLocks noChangeArrowheads="1"/>
          </p:cNvSpPr>
          <p:nvPr/>
        </p:nvSpPr>
        <p:spPr bwMode="auto">
          <a:xfrm>
            <a:off x="4965700" y="5945188"/>
            <a:ext cx="190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83461" name="Rectangle 165"/>
          <p:cNvSpPr>
            <a:spLocks noChangeArrowheads="1"/>
          </p:cNvSpPr>
          <p:nvPr/>
        </p:nvSpPr>
        <p:spPr bwMode="auto">
          <a:xfrm>
            <a:off x="5100638" y="6165850"/>
            <a:ext cx="144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5</a:t>
            </a:r>
          </a:p>
        </p:txBody>
      </p:sp>
      <p:sp>
        <p:nvSpPr>
          <p:cNvPr id="183462" name="Rectangle 166"/>
          <p:cNvSpPr>
            <a:spLocks noChangeArrowheads="1"/>
          </p:cNvSpPr>
          <p:nvPr/>
        </p:nvSpPr>
        <p:spPr bwMode="auto">
          <a:xfrm>
            <a:off x="4749800" y="1687513"/>
            <a:ext cx="376238" cy="2619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63" name="Freeform 167"/>
          <p:cNvSpPr>
            <a:spLocks/>
          </p:cNvSpPr>
          <p:nvPr/>
        </p:nvSpPr>
        <p:spPr bwMode="auto">
          <a:xfrm>
            <a:off x="4554538" y="2079625"/>
            <a:ext cx="195262" cy="141288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64" name="Freeform 168"/>
          <p:cNvSpPr>
            <a:spLocks/>
          </p:cNvSpPr>
          <p:nvPr/>
        </p:nvSpPr>
        <p:spPr bwMode="auto">
          <a:xfrm>
            <a:off x="4375150" y="1960563"/>
            <a:ext cx="327025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65" name="Freeform 169"/>
          <p:cNvSpPr>
            <a:spLocks/>
          </p:cNvSpPr>
          <p:nvPr/>
        </p:nvSpPr>
        <p:spPr bwMode="auto">
          <a:xfrm>
            <a:off x="4913313" y="2066925"/>
            <a:ext cx="163512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66" name="Freeform 170"/>
          <p:cNvSpPr>
            <a:spLocks/>
          </p:cNvSpPr>
          <p:nvPr/>
        </p:nvSpPr>
        <p:spPr bwMode="auto">
          <a:xfrm>
            <a:off x="4995863" y="1960563"/>
            <a:ext cx="15875" cy="201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67" name="Freeform 171"/>
          <p:cNvSpPr>
            <a:spLocks/>
          </p:cNvSpPr>
          <p:nvPr/>
        </p:nvSpPr>
        <p:spPr bwMode="auto">
          <a:xfrm>
            <a:off x="4554538" y="2600325"/>
            <a:ext cx="195262" cy="142875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68" name="Freeform 172"/>
          <p:cNvSpPr>
            <a:spLocks/>
          </p:cNvSpPr>
          <p:nvPr/>
        </p:nvSpPr>
        <p:spPr bwMode="auto">
          <a:xfrm>
            <a:off x="4375150" y="2482850"/>
            <a:ext cx="327025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69" name="Freeform 173"/>
          <p:cNvSpPr>
            <a:spLocks/>
          </p:cNvSpPr>
          <p:nvPr/>
        </p:nvSpPr>
        <p:spPr bwMode="auto">
          <a:xfrm>
            <a:off x="4929188" y="2589213"/>
            <a:ext cx="163512" cy="153987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70" name="Freeform 174"/>
          <p:cNvSpPr>
            <a:spLocks/>
          </p:cNvSpPr>
          <p:nvPr/>
        </p:nvSpPr>
        <p:spPr bwMode="auto">
          <a:xfrm>
            <a:off x="5011738" y="2482850"/>
            <a:ext cx="15875" cy="201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71" name="Freeform 175"/>
          <p:cNvSpPr>
            <a:spLocks/>
          </p:cNvSpPr>
          <p:nvPr/>
        </p:nvSpPr>
        <p:spPr bwMode="auto">
          <a:xfrm>
            <a:off x="4554538" y="3122613"/>
            <a:ext cx="195262" cy="142875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72" name="Freeform 176"/>
          <p:cNvSpPr>
            <a:spLocks/>
          </p:cNvSpPr>
          <p:nvPr/>
        </p:nvSpPr>
        <p:spPr bwMode="auto">
          <a:xfrm>
            <a:off x="4375150" y="3005138"/>
            <a:ext cx="327025" cy="2238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73" name="Freeform 177"/>
          <p:cNvSpPr>
            <a:spLocks/>
          </p:cNvSpPr>
          <p:nvPr/>
        </p:nvSpPr>
        <p:spPr bwMode="auto">
          <a:xfrm>
            <a:off x="4913313" y="3111500"/>
            <a:ext cx="163512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74" name="Freeform 178"/>
          <p:cNvSpPr>
            <a:spLocks/>
          </p:cNvSpPr>
          <p:nvPr/>
        </p:nvSpPr>
        <p:spPr bwMode="auto">
          <a:xfrm>
            <a:off x="4995863" y="3005138"/>
            <a:ext cx="15875" cy="201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75" name="Freeform 179"/>
          <p:cNvSpPr>
            <a:spLocks/>
          </p:cNvSpPr>
          <p:nvPr/>
        </p:nvSpPr>
        <p:spPr bwMode="auto">
          <a:xfrm>
            <a:off x="4538663" y="3644900"/>
            <a:ext cx="195262" cy="142875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76" name="Freeform 180"/>
          <p:cNvSpPr>
            <a:spLocks/>
          </p:cNvSpPr>
          <p:nvPr/>
        </p:nvSpPr>
        <p:spPr bwMode="auto">
          <a:xfrm>
            <a:off x="4359275" y="3525838"/>
            <a:ext cx="325438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77" name="Freeform 181"/>
          <p:cNvSpPr>
            <a:spLocks/>
          </p:cNvSpPr>
          <p:nvPr/>
        </p:nvSpPr>
        <p:spPr bwMode="auto">
          <a:xfrm>
            <a:off x="4929188" y="3632200"/>
            <a:ext cx="163512" cy="155575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78" name="Freeform 182"/>
          <p:cNvSpPr>
            <a:spLocks/>
          </p:cNvSpPr>
          <p:nvPr/>
        </p:nvSpPr>
        <p:spPr bwMode="auto">
          <a:xfrm>
            <a:off x="5011738" y="3525838"/>
            <a:ext cx="15875" cy="201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79" name="Freeform 183"/>
          <p:cNvSpPr>
            <a:spLocks/>
          </p:cNvSpPr>
          <p:nvPr/>
        </p:nvSpPr>
        <p:spPr bwMode="auto">
          <a:xfrm>
            <a:off x="4913313" y="1533525"/>
            <a:ext cx="163512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80" name="Freeform 184"/>
          <p:cNvSpPr>
            <a:spLocks/>
          </p:cNvSpPr>
          <p:nvPr/>
        </p:nvSpPr>
        <p:spPr bwMode="auto">
          <a:xfrm>
            <a:off x="4995863" y="1427163"/>
            <a:ext cx="15875" cy="201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102"/>
              </a:cxn>
              <a:cxn ang="0">
                <a:pos x="0" y="102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6" h="10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102"/>
                </a:lnTo>
                <a:lnTo>
                  <a:pt x="0" y="102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81" name="Freeform 185"/>
          <p:cNvSpPr>
            <a:spLocks/>
          </p:cNvSpPr>
          <p:nvPr/>
        </p:nvSpPr>
        <p:spPr bwMode="auto">
          <a:xfrm>
            <a:off x="4554538" y="1546225"/>
            <a:ext cx="195262" cy="141288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82" name="Freeform 186"/>
          <p:cNvSpPr>
            <a:spLocks/>
          </p:cNvSpPr>
          <p:nvPr/>
        </p:nvSpPr>
        <p:spPr bwMode="auto">
          <a:xfrm>
            <a:off x="4375150" y="1427163"/>
            <a:ext cx="327025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83" name="Rectangle 187"/>
          <p:cNvSpPr>
            <a:spLocks noChangeArrowheads="1"/>
          </p:cNvSpPr>
          <p:nvPr/>
        </p:nvSpPr>
        <p:spPr bwMode="auto">
          <a:xfrm>
            <a:off x="5419725" y="5959475"/>
            <a:ext cx="1920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83484" name="Rectangle 188"/>
          <p:cNvSpPr>
            <a:spLocks noChangeArrowheads="1"/>
          </p:cNvSpPr>
          <p:nvPr/>
        </p:nvSpPr>
        <p:spPr bwMode="auto">
          <a:xfrm>
            <a:off x="5557838" y="6176963"/>
            <a:ext cx="1444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4</a:t>
            </a:r>
          </a:p>
        </p:txBody>
      </p:sp>
      <p:sp>
        <p:nvSpPr>
          <p:cNvPr id="183485" name="Freeform 189"/>
          <p:cNvSpPr>
            <a:spLocks/>
          </p:cNvSpPr>
          <p:nvPr/>
        </p:nvSpPr>
        <p:spPr bwMode="auto">
          <a:xfrm>
            <a:off x="1881188" y="1747838"/>
            <a:ext cx="3635375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32" y="0"/>
              </a:cxn>
              <a:cxn ang="0">
                <a:pos x="1338" y="0"/>
              </a:cxn>
              <a:cxn ang="0">
                <a:pos x="1338" y="6"/>
              </a:cxn>
              <a:cxn ang="0">
                <a:pos x="6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338" h="6">
                <a:moveTo>
                  <a:pt x="0" y="0"/>
                </a:moveTo>
                <a:lnTo>
                  <a:pt x="1332" y="0"/>
                </a:lnTo>
                <a:lnTo>
                  <a:pt x="1338" y="0"/>
                </a:lnTo>
                <a:lnTo>
                  <a:pt x="1338" y="6"/>
                </a:lnTo>
                <a:lnTo>
                  <a:pt x="6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86" name="Freeform 190"/>
          <p:cNvSpPr>
            <a:spLocks/>
          </p:cNvSpPr>
          <p:nvPr/>
        </p:nvSpPr>
        <p:spPr bwMode="auto">
          <a:xfrm>
            <a:off x="1816100" y="1331913"/>
            <a:ext cx="15875" cy="264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1332"/>
              </a:cxn>
              <a:cxn ang="0">
                <a:pos x="6" y="1338"/>
              </a:cxn>
              <a:cxn ang="0">
                <a:pos x="0" y="1338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1338">
                <a:moveTo>
                  <a:pt x="0" y="0"/>
                </a:moveTo>
                <a:lnTo>
                  <a:pt x="6" y="0"/>
                </a:lnTo>
                <a:lnTo>
                  <a:pt x="6" y="1332"/>
                </a:lnTo>
                <a:lnTo>
                  <a:pt x="6" y="1338"/>
                </a:lnTo>
                <a:lnTo>
                  <a:pt x="0" y="1338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87" name="Rectangle 191"/>
          <p:cNvSpPr>
            <a:spLocks noChangeArrowheads="1"/>
          </p:cNvSpPr>
          <p:nvPr/>
        </p:nvSpPr>
        <p:spPr bwMode="auto">
          <a:xfrm>
            <a:off x="5457825" y="849313"/>
            <a:ext cx="187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83488" name="Rectangle 192"/>
          <p:cNvSpPr>
            <a:spLocks noChangeArrowheads="1"/>
          </p:cNvSpPr>
          <p:nvPr/>
        </p:nvSpPr>
        <p:spPr bwMode="auto">
          <a:xfrm>
            <a:off x="5607050" y="1003300"/>
            <a:ext cx="144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183489" name="Freeform 193"/>
          <p:cNvSpPr>
            <a:spLocks/>
          </p:cNvSpPr>
          <p:nvPr/>
        </p:nvSpPr>
        <p:spPr bwMode="auto">
          <a:xfrm>
            <a:off x="1897063" y="2268538"/>
            <a:ext cx="4027487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76" y="0"/>
              </a:cxn>
              <a:cxn ang="0">
                <a:pos x="1482" y="0"/>
              </a:cxn>
              <a:cxn ang="0">
                <a:pos x="1482" y="6"/>
              </a:cxn>
              <a:cxn ang="0">
                <a:pos x="6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482" h="6">
                <a:moveTo>
                  <a:pt x="0" y="0"/>
                </a:moveTo>
                <a:lnTo>
                  <a:pt x="1476" y="0"/>
                </a:lnTo>
                <a:lnTo>
                  <a:pt x="1482" y="0"/>
                </a:lnTo>
                <a:lnTo>
                  <a:pt x="1482" y="6"/>
                </a:lnTo>
                <a:lnTo>
                  <a:pt x="6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90" name="Rectangle 194"/>
          <p:cNvSpPr>
            <a:spLocks noChangeArrowheads="1"/>
          </p:cNvSpPr>
          <p:nvPr/>
        </p:nvSpPr>
        <p:spPr bwMode="auto">
          <a:xfrm>
            <a:off x="5845175" y="849313"/>
            <a:ext cx="187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83491" name="Rectangle 195"/>
          <p:cNvSpPr>
            <a:spLocks noChangeArrowheads="1"/>
          </p:cNvSpPr>
          <p:nvPr/>
        </p:nvSpPr>
        <p:spPr bwMode="auto">
          <a:xfrm>
            <a:off x="5997575" y="1003300"/>
            <a:ext cx="144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183492" name="Rectangle 196"/>
          <p:cNvSpPr>
            <a:spLocks noChangeArrowheads="1"/>
          </p:cNvSpPr>
          <p:nvPr/>
        </p:nvSpPr>
        <p:spPr bwMode="auto">
          <a:xfrm>
            <a:off x="6238875" y="849313"/>
            <a:ext cx="1889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83493" name="Rectangle 197"/>
          <p:cNvSpPr>
            <a:spLocks noChangeArrowheads="1"/>
          </p:cNvSpPr>
          <p:nvPr/>
        </p:nvSpPr>
        <p:spPr bwMode="auto">
          <a:xfrm>
            <a:off x="6391275" y="1014413"/>
            <a:ext cx="1444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2</a:t>
            </a:r>
          </a:p>
        </p:txBody>
      </p:sp>
      <p:sp>
        <p:nvSpPr>
          <p:cNvPr id="183494" name="Freeform 198"/>
          <p:cNvSpPr>
            <a:spLocks/>
          </p:cNvSpPr>
          <p:nvPr/>
        </p:nvSpPr>
        <p:spPr bwMode="auto">
          <a:xfrm>
            <a:off x="1897063" y="3313113"/>
            <a:ext cx="4810125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64" y="0"/>
              </a:cxn>
              <a:cxn ang="0">
                <a:pos x="1770" y="0"/>
              </a:cxn>
              <a:cxn ang="0">
                <a:pos x="1770" y="6"/>
              </a:cxn>
              <a:cxn ang="0">
                <a:pos x="6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770" h="6">
                <a:moveTo>
                  <a:pt x="0" y="0"/>
                </a:moveTo>
                <a:lnTo>
                  <a:pt x="1764" y="0"/>
                </a:lnTo>
                <a:lnTo>
                  <a:pt x="1770" y="0"/>
                </a:lnTo>
                <a:lnTo>
                  <a:pt x="1770" y="6"/>
                </a:lnTo>
                <a:lnTo>
                  <a:pt x="6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95" name="Rectangle 199"/>
          <p:cNvSpPr>
            <a:spLocks noChangeArrowheads="1"/>
          </p:cNvSpPr>
          <p:nvPr/>
        </p:nvSpPr>
        <p:spPr bwMode="auto">
          <a:xfrm>
            <a:off x="6627813" y="849313"/>
            <a:ext cx="187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83496" name="Rectangle 200"/>
          <p:cNvSpPr>
            <a:spLocks noChangeArrowheads="1"/>
          </p:cNvSpPr>
          <p:nvPr/>
        </p:nvSpPr>
        <p:spPr bwMode="auto">
          <a:xfrm>
            <a:off x="6780213" y="1003300"/>
            <a:ext cx="144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183497" name="Freeform 201"/>
          <p:cNvSpPr>
            <a:spLocks/>
          </p:cNvSpPr>
          <p:nvPr/>
        </p:nvSpPr>
        <p:spPr bwMode="auto">
          <a:xfrm>
            <a:off x="1897063" y="3835400"/>
            <a:ext cx="5200650" cy="11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8" y="0"/>
              </a:cxn>
              <a:cxn ang="0">
                <a:pos x="1914" y="0"/>
              </a:cxn>
              <a:cxn ang="0">
                <a:pos x="1914" y="6"/>
              </a:cxn>
              <a:cxn ang="0">
                <a:pos x="6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914" h="6">
                <a:moveTo>
                  <a:pt x="0" y="0"/>
                </a:moveTo>
                <a:lnTo>
                  <a:pt x="1908" y="0"/>
                </a:lnTo>
                <a:lnTo>
                  <a:pt x="1914" y="0"/>
                </a:lnTo>
                <a:lnTo>
                  <a:pt x="1914" y="6"/>
                </a:lnTo>
                <a:lnTo>
                  <a:pt x="6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98" name="Rectangle 202"/>
          <p:cNvSpPr>
            <a:spLocks noChangeArrowheads="1"/>
          </p:cNvSpPr>
          <p:nvPr/>
        </p:nvSpPr>
        <p:spPr bwMode="auto">
          <a:xfrm>
            <a:off x="7021513" y="849313"/>
            <a:ext cx="1889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83499" name="Rectangle 203"/>
          <p:cNvSpPr>
            <a:spLocks noChangeArrowheads="1"/>
          </p:cNvSpPr>
          <p:nvPr/>
        </p:nvSpPr>
        <p:spPr bwMode="auto">
          <a:xfrm>
            <a:off x="7170738" y="1003300"/>
            <a:ext cx="144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4</a:t>
            </a:r>
          </a:p>
        </p:txBody>
      </p:sp>
      <p:sp>
        <p:nvSpPr>
          <p:cNvPr id="183500" name="Rectangle 204"/>
          <p:cNvSpPr>
            <a:spLocks noChangeArrowheads="1"/>
          </p:cNvSpPr>
          <p:nvPr/>
        </p:nvSpPr>
        <p:spPr bwMode="auto">
          <a:xfrm>
            <a:off x="1892300" y="990600"/>
            <a:ext cx="144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4</a:t>
            </a:r>
          </a:p>
        </p:txBody>
      </p:sp>
      <p:sp>
        <p:nvSpPr>
          <p:cNvPr id="183501" name="Rectangle 205"/>
          <p:cNvSpPr>
            <a:spLocks noChangeArrowheads="1"/>
          </p:cNvSpPr>
          <p:nvPr/>
        </p:nvSpPr>
        <p:spPr bwMode="auto">
          <a:xfrm>
            <a:off x="1747838" y="838200"/>
            <a:ext cx="168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83502" name="Freeform 206"/>
          <p:cNvSpPr>
            <a:spLocks/>
          </p:cNvSpPr>
          <p:nvPr/>
        </p:nvSpPr>
        <p:spPr bwMode="auto">
          <a:xfrm>
            <a:off x="4816475" y="1331913"/>
            <a:ext cx="15875" cy="264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1332"/>
              </a:cxn>
              <a:cxn ang="0">
                <a:pos x="6" y="1338"/>
              </a:cxn>
              <a:cxn ang="0">
                <a:pos x="0" y="1338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1338">
                <a:moveTo>
                  <a:pt x="0" y="0"/>
                </a:moveTo>
                <a:lnTo>
                  <a:pt x="6" y="0"/>
                </a:lnTo>
                <a:lnTo>
                  <a:pt x="6" y="1332"/>
                </a:lnTo>
                <a:lnTo>
                  <a:pt x="6" y="1338"/>
                </a:lnTo>
                <a:lnTo>
                  <a:pt x="0" y="1338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03" name="Rectangle 207"/>
          <p:cNvSpPr>
            <a:spLocks noChangeArrowheads="1"/>
          </p:cNvSpPr>
          <p:nvPr/>
        </p:nvSpPr>
        <p:spPr bwMode="auto">
          <a:xfrm>
            <a:off x="4891088" y="990600"/>
            <a:ext cx="144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183504" name="Rectangle 208"/>
          <p:cNvSpPr>
            <a:spLocks noChangeArrowheads="1"/>
          </p:cNvSpPr>
          <p:nvPr/>
        </p:nvSpPr>
        <p:spPr bwMode="auto">
          <a:xfrm>
            <a:off x="4748213" y="838200"/>
            <a:ext cx="168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83505" name="Freeform 209"/>
          <p:cNvSpPr>
            <a:spLocks/>
          </p:cNvSpPr>
          <p:nvPr/>
        </p:nvSpPr>
        <p:spPr bwMode="auto">
          <a:xfrm>
            <a:off x="4065588" y="1331913"/>
            <a:ext cx="15875" cy="264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1332"/>
              </a:cxn>
              <a:cxn ang="0">
                <a:pos x="6" y="1338"/>
              </a:cxn>
              <a:cxn ang="0">
                <a:pos x="0" y="1338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1338">
                <a:moveTo>
                  <a:pt x="0" y="0"/>
                </a:moveTo>
                <a:lnTo>
                  <a:pt x="6" y="0"/>
                </a:lnTo>
                <a:lnTo>
                  <a:pt x="6" y="1332"/>
                </a:lnTo>
                <a:lnTo>
                  <a:pt x="6" y="1338"/>
                </a:lnTo>
                <a:lnTo>
                  <a:pt x="0" y="1338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06" name="Rectangle 210"/>
          <p:cNvSpPr>
            <a:spLocks noChangeArrowheads="1"/>
          </p:cNvSpPr>
          <p:nvPr/>
        </p:nvSpPr>
        <p:spPr bwMode="auto">
          <a:xfrm>
            <a:off x="4138613" y="990600"/>
            <a:ext cx="144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183507" name="Rectangle 211"/>
          <p:cNvSpPr>
            <a:spLocks noChangeArrowheads="1"/>
          </p:cNvSpPr>
          <p:nvPr/>
        </p:nvSpPr>
        <p:spPr bwMode="auto">
          <a:xfrm>
            <a:off x="3995738" y="838200"/>
            <a:ext cx="168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83508" name="Freeform 212"/>
          <p:cNvSpPr>
            <a:spLocks/>
          </p:cNvSpPr>
          <p:nvPr/>
        </p:nvSpPr>
        <p:spPr bwMode="auto">
          <a:xfrm>
            <a:off x="3316288" y="1331913"/>
            <a:ext cx="15875" cy="264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1332"/>
              </a:cxn>
              <a:cxn ang="0">
                <a:pos x="6" y="1338"/>
              </a:cxn>
              <a:cxn ang="0">
                <a:pos x="0" y="1338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1338">
                <a:moveTo>
                  <a:pt x="0" y="0"/>
                </a:moveTo>
                <a:lnTo>
                  <a:pt x="6" y="0"/>
                </a:lnTo>
                <a:lnTo>
                  <a:pt x="6" y="1332"/>
                </a:lnTo>
                <a:lnTo>
                  <a:pt x="6" y="1338"/>
                </a:lnTo>
                <a:lnTo>
                  <a:pt x="0" y="1338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09" name="Rectangle 213"/>
          <p:cNvSpPr>
            <a:spLocks noChangeArrowheads="1"/>
          </p:cNvSpPr>
          <p:nvPr/>
        </p:nvSpPr>
        <p:spPr bwMode="auto">
          <a:xfrm>
            <a:off x="3389313" y="990600"/>
            <a:ext cx="144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2</a:t>
            </a:r>
          </a:p>
        </p:txBody>
      </p:sp>
      <p:sp>
        <p:nvSpPr>
          <p:cNvPr id="183510" name="Rectangle 214"/>
          <p:cNvSpPr>
            <a:spLocks noChangeArrowheads="1"/>
          </p:cNvSpPr>
          <p:nvPr/>
        </p:nvSpPr>
        <p:spPr bwMode="auto">
          <a:xfrm>
            <a:off x="3248025" y="838200"/>
            <a:ext cx="168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83511" name="Freeform 215"/>
          <p:cNvSpPr>
            <a:spLocks/>
          </p:cNvSpPr>
          <p:nvPr/>
        </p:nvSpPr>
        <p:spPr bwMode="auto">
          <a:xfrm>
            <a:off x="2565400" y="1331913"/>
            <a:ext cx="17463" cy="264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1332"/>
              </a:cxn>
              <a:cxn ang="0">
                <a:pos x="6" y="1338"/>
              </a:cxn>
              <a:cxn ang="0">
                <a:pos x="0" y="1338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1338">
                <a:moveTo>
                  <a:pt x="0" y="0"/>
                </a:moveTo>
                <a:lnTo>
                  <a:pt x="6" y="0"/>
                </a:lnTo>
                <a:lnTo>
                  <a:pt x="6" y="1332"/>
                </a:lnTo>
                <a:lnTo>
                  <a:pt x="6" y="1338"/>
                </a:lnTo>
                <a:lnTo>
                  <a:pt x="0" y="1338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12" name="Rectangle 216"/>
          <p:cNvSpPr>
            <a:spLocks noChangeArrowheads="1"/>
          </p:cNvSpPr>
          <p:nvPr/>
        </p:nvSpPr>
        <p:spPr bwMode="auto">
          <a:xfrm>
            <a:off x="2638425" y="990600"/>
            <a:ext cx="144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183513" name="Rectangle 217"/>
          <p:cNvSpPr>
            <a:spLocks noChangeArrowheads="1"/>
          </p:cNvSpPr>
          <p:nvPr/>
        </p:nvSpPr>
        <p:spPr bwMode="auto">
          <a:xfrm>
            <a:off x="2495550" y="838200"/>
            <a:ext cx="168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83514" name="Freeform 218"/>
          <p:cNvSpPr>
            <a:spLocks/>
          </p:cNvSpPr>
          <p:nvPr/>
        </p:nvSpPr>
        <p:spPr bwMode="auto">
          <a:xfrm>
            <a:off x="6299200" y="1344613"/>
            <a:ext cx="15875" cy="14462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726"/>
              </a:cxn>
              <a:cxn ang="0">
                <a:pos x="6" y="732"/>
              </a:cxn>
              <a:cxn ang="0">
                <a:pos x="0" y="732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732">
                <a:moveTo>
                  <a:pt x="0" y="0"/>
                </a:moveTo>
                <a:lnTo>
                  <a:pt x="6" y="0"/>
                </a:lnTo>
                <a:lnTo>
                  <a:pt x="6" y="726"/>
                </a:lnTo>
                <a:lnTo>
                  <a:pt x="6" y="732"/>
                </a:lnTo>
                <a:lnTo>
                  <a:pt x="0" y="732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15" name="Rectangle 219"/>
          <p:cNvSpPr>
            <a:spLocks noChangeArrowheads="1"/>
          </p:cNvSpPr>
          <p:nvPr/>
        </p:nvSpPr>
        <p:spPr bwMode="auto">
          <a:xfrm>
            <a:off x="6983413" y="3408363"/>
            <a:ext cx="212725" cy="698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16" name="Freeform 220"/>
          <p:cNvSpPr>
            <a:spLocks/>
          </p:cNvSpPr>
          <p:nvPr/>
        </p:nvSpPr>
        <p:spPr bwMode="auto">
          <a:xfrm>
            <a:off x="1914525" y="2790825"/>
            <a:ext cx="440055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14" y="0"/>
              </a:cxn>
              <a:cxn ang="0">
                <a:pos x="1620" y="0"/>
              </a:cxn>
              <a:cxn ang="0">
                <a:pos x="1620" y="6"/>
              </a:cxn>
              <a:cxn ang="0">
                <a:pos x="6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620" h="6">
                <a:moveTo>
                  <a:pt x="0" y="0"/>
                </a:moveTo>
                <a:lnTo>
                  <a:pt x="1614" y="0"/>
                </a:lnTo>
                <a:lnTo>
                  <a:pt x="1620" y="0"/>
                </a:lnTo>
                <a:lnTo>
                  <a:pt x="1620" y="6"/>
                </a:lnTo>
                <a:lnTo>
                  <a:pt x="6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17" name="Rectangle 221"/>
          <p:cNvSpPr>
            <a:spLocks noChangeArrowheads="1"/>
          </p:cNvSpPr>
          <p:nvPr/>
        </p:nvSpPr>
        <p:spPr bwMode="auto">
          <a:xfrm>
            <a:off x="5419725" y="3408363"/>
            <a:ext cx="211138" cy="69850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18" name="Rectangle 222"/>
          <p:cNvSpPr>
            <a:spLocks noChangeArrowheads="1"/>
          </p:cNvSpPr>
          <p:nvPr/>
        </p:nvSpPr>
        <p:spPr bwMode="auto">
          <a:xfrm>
            <a:off x="5810250" y="3408363"/>
            <a:ext cx="212725" cy="69850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19" name="Rectangle 223"/>
          <p:cNvSpPr>
            <a:spLocks noChangeArrowheads="1"/>
          </p:cNvSpPr>
          <p:nvPr/>
        </p:nvSpPr>
        <p:spPr bwMode="auto">
          <a:xfrm>
            <a:off x="6202363" y="3408363"/>
            <a:ext cx="211137" cy="69850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20" name="Rectangle 224"/>
          <p:cNvSpPr>
            <a:spLocks noChangeArrowheads="1"/>
          </p:cNvSpPr>
          <p:nvPr/>
        </p:nvSpPr>
        <p:spPr bwMode="auto">
          <a:xfrm>
            <a:off x="5419725" y="3917950"/>
            <a:ext cx="211138" cy="71438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21" name="Rectangle 225"/>
          <p:cNvSpPr>
            <a:spLocks noChangeArrowheads="1"/>
          </p:cNvSpPr>
          <p:nvPr/>
        </p:nvSpPr>
        <p:spPr bwMode="auto">
          <a:xfrm>
            <a:off x="5810250" y="3917950"/>
            <a:ext cx="212725" cy="71438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22" name="Rectangle 226"/>
          <p:cNvSpPr>
            <a:spLocks noChangeArrowheads="1"/>
          </p:cNvSpPr>
          <p:nvPr/>
        </p:nvSpPr>
        <p:spPr bwMode="auto">
          <a:xfrm>
            <a:off x="6202363" y="3917950"/>
            <a:ext cx="211137" cy="71438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23" name="Rectangle 227"/>
          <p:cNvSpPr>
            <a:spLocks noChangeArrowheads="1"/>
          </p:cNvSpPr>
          <p:nvPr/>
        </p:nvSpPr>
        <p:spPr bwMode="auto">
          <a:xfrm>
            <a:off x="6592888" y="3917950"/>
            <a:ext cx="211137" cy="71438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24" name="Rectangle 228"/>
          <p:cNvSpPr>
            <a:spLocks noChangeArrowheads="1"/>
          </p:cNvSpPr>
          <p:nvPr/>
        </p:nvSpPr>
        <p:spPr bwMode="auto">
          <a:xfrm>
            <a:off x="5419725" y="4427538"/>
            <a:ext cx="211138" cy="71437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25" name="Rectangle 229"/>
          <p:cNvSpPr>
            <a:spLocks noChangeArrowheads="1"/>
          </p:cNvSpPr>
          <p:nvPr/>
        </p:nvSpPr>
        <p:spPr bwMode="auto">
          <a:xfrm>
            <a:off x="5810250" y="4427538"/>
            <a:ext cx="212725" cy="71437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26" name="Rectangle 230"/>
          <p:cNvSpPr>
            <a:spLocks noChangeArrowheads="1"/>
          </p:cNvSpPr>
          <p:nvPr/>
        </p:nvSpPr>
        <p:spPr bwMode="auto">
          <a:xfrm>
            <a:off x="6202363" y="4427538"/>
            <a:ext cx="211137" cy="71437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27" name="Rectangle 231"/>
          <p:cNvSpPr>
            <a:spLocks noChangeArrowheads="1"/>
          </p:cNvSpPr>
          <p:nvPr/>
        </p:nvSpPr>
        <p:spPr bwMode="auto">
          <a:xfrm>
            <a:off x="6592888" y="4427538"/>
            <a:ext cx="211137" cy="71437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28" name="Rectangle 232"/>
          <p:cNvSpPr>
            <a:spLocks noChangeArrowheads="1"/>
          </p:cNvSpPr>
          <p:nvPr/>
        </p:nvSpPr>
        <p:spPr bwMode="auto">
          <a:xfrm>
            <a:off x="6983413" y="4427538"/>
            <a:ext cx="212725" cy="71437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29" name="Rectangle 233"/>
          <p:cNvSpPr>
            <a:spLocks noChangeArrowheads="1"/>
          </p:cNvSpPr>
          <p:nvPr/>
        </p:nvSpPr>
        <p:spPr bwMode="auto">
          <a:xfrm>
            <a:off x="3984625" y="4687888"/>
            <a:ext cx="390525" cy="2730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30" name="Rectangle 234"/>
          <p:cNvSpPr>
            <a:spLocks noChangeArrowheads="1"/>
          </p:cNvSpPr>
          <p:nvPr/>
        </p:nvSpPr>
        <p:spPr bwMode="auto">
          <a:xfrm>
            <a:off x="4000500" y="4687888"/>
            <a:ext cx="374650" cy="2619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31" name="Rectangle 235"/>
          <p:cNvSpPr>
            <a:spLocks noChangeArrowheads="1"/>
          </p:cNvSpPr>
          <p:nvPr/>
        </p:nvSpPr>
        <p:spPr bwMode="auto">
          <a:xfrm>
            <a:off x="3233738" y="5080000"/>
            <a:ext cx="392112" cy="2730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32" name="Rectangle 236"/>
          <p:cNvSpPr>
            <a:spLocks noChangeArrowheads="1"/>
          </p:cNvSpPr>
          <p:nvPr/>
        </p:nvSpPr>
        <p:spPr bwMode="auto">
          <a:xfrm>
            <a:off x="3251200" y="5080000"/>
            <a:ext cx="374650" cy="2603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33" name="Rectangle 237"/>
          <p:cNvSpPr>
            <a:spLocks noChangeArrowheads="1"/>
          </p:cNvSpPr>
          <p:nvPr/>
        </p:nvSpPr>
        <p:spPr bwMode="auto">
          <a:xfrm>
            <a:off x="2484438" y="5472113"/>
            <a:ext cx="390525" cy="271462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34" name="Rectangle 238"/>
          <p:cNvSpPr>
            <a:spLocks noChangeArrowheads="1"/>
          </p:cNvSpPr>
          <p:nvPr/>
        </p:nvSpPr>
        <p:spPr bwMode="auto">
          <a:xfrm>
            <a:off x="2500313" y="5472113"/>
            <a:ext cx="374650" cy="2603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35" name="Rectangle 239"/>
          <p:cNvSpPr>
            <a:spLocks noChangeArrowheads="1"/>
          </p:cNvSpPr>
          <p:nvPr/>
        </p:nvSpPr>
        <p:spPr bwMode="auto">
          <a:xfrm>
            <a:off x="5419725" y="5602288"/>
            <a:ext cx="211138" cy="714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36" name="Rectangle 240"/>
          <p:cNvSpPr>
            <a:spLocks noChangeArrowheads="1"/>
          </p:cNvSpPr>
          <p:nvPr/>
        </p:nvSpPr>
        <p:spPr bwMode="auto">
          <a:xfrm>
            <a:off x="5810250" y="5602288"/>
            <a:ext cx="212725" cy="714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37" name="Rectangle 241"/>
          <p:cNvSpPr>
            <a:spLocks noChangeArrowheads="1"/>
          </p:cNvSpPr>
          <p:nvPr/>
        </p:nvSpPr>
        <p:spPr bwMode="auto">
          <a:xfrm>
            <a:off x="6202363" y="5602288"/>
            <a:ext cx="211137" cy="714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38" name="Rectangle 242"/>
          <p:cNvSpPr>
            <a:spLocks noChangeArrowheads="1"/>
          </p:cNvSpPr>
          <p:nvPr/>
        </p:nvSpPr>
        <p:spPr bwMode="auto">
          <a:xfrm>
            <a:off x="6592888" y="5602288"/>
            <a:ext cx="211137" cy="714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39" name="Rectangle 243"/>
          <p:cNvSpPr>
            <a:spLocks noChangeArrowheads="1"/>
          </p:cNvSpPr>
          <p:nvPr/>
        </p:nvSpPr>
        <p:spPr bwMode="auto">
          <a:xfrm>
            <a:off x="6983413" y="5602288"/>
            <a:ext cx="212725" cy="714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40" name="Rectangle 244"/>
          <p:cNvSpPr>
            <a:spLocks noChangeArrowheads="1"/>
          </p:cNvSpPr>
          <p:nvPr/>
        </p:nvSpPr>
        <p:spPr bwMode="auto">
          <a:xfrm>
            <a:off x="5419725" y="4819650"/>
            <a:ext cx="211138" cy="698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41" name="Rectangle 245"/>
          <p:cNvSpPr>
            <a:spLocks noChangeArrowheads="1"/>
          </p:cNvSpPr>
          <p:nvPr/>
        </p:nvSpPr>
        <p:spPr bwMode="auto">
          <a:xfrm>
            <a:off x="5810250" y="4819650"/>
            <a:ext cx="212725" cy="698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42" name="Rectangle 246"/>
          <p:cNvSpPr>
            <a:spLocks noChangeArrowheads="1"/>
          </p:cNvSpPr>
          <p:nvPr/>
        </p:nvSpPr>
        <p:spPr bwMode="auto">
          <a:xfrm>
            <a:off x="6202363" y="4819650"/>
            <a:ext cx="211137" cy="698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43" name="Rectangle 247"/>
          <p:cNvSpPr>
            <a:spLocks noChangeArrowheads="1"/>
          </p:cNvSpPr>
          <p:nvPr/>
        </p:nvSpPr>
        <p:spPr bwMode="auto">
          <a:xfrm>
            <a:off x="6592888" y="4819650"/>
            <a:ext cx="211137" cy="698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44" name="Rectangle 248"/>
          <p:cNvSpPr>
            <a:spLocks noChangeArrowheads="1"/>
          </p:cNvSpPr>
          <p:nvPr/>
        </p:nvSpPr>
        <p:spPr bwMode="auto">
          <a:xfrm>
            <a:off x="6983413" y="4819650"/>
            <a:ext cx="212725" cy="698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45" name="Rectangle 249"/>
          <p:cNvSpPr>
            <a:spLocks noChangeArrowheads="1"/>
          </p:cNvSpPr>
          <p:nvPr/>
        </p:nvSpPr>
        <p:spPr bwMode="auto">
          <a:xfrm>
            <a:off x="5419725" y="5210175"/>
            <a:ext cx="211138" cy="714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46" name="Rectangle 250"/>
          <p:cNvSpPr>
            <a:spLocks noChangeArrowheads="1"/>
          </p:cNvSpPr>
          <p:nvPr/>
        </p:nvSpPr>
        <p:spPr bwMode="auto">
          <a:xfrm>
            <a:off x="5810250" y="5210175"/>
            <a:ext cx="212725" cy="714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47" name="Rectangle 251"/>
          <p:cNvSpPr>
            <a:spLocks noChangeArrowheads="1"/>
          </p:cNvSpPr>
          <p:nvPr/>
        </p:nvSpPr>
        <p:spPr bwMode="auto">
          <a:xfrm>
            <a:off x="6202363" y="5210175"/>
            <a:ext cx="211137" cy="714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48" name="Rectangle 252"/>
          <p:cNvSpPr>
            <a:spLocks noChangeArrowheads="1"/>
          </p:cNvSpPr>
          <p:nvPr/>
        </p:nvSpPr>
        <p:spPr bwMode="auto">
          <a:xfrm>
            <a:off x="6592888" y="5210175"/>
            <a:ext cx="211137" cy="714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49" name="Rectangle 253"/>
          <p:cNvSpPr>
            <a:spLocks noChangeArrowheads="1"/>
          </p:cNvSpPr>
          <p:nvPr/>
        </p:nvSpPr>
        <p:spPr bwMode="auto">
          <a:xfrm>
            <a:off x="7000875" y="5210175"/>
            <a:ext cx="195263" cy="6032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50" name="Rectangle 254"/>
          <p:cNvSpPr>
            <a:spLocks noChangeArrowheads="1"/>
          </p:cNvSpPr>
          <p:nvPr/>
        </p:nvSpPr>
        <p:spPr bwMode="auto">
          <a:xfrm>
            <a:off x="4913313" y="4819650"/>
            <a:ext cx="212725" cy="698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51" name="Rectangle 255"/>
          <p:cNvSpPr>
            <a:spLocks noChangeArrowheads="1"/>
          </p:cNvSpPr>
          <p:nvPr/>
        </p:nvSpPr>
        <p:spPr bwMode="auto">
          <a:xfrm>
            <a:off x="3397250" y="5602288"/>
            <a:ext cx="212725" cy="714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52" name="Rectangle 256"/>
          <p:cNvSpPr>
            <a:spLocks noChangeArrowheads="1"/>
          </p:cNvSpPr>
          <p:nvPr/>
        </p:nvSpPr>
        <p:spPr bwMode="auto">
          <a:xfrm>
            <a:off x="4164013" y="5602288"/>
            <a:ext cx="211137" cy="714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53" name="Rectangle 257"/>
          <p:cNvSpPr>
            <a:spLocks noChangeArrowheads="1"/>
          </p:cNvSpPr>
          <p:nvPr/>
        </p:nvSpPr>
        <p:spPr bwMode="auto">
          <a:xfrm>
            <a:off x="4913313" y="5602288"/>
            <a:ext cx="212725" cy="714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54" name="Rectangle 258"/>
          <p:cNvSpPr>
            <a:spLocks noChangeArrowheads="1"/>
          </p:cNvSpPr>
          <p:nvPr/>
        </p:nvSpPr>
        <p:spPr bwMode="auto">
          <a:xfrm>
            <a:off x="4164013" y="5210175"/>
            <a:ext cx="211137" cy="714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55" name="Rectangle 259"/>
          <p:cNvSpPr>
            <a:spLocks noChangeArrowheads="1"/>
          </p:cNvSpPr>
          <p:nvPr/>
        </p:nvSpPr>
        <p:spPr bwMode="auto">
          <a:xfrm>
            <a:off x="4913313" y="5210175"/>
            <a:ext cx="212725" cy="714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56" name="Freeform 260"/>
          <p:cNvSpPr>
            <a:spLocks/>
          </p:cNvSpPr>
          <p:nvPr/>
        </p:nvSpPr>
        <p:spPr bwMode="auto">
          <a:xfrm>
            <a:off x="4359275" y="4570413"/>
            <a:ext cx="212725" cy="117475"/>
          </a:xfrm>
          <a:custGeom>
            <a:avLst/>
            <a:gdLst/>
            <a:ahLst/>
            <a:cxnLst>
              <a:cxn ang="0">
                <a:pos x="0" y="60"/>
              </a:cxn>
              <a:cxn ang="0">
                <a:pos x="54" y="0"/>
              </a:cxn>
              <a:cxn ang="0">
                <a:pos x="72" y="30"/>
              </a:cxn>
              <a:cxn ang="0">
                <a:pos x="78" y="60"/>
              </a:cxn>
              <a:cxn ang="0">
                <a:pos x="0" y="60"/>
              </a:cxn>
            </a:cxnLst>
            <a:rect l="0" t="0" r="r" b="b"/>
            <a:pathLst>
              <a:path w="78" h="60">
                <a:moveTo>
                  <a:pt x="0" y="60"/>
                </a:moveTo>
                <a:lnTo>
                  <a:pt x="54" y="0"/>
                </a:lnTo>
                <a:lnTo>
                  <a:pt x="72" y="30"/>
                </a:lnTo>
                <a:lnTo>
                  <a:pt x="78" y="60"/>
                </a:lnTo>
                <a:lnTo>
                  <a:pt x="0" y="6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57" name="Freeform 261"/>
          <p:cNvSpPr>
            <a:spLocks/>
          </p:cNvSpPr>
          <p:nvPr/>
        </p:nvSpPr>
        <p:spPr bwMode="auto">
          <a:xfrm>
            <a:off x="4440238" y="4557713"/>
            <a:ext cx="309562" cy="119062"/>
          </a:xfrm>
          <a:custGeom>
            <a:avLst/>
            <a:gdLst/>
            <a:ahLst/>
            <a:cxnLst>
              <a:cxn ang="0">
                <a:pos x="108" y="0"/>
              </a:cxn>
              <a:cxn ang="0">
                <a:pos x="114" y="0"/>
              </a:cxn>
              <a:cxn ang="0">
                <a:pos x="114" y="6"/>
              </a:cxn>
              <a:cxn ang="0">
                <a:pos x="6" y="60"/>
              </a:cxn>
              <a:cxn ang="0">
                <a:pos x="0" y="60"/>
              </a:cxn>
              <a:cxn ang="0">
                <a:pos x="0" y="54"/>
              </a:cxn>
              <a:cxn ang="0">
                <a:pos x="108" y="0"/>
              </a:cxn>
            </a:cxnLst>
            <a:rect l="0" t="0" r="r" b="b"/>
            <a:pathLst>
              <a:path w="114" h="60">
                <a:moveTo>
                  <a:pt x="108" y="0"/>
                </a:moveTo>
                <a:lnTo>
                  <a:pt x="114" y="0"/>
                </a:lnTo>
                <a:lnTo>
                  <a:pt x="114" y="6"/>
                </a:lnTo>
                <a:lnTo>
                  <a:pt x="6" y="60"/>
                </a:lnTo>
                <a:lnTo>
                  <a:pt x="0" y="60"/>
                </a:lnTo>
                <a:lnTo>
                  <a:pt x="0" y="54"/>
                </a:lnTo>
                <a:lnTo>
                  <a:pt x="108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58" name="Freeform 262"/>
          <p:cNvSpPr>
            <a:spLocks/>
          </p:cNvSpPr>
          <p:nvPr/>
        </p:nvSpPr>
        <p:spPr bwMode="auto">
          <a:xfrm>
            <a:off x="3609975" y="4960938"/>
            <a:ext cx="211138" cy="119062"/>
          </a:xfrm>
          <a:custGeom>
            <a:avLst/>
            <a:gdLst/>
            <a:ahLst/>
            <a:cxnLst>
              <a:cxn ang="0">
                <a:pos x="0" y="60"/>
              </a:cxn>
              <a:cxn ang="0">
                <a:pos x="54" y="0"/>
              </a:cxn>
              <a:cxn ang="0">
                <a:pos x="72" y="30"/>
              </a:cxn>
              <a:cxn ang="0">
                <a:pos x="78" y="60"/>
              </a:cxn>
              <a:cxn ang="0">
                <a:pos x="0" y="60"/>
              </a:cxn>
            </a:cxnLst>
            <a:rect l="0" t="0" r="r" b="b"/>
            <a:pathLst>
              <a:path w="78" h="60">
                <a:moveTo>
                  <a:pt x="0" y="60"/>
                </a:moveTo>
                <a:lnTo>
                  <a:pt x="54" y="0"/>
                </a:lnTo>
                <a:lnTo>
                  <a:pt x="72" y="30"/>
                </a:lnTo>
                <a:lnTo>
                  <a:pt x="78" y="60"/>
                </a:lnTo>
                <a:lnTo>
                  <a:pt x="0" y="6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59" name="Freeform 263"/>
          <p:cNvSpPr>
            <a:spLocks/>
          </p:cNvSpPr>
          <p:nvPr/>
        </p:nvSpPr>
        <p:spPr bwMode="auto">
          <a:xfrm>
            <a:off x="3690938" y="4949825"/>
            <a:ext cx="309562" cy="119063"/>
          </a:xfrm>
          <a:custGeom>
            <a:avLst/>
            <a:gdLst/>
            <a:ahLst/>
            <a:cxnLst>
              <a:cxn ang="0">
                <a:pos x="108" y="0"/>
              </a:cxn>
              <a:cxn ang="0">
                <a:pos x="114" y="0"/>
              </a:cxn>
              <a:cxn ang="0">
                <a:pos x="114" y="6"/>
              </a:cxn>
              <a:cxn ang="0">
                <a:pos x="6" y="60"/>
              </a:cxn>
              <a:cxn ang="0">
                <a:pos x="0" y="60"/>
              </a:cxn>
              <a:cxn ang="0">
                <a:pos x="0" y="54"/>
              </a:cxn>
              <a:cxn ang="0">
                <a:pos x="108" y="0"/>
              </a:cxn>
            </a:cxnLst>
            <a:rect l="0" t="0" r="r" b="b"/>
            <a:pathLst>
              <a:path w="114" h="60">
                <a:moveTo>
                  <a:pt x="108" y="0"/>
                </a:moveTo>
                <a:lnTo>
                  <a:pt x="114" y="0"/>
                </a:lnTo>
                <a:lnTo>
                  <a:pt x="114" y="6"/>
                </a:lnTo>
                <a:lnTo>
                  <a:pt x="6" y="60"/>
                </a:lnTo>
                <a:lnTo>
                  <a:pt x="0" y="60"/>
                </a:lnTo>
                <a:lnTo>
                  <a:pt x="0" y="54"/>
                </a:lnTo>
                <a:lnTo>
                  <a:pt x="108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60" name="Freeform 264"/>
          <p:cNvSpPr>
            <a:spLocks/>
          </p:cNvSpPr>
          <p:nvPr/>
        </p:nvSpPr>
        <p:spPr bwMode="auto">
          <a:xfrm>
            <a:off x="2859088" y="5353050"/>
            <a:ext cx="212725" cy="119063"/>
          </a:xfrm>
          <a:custGeom>
            <a:avLst/>
            <a:gdLst/>
            <a:ahLst/>
            <a:cxnLst>
              <a:cxn ang="0">
                <a:pos x="0" y="60"/>
              </a:cxn>
              <a:cxn ang="0">
                <a:pos x="54" y="0"/>
              </a:cxn>
              <a:cxn ang="0">
                <a:pos x="72" y="30"/>
              </a:cxn>
              <a:cxn ang="0">
                <a:pos x="78" y="60"/>
              </a:cxn>
              <a:cxn ang="0">
                <a:pos x="0" y="60"/>
              </a:cxn>
            </a:cxnLst>
            <a:rect l="0" t="0" r="r" b="b"/>
            <a:pathLst>
              <a:path w="78" h="60">
                <a:moveTo>
                  <a:pt x="0" y="60"/>
                </a:moveTo>
                <a:lnTo>
                  <a:pt x="54" y="0"/>
                </a:lnTo>
                <a:lnTo>
                  <a:pt x="72" y="30"/>
                </a:lnTo>
                <a:lnTo>
                  <a:pt x="78" y="60"/>
                </a:lnTo>
                <a:lnTo>
                  <a:pt x="0" y="6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61" name="Freeform 265"/>
          <p:cNvSpPr>
            <a:spLocks/>
          </p:cNvSpPr>
          <p:nvPr/>
        </p:nvSpPr>
        <p:spPr bwMode="auto">
          <a:xfrm>
            <a:off x="2941638" y="5340350"/>
            <a:ext cx="309562" cy="119063"/>
          </a:xfrm>
          <a:custGeom>
            <a:avLst/>
            <a:gdLst/>
            <a:ahLst/>
            <a:cxnLst>
              <a:cxn ang="0">
                <a:pos x="108" y="0"/>
              </a:cxn>
              <a:cxn ang="0">
                <a:pos x="114" y="0"/>
              </a:cxn>
              <a:cxn ang="0">
                <a:pos x="114" y="6"/>
              </a:cxn>
              <a:cxn ang="0">
                <a:pos x="6" y="60"/>
              </a:cxn>
              <a:cxn ang="0">
                <a:pos x="0" y="60"/>
              </a:cxn>
              <a:cxn ang="0">
                <a:pos x="0" y="54"/>
              </a:cxn>
              <a:cxn ang="0">
                <a:pos x="108" y="0"/>
              </a:cxn>
            </a:cxnLst>
            <a:rect l="0" t="0" r="r" b="b"/>
            <a:pathLst>
              <a:path w="114" h="60">
                <a:moveTo>
                  <a:pt x="108" y="0"/>
                </a:moveTo>
                <a:lnTo>
                  <a:pt x="114" y="0"/>
                </a:lnTo>
                <a:lnTo>
                  <a:pt x="114" y="6"/>
                </a:lnTo>
                <a:lnTo>
                  <a:pt x="6" y="60"/>
                </a:lnTo>
                <a:lnTo>
                  <a:pt x="0" y="60"/>
                </a:lnTo>
                <a:lnTo>
                  <a:pt x="0" y="54"/>
                </a:lnTo>
                <a:lnTo>
                  <a:pt x="108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62" name="Freeform 266"/>
          <p:cNvSpPr>
            <a:spLocks/>
          </p:cNvSpPr>
          <p:nvPr/>
        </p:nvSpPr>
        <p:spPr bwMode="auto">
          <a:xfrm>
            <a:off x="2027238" y="5732463"/>
            <a:ext cx="473075" cy="166687"/>
          </a:xfrm>
          <a:custGeom>
            <a:avLst/>
            <a:gdLst/>
            <a:ahLst/>
            <a:cxnLst>
              <a:cxn ang="0">
                <a:pos x="168" y="0"/>
              </a:cxn>
              <a:cxn ang="0">
                <a:pos x="174" y="0"/>
              </a:cxn>
              <a:cxn ang="0">
                <a:pos x="174" y="6"/>
              </a:cxn>
              <a:cxn ang="0">
                <a:pos x="6" y="84"/>
              </a:cxn>
              <a:cxn ang="0">
                <a:pos x="0" y="84"/>
              </a:cxn>
              <a:cxn ang="0">
                <a:pos x="0" y="78"/>
              </a:cxn>
              <a:cxn ang="0">
                <a:pos x="168" y="0"/>
              </a:cxn>
            </a:cxnLst>
            <a:rect l="0" t="0" r="r" b="b"/>
            <a:pathLst>
              <a:path w="174" h="84">
                <a:moveTo>
                  <a:pt x="168" y="0"/>
                </a:moveTo>
                <a:lnTo>
                  <a:pt x="174" y="0"/>
                </a:lnTo>
                <a:lnTo>
                  <a:pt x="174" y="6"/>
                </a:lnTo>
                <a:lnTo>
                  <a:pt x="6" y="84"/>
                </a:lnTo>
                <a:lnTo>
                  <a:pt x="0" y="84"/>
                </a:lnTo>
                <a:lnTo>
                  <a:pt x="0" y="78"/>
                </a:lnTo>
                <a:lnTo>
                  <a:pt x="168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63" name="Rectangle 267"/>
          <p:cNvSpPr>
            <a:spLocks noChangeArrowheads="1"/>
          </p:cNvSpPr>
          <p:nvPr/>
        </p:nvSpPr>
        <p:spPr bwMode="auto">
          <a:xfrm>
            <a:off x="6218238" y="5959475"/>
            <a:ext cx="192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83564" name="Rectangle 268"/>
          <p:cNvSpPr>
            <a:spLocks noChangeArrowheads="1"/>
          </p:cNvSpPr>
          <p:nvPr/>
        </p:nvSpPr>
        <p:spPr bwMode="auto">
          <a:xfrm>
            <a:off x="6356350" y="6176963"/>
            <a:ext cx="1444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2</a:t>
            </a:r>
          </a:p>
        </p:txBody>
      </p:sp>
      <p:sp>
        <p:nvSpPr>
          <p:cNvPr id="183565" name="Freeform 269"/>
          <p:cNvSpPr>
            <a:spLocks/>
          </p:cNvSpPr>
          <p:nvPr/>
        </p:nvSpPr>
        <p:spPr bwMode="auto">
          <a:xfrm>
            <a:off x="5826125" y="1663700"/>
            <a:ext cx="163513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66" name="Freeform 270"/>
          <p:cNvSpPr>
            <a:spLocks/>
          </p:cNvSpPr>
          <p:nvPr/>
        </p:nvSpPr>
        <p:spPr bwMode="auto">
          <a:xfrm>
            <a:off x="6218238" y="1663700"/>
            <a:ext cx="161925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67" name="Freeform 271"/>
          <p:cNvSpPr>
            <a:spLocks/>
          </p:cNvSpPr>
          <p:nvPr/>
        </p:nvSpPr>
        <p:spPr bwMode="auto">
          <a:xfrm>
            <a:off x="6299200" y="1592263"/>
            <a:ext cx="15875" cy="1666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84"/>
              </a:cxn>
              <a:cxn ang="0">
                <a:pos x="0" y="84"/>
              </a:cxn>
              <a:cxn ang="0">
                <a:pos x="0" y="78"/>
              </a:cxn>
              <a:cxn ang="0">
                <a:pos x="0" y="0"/>
              </a:cxn>
            </a:cxnLst>
            <a:rect l="0" t="0" r="r" b="b"/>
            <a:pathLst>
              <a:path w="6" h="84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84"/>
                </a:lnTo>
                <a:lnTo>
                  <a:pt x="0" y="84"/>
                </a:lnTo>
                <a:lnTo>
                  <a:pt x="0" y="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68" name="Freeform 272"/>
          <p:cNvSpPr>
            <a:spLocks/>
          </p:cNvSpPr>
          <p:nvPr/>
        </p:nvSpPr>
        <p:spPr bwMode="auto">
          <a:xfrm>
            <a:off x="6608763" y="1663700"/>
            <a:ext cx="163512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69" name="Freeform 273"/>
          <p:cNvSpPr>
            <a:spLocks/>
          </p:cNvSpPr>
          <p:nvPr/>
        </p:nvSpPr>
        <p:spPr bwMode="auto">
          <a:xfrm>
            <a:off x="6691313" y="1616075"/>
            <a:ext cx="15875" cy="142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72"/>
              </a:cxn>
              <a:cxn ang="0">
                <a:pos x="0" y="72"/>
              </a:cxn>
              <a:cxn ang="0">
                <a:pos x="0" y="66"/>
              </a:cxn>
              <a:cxn ang="0">
                <a:pos x="0" y="0"/>
              </a:cxn>
            </a:cxnLst>
            <a:rect l="0" t="0" r="r" b="b"/>
            <a:pathLst>
              <a:path w="6" h="72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72"/>
                </a:lnTo>
                <a:lnTo>
                  <a:pt x="0" y="72"/>
                </a:lnTo>
                <a:lnTo>
                  <a:pt x="0" y="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70" name="Freeform 274"/>
          <p:cNvSpPr>
            <a:spLocks/>
          </p:cNvSpPr>
          <p:nvPr/>
        </p:nvSpPr>
        <p:spPr bwMode="auto">
          <a:xfrm>
            <a:off x="7000875" y="1663700"/>
            <a:ext cx="161925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71" name="Freeform 275"/>
          <p:cNvSpPr>
            <a:spLocks/>
          </p:cNvSpPr>
          <p:nvPr/>
        </p:nvSpPr>
        <p:spPr bwMode="auto">
          <a:xfrm>
            <a:off x="7081838" y="1592263"/>
            <a:ext cx="15875" cy="1666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84"/>
              </a:cxn>
              <a:cxn ang="0">
                <a:pos x="0" y="84"/>
              </a:cxn>
              <a:cxn ang="0">
                <a:pos x="0" y="78"/>
              </a:cxn>
              <a:cxn ang="0">
                <a:pos x="0" y="0"/>
              </a:cxn>
            </a:cxnLst>
            <a:rect l="0" t="0" r="r" b="b"/>
            <a:pathLst>
              <a:path w="6" h="84">
                <a:moveTo>
                  <a:pt x="0" y="0"/>
                </a:moveTo>
                <a:lnTo>
                  <a:pt x="6" y="0"/>
                </a:lnTo>
                <a:lnTo>
                  <a:pt x="6" y="6"/>
                </a:lnTo>
                <a:lnTo>
                  <a:pt x="6" y="84"/>
                </a:lnTo>
                <a:lnTo>
                  <a:pt x="0" y="84"/>
                </a:lnTo>
                <a:lnTo>
                  <a:pt x="0" y="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72" name="Freeform 276"/>
          <p:cNvSpPr>
            <a:spLocks/>
          </p:cNvSpPr>
          <p:nvPr/>
        </p:nvSpPr>
        <p:spPr bwMode="auto">
          <a:xfrm>
            <a:off x="5435600" y="1592263"/>
            <a:ext cx="163513" cy="155575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73" name="Freeform 277"/>
          <p:cNvSpPr>
            <a:spLocks/>
          </p:cNvSpPr>
          <p:nvPr/>
        </p:nvSpPr>
        <p:spPr bwMode="auto">
          <a:xfrm>
            <a:off x="5435600" y="2209800"/>
            <a:ext cx="163513" cy="153988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74" name="Freeform 278"/>
          <p:cNvSpPr>
            <a:spLocks/>
          </p:cNvSpPr>
          <p:nvPr/>
        </p:nvSpPr>
        <p:spPr bwMode="auto">
          <a:xfrm>
            <a:off x="5516563" y="2233613"/>
            <a:ext cx="15875" cy="714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6"/>
              </a:cxn>
              <a:cxn ang="0">
                <a:pos x="0" y="3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0" y="0"/>
                </a:moveTo>
                <a:lnTo>
                  <a:pt x="6" y="0"/>
                </a:lnTo>
                <a:lnTo>
                  <a:pt x="6" y="30"/>
                </a:lnTo>
                <a:lnTo>
                  <a:pt x="6" y="36"/>
                </a:lnTo>
                <a:lnTo>
                  <a:pt x="0" y="3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75" name="Freeform 279"/>
          <p:cNvSpPr>
            <a:spLocks/>
          </p:cNvSpPr>
          <p:nvPr/>
        </p:nvSpPr>
        <p:spPr bwMode="auto">
          <a:xfrm>
            <a:off x="5108575" y="1936750"/>
            <a:ext cx="423863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56" y="150"/>
              </a:cxn>
              <a:cxn ang="0">
                <a:pos x="156" y="156"/>
              </a:cxn>
              <a:cxn ang="0">
                <a:pos x="150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56" h="156">
                <a:moveTo>
                  <a:pt x="0" y="0"/>
                </a:moveTo>
                <a:lnTo>
                  <a:pt x="6" y="0"/>
                </a:lnTo>
                <a:lnTo>
                  <a:pt x="156" y="150"/>
                </a:lnTo>
                <a:lnTo>
                  <a:pt x="156" y="156"/>
                </a:lnTo>
                <a:lnTo>
                  <a:pt x="150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76" name="Freeform 280"/>
          <p:cNvSpPr>
            <a:spLocks/>
          </p:cNvSpPr>
          <p:nvPr/>
        </p:nvSpPr>
        <p:spPr bwMode="auto">
          <a:xfrm>
            <a:off x="5843588" y="2732088"/>
            <a:ext cx="161925" cy="153987"/>
          </a:xfrm>
          <a:custGeom>
            <a:avLst/>
            <a:gdLst/>
            <a:ahLst/>
            <a:cxnLst>
              <a:cxn ang="0">
                <a:pos x="30" y="78"/>
              </a:cxn>
              <a:cxn ang="0">
                <a:pos x="0" y="6"/>
              </a:cxn>
              <a:cxn ang="0">
                <a:pos x="30" y="0"/>
              </a:cxn>
              <a:cxn ang="0">
                <a:pos x="60" y="6"/>
              </a:cxn>
              <a:cxn ang="0">
                <a:pos x="30" y="78"/>
              </a:cxn>
            </a:cxnLst>
            <a:rect l="0" t="0" r="r" b="b"/>
            <a:pathLst>
              <a:path w="60" h="78">
                <a:moveTo>
                  <a:pt x="30" y="78"/>
                </a:moveTo>
                <a:lnTo>
                  <a:pt x="0" y="6"/>
                </a:lnTo>
                <a:lnTo>
                  <a:pt x="30" y="0"/>
                </a:lnTo>
                <a:lnTo>
                  <a:pt x="60" y="6"/>
                </a:lnTo>
                <a:lnTo>
                  <a:pt x="30" y="78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77" name="Freeform 281"/>
          <p:cNvSpPr>
            <a:spLocks/>
          </p:cNvSpPr>
          <p:nvPr/>
        </p:nvSpPr>
        <p:spPr bwMode="auto">
          <a:xfrm>
            <a:off x="5924550" y="2755900"/>
            <a:ext cx="15875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6"/>
              </a:cxn>
              <a:cxn ang="0">
                <a:pos x="0" y="3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6">
                <a:moveTo>
                  <a:pt x="0" y="0"/>
                </a:moveTo>
                <a:lnTo>
                  <a:pt x="6" y="0"/>
                </a:lnTo>
                <a:lnTo>
                  <a:pt x="6" y="30"/>
                </a:lnTo>
                <a:lnTo>
                  <a:pt x="6" y="36"/>
                </a:lnTo>
                <a:lnTo>
                  <a:pt x="0" y="3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78" name="Freeform 282"/>
          <p:cNvSpPr>
            <a:spLocks/>
          </p:cNvSpPr>
          <p:nvPr/>
        </p:nvSpPr>
        <p:spPr bwMode="auto">
          <a:xfrm>
            <a:off x="5516563" y="2459038"/>
            <a:ext cx="423862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56" y="150"/>
              </a:cxn>
              <a:cxn ang="0">
                <a:pos x="156" y="156"/>
              </a:cxn>
              <a:cxn ang="0">
                <a:pos x="150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56" h="156">
                <a:moveTo>
                  <a:pt x="0" y="0"/>
                </a:moveTo>
                <a:lnTo>
                  <a:pt x="6" y="0"/>
                </a:lnTo>
                <a:lnTo>
                  <a:pt x="156" y="150"/>
                </a:lnTo>
                <a:lnTo>
                  <a:pt x="156" y="156"/>
                </a:lnTo>
                <a:lnTo>
                  <a:pt x="150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79" name="Rectangle 283"/>
          <p:cNvSpPr>
            <a:spLocks noChangeArrowheads="1"/>
          </p:cNvSpPr>
          <p:nvPr/>
        </p:nvSpPr>
        <p:spPr bwMode="auto">
          <a:xfrm>
            <a:off x="2419350" y="4819650"/>
            <a:ext cx="211138" cy="698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80" name="Rectangle 284"/>
          <p:cNvSpPr>
            <a:spLocks noChangeArrowheads="1"/>
          </p:cNvSpPr>
          <p:nvPr/>
        </p:nvSpPr>
        <p:spPr bwMode="auto">
          <a:xfrm>
            <a:off x="2419350" y="5210175"/>
            <a:ext cx="211138" cy="714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81" name="Rectangle 285"/>
          <p:cNvSpPr>
            <a:spLocks noChangeArrowheads="1"/>
          </p:cNvSpPr>
          <p:nvPr/>
        </p:nvSpPr>
        <p:spPr bwMode="auto">
          <a:xfrm>
            <a:off x="2713038" y="4819650"/>
            <a:ext cx="211137" cy="698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82" name="Rectangle 286"/>
          <p:cNvSpPr>
            <a:spLocks noChangeArrowheads="1"/>
          </p:cNvSpPr>
          <p:nvPr/>
        </p:nvSpPr>
        <p:spPr bwMode="auto">
          <a:xfrm>
            <a:off x="2713038" y="5210175"/>
            <a:ext cx="211137" cy="714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83" name="Rectangle 287"/>
          <p:cNvSpPr>
            <a:spLocks noChangeArrowheads="1"/>
          </p:cNvSpPr>
          <p:nvPr/>
        </p:nvSpPr>
        <p:spPr bwMode="auto">
          <a:xfrm>
            <a:off x="3168650" y="4819650"/>
            <a:ext cx="212725" cy="698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84" name="Rectangle 288"/>
          <p:cNvSpPr>
            <a:spLocks noChangeArrowheads="1"/>
          </p:cNvSpPr>
          <p:nvPr/>
        </p:nvSpPr>
        <p:spPr bwMode="auto">
          <a:xfrm>
            <a:off x="3462338" y="4819650"/>
            <a:ext cx="212725" cy="698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85" name="Freeform 289"/>
          <p:cNvSpPr>
            <a:spLocks/>
          </p:cNvSpPr>
          <p:nvPr/>
        </p:nvSpPr>
        <p:spPr bwMode="auto">
          <a:xfrm>
            <a:off x="4554538" y="4167188"/>
            <a:ext cx="195262" cy="141287"/>
          </a:xfrm>
          <a:custGeom>
            <a:avLst/>
            <a:gdLst/>
            <a:ahLst/>
            <a:cxnLst>
              <a:cxn ang="0">
                <a:pos x="72" y="72"/>
              </a:cxn>
              <a:cxn ang="0">
                <a:pos x="0" y="48"/>
              </a:cxn>
              <a:cxn ang="0">
                <a:pos x="6" y="30"/>
              </a:cxn>
              <a:cxn ang="0">
                <a:pos x="12" y="18"/>
              </a:cxn>
              <a:cxn ang="0">
                <a:pos x="30" y="6"/>
              </a:cxn>
              <a:cxn ang="0">
                <a:pos x="42" y="0"/>
              </a:cxn>
              <a:cxn ang="0">
                <a:pos x="72" y="72"/>
              </a:cxn>
            </a:cxnLst>
            <a:rect l="0" t="0" r="r" b="b"/>
            <a:pathLst>
              <a:path w="72" h="72">
                <a:moveTo>
                  <a:pt x="72" y="72"/>
                </a:moveTo>
                <a:lnTo>
                  <a:pt x="0" y="48"/>
                </a:lnTo>
                <a:lnTo>
                  <a:pt x="6" y="30"/>
                </a:lnTo>
                <a:lnTo>
                  <a:pt x="12" y="18"/>
                </a:lnTo>
                <a:lnTo>
                  <a:pt x="30" y="6"/>
                </a:lnTo>
                <a:lnTo>
                  <a:pt x="42" y="0"/>
                </a:ln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86" name="Freeform 290"/>
          <p:cNvSpPr>
            <a:spLocks/>
          </p:cNvSpPr>
          <p:nvPr/>
        </p:nvSpPr>
        <p:spPr bwMode="auto">
          <a:xfrm>
            <a:off x="4375150" y="4048125"/>
            <a:ext cx="327025" cy="225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20" y="108"/>
              </a:cxn>
              <a:cxn ang="0">
                <a:pos x="120" y="114"/>
              </a:cxn>
              <a:cxn ang="0">
                <a:pos x="114" y="114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20" h="114">
                <a:moveTo>
                  <a:pt x="0" y="0"/>
                </a:moveTo>
                <a:lnTo>
                  <a:pt x="6" y="0"/>
                </a:lnTo>
                <a:lnTo>
                  <a:pt x="120" y="108"/>
                </a:lnTo>
                <a:lnTo>
                  <a:pt x="120" y="114"/>
                </a:lnTo>
                <a:lnTo>
                  <a:pt x="114" y="114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87" name="Rectangle 291"/>
          <p:cNvSpPr>
            <a:spLocks noChangeArrowheads="1"/>
          </p:cNvSpPr>
          <p:nvPr/>
        </p:nvSpPr>
        <p:spPr bwMode="auto">
          <a:xfrm>
            <a:off x="4733925" y="4297363"/>
            <a:ext cx="392113" cy="2730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88" name="Rectangle 292"/>
          <p:cNvSpPr>
            <a:spLocks noChangeArrowheads="1"/>
          </p:cNvSpPr>
          <p:nvPr/>
        </p:nvSpPr>
        <p:spPr bwMode="auto">
          <a:xfrm>
            <a:off x="4749800" y="4297363"/>
            <a:ext cx="376238" cy="2603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89" name="Freeform 293"/>
          <p:cNvSpPr>
            <a:spLocks/>
          </p:cNvSpPr>
          <p:nvPr/>
        </p:nvSpPr>
        <p:spPr bwMode="auto">
          <a:xfrm>
            <a:off x="2109788" y="4037013"/>
            <a:ext cx="439737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62" y="150"/>
              </a:cxn>
              <a:cxn ang="0">
                <a:pos x="162" y="156"/>
              </a:cxn>
              <a:cxn ang="0">
                <a:pos x="156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62" h="156">
                <a:moveTo>
                  <a:pt x="0" y="0"/>
                </a:moveTo>
                <a:lnTo>
                  <a:pt x="6" y="0"/>
                </a:lnTo>
                <a:lnTo>
                  <a:pt x="162" y="150"/>
                </a:lnTo>
                <a:lnTo>
                  <a:pt x="162" y="156"/>
                </a:lnTo>
                <a:lnTo>
                  <a:pt x="156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90" name="Freeform 294"/>
          <p:cNvSpPr>
            <a:spLocks/>
          </p:cNvSpPr>
          <p:nvPr/>
        </p:nvSpPr>
        <p:spPr bwMode="auto">
          <a:xfrm>
            <a:off x="3625850" y="4037013"/>
            <a:ext cx="439738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162" y="150"/>
              </a:cxn>
              <a:cxn ang="0">
                <a:pos x="162" y="156"/>
              </a:cxn>
              <a:cxn ang="0">
                <a:pos x="156" y="15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62" h="156">
                <a:moveTo>
                  <a:pt x="0" y="0"/>
                </a:moveTo>
                <a:lnTo>
                  <a:pt x="6" y="0"/>
                </a:lnTo>
                <a:lnTo>
                  <a:pt x="162" y="150"/>
                </a:lnTo>
                <a:lnTo>
                  <a:pt x="162" y="156"/>
                </a:lnTo>
                <a:lnTo>
                  <a:pt x="156" y="15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91" name="Rectangle 295"/>
          <p:cNvSpPr>
            <a:spLocks noChangeArrowheads="1"/>
          </p:cNvSpPr>
          <p:nvPr/>
        </p:nvSpPr>
        <p:spPr bwMode="auto">
          <a:xfrm>
            <a:off x="6983413" y="1817688"/>
            <a:ext cx="212725" cy="714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92" name="Rectangle 296"/>
          <p:cNvSpPr>
            <a:spLocks noChangeArrowheads="1"/>
          </p:cNvSpPr>
          <p:nvPr/>
        </p:nvSpPr>
        <p:spPr bwMode="auto">
          <a:xfrm>
            <a:off x="6592888" y="1817688"/>
            <a:ext cx="211137" cy="714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93" name="Rectangle 297"/>
          <p:cNvSpPr>
            <a:spLocks noChangeArrowheads="1"/>
          </p:cNvSpPr>
          <p:nvPr/>
        </p:nvSpPr>
        <p:spPr bwMode="auto">
          <a:xfrm>
            <a:off x="6202363" y="1817688"/>
            <a:ext cx="211137" cy="714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94" name="Rectangle 298"/>
          <p:cNvSpPr>
            <a:spLocks noChangeArrowheads="1"/>
          </p:cNvSpPr>
          <p:nvPr/>
        </p:nvSpPr>
        <p:spPr bwMode="auto">
          <a:xfrm>
            <a:off x="5810250" y="1817688"/>
            <a:ext cx="212725" cy="714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95" name="Rectangle 299"/>
          <p:cNvSpPr>
            <a:spLocks noChangeArrowheads="1"/>
          </p:cNvSpPr>
          <p:nvPr/>
        </p:nvSpPr>
        <p:spPr bwMode="auto">
          <a:xfrm>
            <a:off x="6983413" y="2363788"/>
            <a:ext cx="212725" cy="714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96" name="Rectangle 300"/>
          <p:cNvSpPr>
            <a:spLocks noChangeArrowheads="1"/>
          </p:cNvSpPr>
          <p:nvPr/>
        </p:nvSpPr>
        <p:spPr bwMode="auto">
          <a:xfrm>
            <a:off x="6592888" y="2363788"/>
            <a:ext cx="211137" cy="714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97" name="Rectangle 301"/>
          <p:cNvSpPr>
            <a:spLocks noChangeArrowheads="1"/>
          </p:cNvSpPr>
          <p:nvPr/>
        </p:nvSpPr>
        <p:spPr bwMode="auto">
          <a:xfrm>
            <a:off x="6202363" y="2363788"/>
            <a:ext cx="211137" cy="714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98" name="Freeform 302"/>
          <p:cNvSpPr>
            <a:spLocks/>
          </p:cNvSpPr>
          <p:nvPr/>
        </p:nvSpPr>
        <p:spPr bwMode="auto">
          <a:xfrm>
            <a:off x="5500688" y="2411413"/>
            <a:ext cx="15875" cy="58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24"/>
              </a:cxn>
              <a:cxn ang="0">
                <a:pos x="6" y="30"/>
              </a:cxn>
              <a:cxn ang="0">
                <a:pos x="0" y="30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0">
                <a:moveTo>
                  <a:pt x="0" y="0"/>
                </a:moveTo>
                <a:lnTo>
                  <a:pt x="6" y="0"/>
                </a:lnTo>
                <a:lnTo>
                  <a:pt x="6" y="24"/>
                </a:lnTo>
                <a:lnTo>
                  <a:pt x="6" y="30"/>
                </a:lnTo>
                <a:lnTo>
                  <a:pt x="0" y="30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99" name="Rectangle 303"/>
          <p:cNvSpPr>
            <a:spLocks noChangeArrowheads="1"/>
          </p:cNvSpPr>
          <p:nvPr/>
        </p:nvSpPr>
        <p:spPr bwMode="auto">
          <a:xfrm>
            <a:off x="5419725" y="2363788"/>
            <a:ext cx="211138" cy="71437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00" name="Freeform 304"/>
          <p:cNvSpPr>
            <a:spLocks/>
          </p:cNvSpPr>
          <p:nvPr/>
        </p:nvSpPr>
        <p:spPr bwMode="auto">
          <a:xfrm>
            <a:off x="5891213" y="2944813"/>
            <a:ext cx="17462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24"/>
              </a:cxn>
              <a:cxn ang="0">
                <a:pos x="6" y="30"/>
              </a:cxn>
              <a:cxn ang="0">
                <a:pos x="0" y="30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0">
                <a:moveTo>
                  <a:pt x="0" y="0"/>
                </a:moveTo>
                <a:lnTo>
                  <a:pt x="6" y="0"/>
                </a:lnTo>
                <a:lnTo>
                  <a:pt x="6" y="24"/>
                </a:lnTo>
                <a:lnTo>
                  <a:pt x="6" y="30"/>
                </a:lnTo>
                <a:lnTo>
                  <a:pt x="0" y="30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01" name="Freeform 305"/>
          <p:cNvSpPr>
            <a:spLocks/>
          </p:cNvSpPr>
          <p:nvPr/>
        </p:nvSpPr>
        <p:spPr bwMode="auto">
          <a:xfrm>
            <a:off x="5500688" y="2933700"/>
            <a:ext cx="15875" cy="58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24"/>
              </a:cxn>
              <a:cxn ang="0">
                <a:pos x="6" y="30"/>
              </a:cxn>
              <a:cxn ang="0">
                <a:pos x="0" y="30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6" h="30">
                <a:moveTo>
                  <a:pt x="0" y="0"/>
                </a:moveTo>
                <a:lnTo>
                  <a:pt x="6" y="0"/>
                </a:lnTo>
                <a:lnTo>
                  <a:pt x="6" y="24"/>
                </a:lnTo>
                <a:lnTo>
                  <a:pt x="6" y="30"/>
                </a:lnTo>
                <a:lnTo>
                  <a:pt x="0" y="30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02" name="Rectangle 306"/>
          <p:cNvSpPr>
            <a:spLocks noChangeArrowheads="1"/>
          </p:cNvSpPr>
          <p:nvPr/>
        </p:nvSpPr>
        <p:spPr bwMode="auto">
          <a:xfrm>
            <a:off x="5419725" y="2886075"/>
            <a:ext cx="211138" cy="71438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03" name="Rectangle 307"/>
          <p:cNvSpPr>
            <a:spLocks noChangeArrowheads="1"/>
          </p:cNvSpPr>
          <p:nvPr/>
        </p:nvSpPr>
        <p:spPr bwMode="auto">
          <a:xfrm>
            <a:off x="5810250" y="2886075"/>
            <a:ext cx="212725" cy="71438"/>
          </a:xfrm>
          <a:prstGeom prst="rect">
            <a:avLst/>
          </a:prstGeom>
          <a:solidFill>
            <a:srgbClr val="8080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04" name="Rectangle 308"/>
          <p:cNvSpPr>
            <a:spLocks noChangeArrowheads="1"/>
          </p:cNvSpPr>
          <p:nvPr/>
        </p:nvSpPr>
        <p:spPr bwMode="auto">
          <a:xfrm>
            <a:off x="6983413" y="2886075"/>
            <a:ext cx="212725" cy="714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05" name="Rectangle 309"/>
          <p:cNvSpPr>
            <a:spLocks noChangeArrowheads="1"/>
          </p:cNvSpPr>
          <p:nvPr/>
        </p:nvSpPr>
        <p:spPr bwMode="auto">
          <a:xfrm>
            <a:off x="6592888" y="2886075"/>
            <a:ext cx="211137" cy="714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06" name="Rectangle 310"/>
          <p:cNvSpPr>
            <a:spLocks noChangeArrowheads="1"/>
          </p:cNvSpPr>
          <p:nvPr/>
        </p:nvSpPr>
        <p:spPr bwMode="auto">
          <a:xfrm>
            <a:off x="6969125" y="3389313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07" name="Rectangle 311"/>
          <p:cNvSpPr>
            <a:spLocks noChangeArrowheads="1"/>
          </p:cNvSpPr>
          <p:nvPr/>
        </p:nvSpPr>
        <p:spPr bwMode="auto">
          <a:xfrm>
            <a:off x="5403850" y="3389313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08" name="Rectangle 312"/>
          <p:cNvSpPr>
            <a:spLocks noChangeArrowheads="1"/>
          </p:cNvSpPr>
          <p:nvPr/>
        </p:nvSpPr>
        <p:spPr bwMode="auto">
          <a:xfrm>
            <a:off x="5794375" y="3389313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09" name="Rectangle 313"/>
          <p:cNvSpPr>
            <a:spLocks noChangeArrowheads="1"/>
          </p:cNvSpPr>
          <p:nvPr/>
        </p:nvSpPr>
        <p:spPr bwMode="auto">
          <a:xfrm>
            <a:off x="6186488" y="3389313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10" name="Rectangle 314"/>
          <p:cNvSpPr>
            <a:spLocks noChangeArrowheads="1"/>
          </p:cNvSpPr>
          <p:nvPr/>
        </p:nvSpPr>
        <p:spPr bwMode="auto">
          <a:xfrm>
            <a:off x="5403850" y="3898900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11" name="Rectangle 315"/>
          <p:cNvSpPr>
            <a:spLocks noChangeArrowheads="1"/>
          </p:cNvSpPr>
          <p:nvPr/>
        </p:nvSpPr>
        <p:spPr bwMode="auto">
          <a:xfrm>
            <a:off x="5794375" y="3898900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12" name="Rectangle 316"/>
          <p:cNvSpPr>
            <a:spLocks noChangeArrowheads="1"/>
          </p:cNvSpPr>
          <p:nvPr/>
        </p:nvSpPr>
        <p:spPr bwMode="auto">
          <a:xfrm>
            <a:off x="6186488" y="3898900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13" name="Rectangle 317"/>
          <p:cNvSpPr>
            <a:spLocks noChangeArrowheads="1"/>
          </p:cNvSpPr>
          <p:nvPr/>
        </p:nvSpPr>
        <p:spPr bwMode="auto">
          <a:xfrm>
            <a:off x="6577013" y="3898900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14" name="Rectangle 318"/>
          <p:cNvSpPr>
            <a:spLocks noChangeArrowheads="1"/>
          </p:cNvSpPr>
          <p:nvPr/>
        </p:nvSpPr>
        <p:spPr bwMode="auto">
          <a:xfrm>
            <a:off x="5403850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15" name="Rectangle 319"/>
          <p:cNvSpPr>
            <a:spLocks noChangeArrowheads="1"/>
          </p:cNvSpPr>
          <p:nvPr/>
        </p:nvSpPr>
        <p:spPr bwMode="auto">
          <a:xfrm>
            <a:off x="5794375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16" name="Rectangle 320"/>
          <p:cNvSpPr>
            <a:spLocks noChangeArrowheads="1"/>
          </p:cNvSpPr>
          <p:nvPr/>
        </p:nvSpPr>
        <p:spPr bwMode="auto">
          <a:xfrm>
            <a:off x="6186488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17" name="Rectangle 321"/>
          <p:cNvSpPr>
            <a:spLocks noChangeArrowheads="1"/>
          </p:cNvSpPr>
          <p:nvPr/>
        </p:nvSpPr>
        <p:spPr bwMode="auto">
          <a:xfrm>
            <a:off x="6577013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18" name="Rectangle 322"/>
          <p:cNvSpPr>
            <a:spLocks noChangeArrowheads="1"/>
          </p:cNvSpPr>
          <p:nvPr/>
        </p:nvSpPr>
        <p:spPr bwMode="auto">
          <a:xfrm>
            <a:off x="6969125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19" name="Rectangle 323"/>
          <p:cNvSpPr>
            <a:spLocks noChangeArrowheads="1"/>
          </p:cNvSpPr>
          <p:nvPr/>
        </p:nvSpPr>
        <p:spPr bwMode="auto">
          <a:xfrm>
            <a:off x="5403850" y="558323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20" name="Rectangle 324"/>
          <p:cNvSpPr>
            <a:spLocks noChangeArrowheads="1"/>
          </p:cNvSpPr>
          <p:nvPr/>
        </p:nvSpPr>
        <p:spPr bwMode="auto">
          <a:xfrm>
            <a:off x="5794375" y="558323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21" name="Rectangle 325"/>
          <p:cNvSpPr>
            <a:spLocks noChangeArrowheads="1"/>
          </p:cNvSpPr>
          <p:nvPr/>
        </p:nvSpPr>
        <p:spPr bwMode="auto">
          <a:xfrm>
            <a:off x="6186488" y="558323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22" name="Rectangle 326"/>
          <p:cNvSpPr>
            <a:spLocks noChangeArrowheads="1"/>
          </p:cNvSpPr>
          <p:nvPr/>
        </p:nvSpPr>
        <p:spPr bwMode="auto">
          <a:xfrm>
            <a:off x="6577013" y="558323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23" name="Rectangle 327"/>
          <p:cNvSpPr>
            <a:spLocks noChangeArrowheads="1"/>
          </p:cNvSpPr>
          <p:nvPr/>
        </p:nvSpPr>
        <p:spPr bwMode="auto">
          <a:xfrm>
            <a:off x="6969125" y="558323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24" name="Rectangle 328"/>
          <p:cNvSpPr>
            <a:spLocks noChangeArrowheads="1"/>
          </p:cNvSpPr>
          <p:nvPr/>
        </p:nvSpPr>
        <p:spPr bwMode="auto">
          <a:xfrm>
            <a:off x="5403850" y="4800600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25" name="Rectangle 329"/>
          <p:cNvSpPr>
            <a:spLocks noChangeArrowheads="1"/>
          </p:cNvSpPr>
          <p:nvPr/>
        </p:nvSpPr>
        <p:spPr bwMode="auto">
          <a:xfrm>
            <a:off x="5794375" y="4800600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26" name="Rectangle 330"/>
          <p:cNvSpPr>
            <a:spLocks noChangeArrowheads="1"/>
          </p:cNvSpPr>
          <p:nvPr/>
        </p:nvSpPr>
        <p:spPr bwMode="auto">
          <a:xfrm>
            <a:off x="6186488" y="4800600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27" name="Rectangle 331"/>
          <p:cNvSpPr>
            <a:spLocks noChangeArrowheads="1"/>
          </p:cNvSpPr>
          <p:nvPr/>
        </p:nvSpPr>
        <p:spPr bwMode="auto">
          <a:xfrm>
            <a:off x="6577013" y="4800600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28" name="Rectangle 332"/>
          <p:cNvSpPr>
            <a:spLocks noChangeArrowheads="1"/>
          </p:cNvSpPr>
          <p:nvPr/>
        </p:nvSpPr>
        <p:spPr bwMode="auto">
          <a:xfrm>
            <a:off x="6969125" y="4800600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29" name="Rectangle 333"/>
          <p:cNvSpPr>
            <a:spLocks noChangeArrowheads="1"/>
          </p:cNvSpPr>
          <p:nvPr/>
        </p:nvSpPr>
        <p:spPr bwMode="auto">
          <a:xfrm>
            <a:off x="5403850" y="5191125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30" name="Rectangle 334"/>
          <p:cNvSpPr>
            <a:spLocks noChangeArrowheads="1"/>
          </p:cNvSpPr>
          <p:nvPr/>
        </p:nvSpPr>
        <p:spPr bwMode="auto">
          <a:xfrm>
            <a:off x="5794375" y="5191125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31" name="Rectangle 335"/>
          <p:cNvSpPr>
            <a:spLocks noChangeArrowheads="1"/>
          </p:cNvSpPr>
          <p:nvPr/>
        </p:nvSpPr>
        <p:spPr bwMode="auto">
          <a:xfrm>
            <a:off x="6186488" y="5191125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32" name="Rectangle 336"/>
          <p:cNvSpPr>
            <a:spLocks noChangeArrowheads="1"/>
          </p:cNvSpPr>
          <p:nvPr/>
        </p:nvSpPr>
        <p:spPr bwMode="auto">
          <a:xfrm>
            <a:off x="6577013" y="5191125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33" name="Rectangle 337"/>
          <p:cNvSpPr>
            <a:spLocks noChangeArrowheads="1"/>
          </p:cNvSpPr>
          <p:nvPr/>
        </p:nvSpPr>
        <p:spPr bwMode="auto">
          <a:xfrm>
            <a:off x="6951663" y="5191125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34" name="Rectangle 338"/>
          <p:cNvSpPr>
            <a:spLocks noChangeArrowheads="1"/>
          </p:cNvSpPr>
          <p:nvPr/>
        </p:nvSpPr>
        <p:spPr bwMode="auto">
          <a:xfrm>
            <a:off x="4897438" y="4800600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35" name="Rectangle 339"/>
          <p:cNvSpPr>
            <a:spLocks noChangeArrowheads="1"/>
          </p:cNvSpPr>
          <p:nvPr/>
        </p:nvSpPr>
        <p:spPr bwMode="auto">
          <a:xfrm>
            <a:off x="3381375" y="558323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36" name="Rectangle 340"/>
          <p:cNvSpPr>
            <a:spLocks noChangeArrowheads="1"/>
          </p:cNvSpPr>
          <p:nvPr/>
        </p:nvSpPr>
        <p:spPr bwMode="auto">
          <a:xfrm>
            <a:off x="4148138" y="558323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37" name="Rectangle 341"/>
          <p:cNvSpPr>
            <a:spLocks noChangeArrowheads="1"/>
          </p:cNvSpPr>
          <p:nvPr/>
        </p:nvSpPr>
        <p:spPr bwMode="auto">
          <a:xfrm>
            <a:off x="4897438" y="558323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38" name="Rectangle 342"/>
          <p:cNvSpPr>
            <a:spLocks noChangeArrowheads="1"/>
          </p:cNvSpPr>
          <p:nvPr/>
        </p:nvSpPr>
        <p:spPr bwMode="auto">
          <a:xfrm>
            <a:off x="4148138" y="5191125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39" name="Rectangle 343"/>
          <p:cNvSpPr>
            <a:spLocks noChangeArrowheads="1"/>
          </p:cNvSpPr>
          <p:nvPr/>
        </p:nvSpPr>
        <p:spPr bwMode="auto">
          <a:xfrm>
            <a:off x="4897438" y="5191125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40" name="Rectangle 344"/>
          <p:cNvSpPr>
            <a:spLocks noChangeArrowheads="1"/>
          </p:cNvSpPr>
          <p:nvPr/>
        </p:nvSpPr>
        <p:spPr bwMode="auto">
          <a:xfrm>
            <a:off x="2403475" y="4800600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41" name="Rectangle 345"/>
          <p:cNvSpPr>
            <a:spLocks noChangeArrowheads="1"/>
          </p:cNvSpPr>
          <p:nvPr/>
        </p:nvSpPr>
        <p:spPr bwMode="auto">
          <a:xfrm>
            <a:off x="2403475" y="5191125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42" name="Rectangle 346"/>
          <p:cNvSpPr>
            <a:spLocks noChangeArrowheads="1"/>
          </p:cNvSpPr>
          <p:nvPr/>
        </p:nvSpPr>
        <p:spPr bwMode="auto">
          <a:xfrm>
            <a:off x="2387600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43" name="Rectangle 347"/>
          <p:cNvSpPr>
            <a:spLocks noChangeArrowheads="1"/>
          </p:cNvSpPr>
          <p:nvPr/>
        </p:nvSpPr>
        <p:spPr bwMode="auto">
          <a:xfrm>
            <a:off x="2403475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44" name="Rectangle 348"/>
          <p:cNvSpPr>
            <a:spLocks noChangeArrowheads="1"/>
          </p:cNvSpPr>
          <p:nvPr/>
        </p:nvSpPr>
        <p:spPr bwMode="auto">
          <a:xfrm>
            <a:off x="2697163" y="4800600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45" name="Rectangle 349"/>
          <p:cNvSpPr>
            <a:spLocks noChangeArrowheads="1"/>
          </p:cNvSpPr>
          <p:nvPr/>
        </p:nvSpPr>
        <p:spPr bwMode="auto">
          <a:xfrm>
            <a:off x="2697163" y="5191125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46" name="Rectangle 350"/>
          <p:cNvSpPr>
            <a:spLocks noChangeArrowheads="1"/>
          </p:cNvSpPr>
          <p:nvPr/>
        </p:nvSpPr>
        <p:spPr bwMode="auto">
          <a:xfrm>
            <a:off x="2681288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47" name="Rectangle 351"/>
          <p:cNvSpPr>
            <a:spLocks noChangeArrowheads="1"/>
          </p:cNvSpPr>
          <p:nvPr/>
        </p:nvSpPr>
        <p:spPr bwMode="auto">
          <a:xfrm>
            <a:off x="2697163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48" name="Rectangle 352"/>
          <p:cNvSpPr>
            <a:spLocks noChangeArrowheads="1"/>
          </p:cNvSpPr>
          <p:nvPr/>
        </p:nvSpPr>
        <p:spPr bwMode="auto">
          <a:xfrm>
            <a:off x="3903663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49" name="Rectangle 353"/>
          <p:cNvSpPr>
            <a:spLocks noChangeArrowheads="1"/>
          </p:cNvSpPr>
          <p:nvPr/>
        </p:nvSpPr>
        <p:spPr bwMode="auto">
          <a:xfrm>
            <a:off x="3919538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50" name="Rectangle 354"/>
          <p:cNvSpPr>
            <a:spLocks noChangeArrowheads="1"/>
          </p:cNvSpPr>
          <p:nvPr/>
        </p:nvSpPr>
        <p:spPr bwMode="auto">
          <a:xfrm>
            <a:off x="4197350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51" name="Rectangle 355"/>
          <p:cNvSpPr>
            <a:spLocks noChangeArrowheads="1"/>
          </p:cNvSpPr>
          <p:nvPr/>
        </p:nvSpPr>
        <p:spPr bwMode="auto">
          <a:xfrm>
            <a:off x="4213225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52" name="Rectangle 356"/>
          <p:cNvSpPr>
            <a:spLocks noChangeArrowheads="1"/>
          </p:cNvSpPr>
          <p:nvPr/>
        </p:nvSpPr>
        <p:spPr bwMode="auto">
          <a:xfrm>
            <a:off x="3154363" y="4800600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53" name="Rectangle 357"/>
          <p:cNvSpPr>
            <a:spLocks noChangeArrowheads="1"/>
          </p:cNvSpPr>
          <p:nvPr/>
        </p:nvSpPr>
        <p:spPr bwMode="auto">
          <a:xfrm>
            <a:off x="3136900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54" name="Rectangle 358"/>
          <p:cNvSpPr>
            <a:spLocks noChangeArrowheads="1"/>
          </p:cNvSpPr>
          <p:nvPr/>
        </p:nvSpPr>
        <p:spPr bwMode="auto">
          <a:xfrm>
            <a:off x="3154363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55" name="Rectangle 359"/>
          <p:cNvSpPr>
            <a:spLocks noChangeArrowheads="1"/>
          </p:cNvSpPr>
          <p:nvPr/>
        </p:nvSpPr>
        <p:spPr bwMode="auto">
          <a:xfrm>
            <a:off x="3446463" y="4800600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56" name="Rectangle 360"/>
          <p:cNvSpPr>
            <a:spLocks noChangeArrowheads="1"/>
          </p:cNvSpPr>
          <p:nvPr/>
        </p:nvSpPr>
        <p:spPr bwMode="auto">
          <a:xfrm>
            <a:off x="3430588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57" name="Rectangle 361"/>
          <p:cNvSpPr>
            <a:spLocks noChangeArrowheads="1"/>
          </p:cNvSpPr>
          <p:nvPr/>
        </p:nvSpPr>
        <p:spPr bwMode="auto">
          <a:xfrm>
            <a:off x="3446463" y="440848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58" name="Rectangle 362"/>
          <p:cNvSpPr>
            <a:spLocks noChangeArrowheads="1"/>
          </p:cNvSpPr>
          <p:nvPr/>
        </p:nvSpPr>
        <p:spPr bwMode="auto">
          <a:xfrm>
            <a:off x="6969125" y="179863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59" name="Rectangle 363"/>
          <p:cNvSpPr>
            <a:spLocks noChangeArrowheads="1"/>
          </p:cNvSpPr>
          <p:nvPr/>
        </p:nvSpPr>
        <p:spPr bwMode="auto">
          <a:xfrm>
            <a:off x="6577013" y="179863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60" name="Rectangle 364"/>
          <p:cNvSpPr>
            <a:spLocks noChangeArrowheads="1"/>
          </p:cNvSpPr>
          <p:nvPr/>
        </p:nvSpPr>
        <p:spPr bwMode="auto">
          <a:xfrm>
            <a:off x="6186488" y="179863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61" name="Rectangle 365"/>
          <p:cNvSpPr>
            <a:spLocks noChangeArrowheads="1"/>
          </p:cNvSpPr>
          <p:nvPr/>
        </p:nvSpPr>
        <p:spPr bwMode="auto">
          <a:xfrm>
            <a:off x="5794375" y="179863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62" name="Rectangle 366"/>
          <p:cNvSpPr>
            <a:spLocks noChangeArrowheads="1"/>
          </p:cNvSpPr>
          <p:nvPr/>
        </p:nvSpPr>
        <p:spPr bwMode="auto">
          <a:xfrm>
            <a:off x="6969125" y="234473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63" name="Rectangle 367"/>
          <p:cNvSpPr>
            <a:spLocks noChangeArrowheads="1"/>
          </p:cNvSpPr>
          <p:nvPr/>
        </p:nvSpPr>
        <p:spPr bwMode="auto">
          <a:xfrm>
            <a:off x="6577013" y="234473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64" name="Rectangle 368"/>
          <p:cNvSpPr>
            <a:spLocks noChangeArrowheads="1"/>
          </p:cNvSpPr>
          <p:nvPr/>
        </p:nvSpPr>
        <p:spPr bwMode="auto">
          <a:xfrm>
            <a:off x="6186488" y="234473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65" name="Rectangle 369"/>
          <p:cNvSpPr>
            <a:spLocks noChangeArrowheads="1"/>
          </p:cNvSpPr>
          <p:nvPr/>
        </p:nvSpPr>
        <p:spPr bwMode="auto">
          <a:xfrm>
            <a:off x="5403850" y="2344738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66" name="Rectangle 370"/>
          <p:cNvSpPr>
            <a:spLocks noChangeArrowheads="1"/>
          </p:cNvSpPr>
          <p:nvPr/>
        </p:nvSpPr>
        <p:spPr bwMode="auto">
          <a:xfrm>
            <a:off x="5403850" y="2867025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67" name="Rectangle 371"/>
          <p:cNvSpPr>
            <a:spLocks noChangeArrowheads="1"/>
          </p:cNvSpPr>
          <p:nvPr/>
        </p:nvSpPr>
        <p:spPr bwMode="auto">
          <a:xfrm>
            <a:off x="5794375" y="2867025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68" name="Rectangle 372"/>
          <p:cNvSpPr>
            <a:spLocks noChangeArrowheads="1"/>
          </p:cNvSpPr>
          <p:nvPr/>
        </p:nvSpPr>
        <p:spPr bwMode="auto">
          <a:xfrm>
            <a:off x="6969125" y="2867025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69" name="Rectangle 373"/>
          <p:cNvSpPr>
            <a:spLocks noChangeArrowheads="1"/>
          </p:cNvSpPr>
          <p:nvPr/>
        </p:nvSpPr>
        <p:spPr bwMode="auto">
          <a:xfrm>
            <a:off x="6577013" y="2867025"/>
            <a:ext cx="228600" cy="920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70" name="Rectangle 374"/>
          <p:cNvSpPr>
            <a:spLocks noChangeArrowheads="1"/>
          </p:cNvSpPr>
          <p:nvPr/>
        </p:nvSpPr>
        <p:spPr bwMode="auto">
          <a:xfrm>
            <a:off x="7510463" y="1752600"/>
            <a:ext cx="155733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 with</a:t>
            </a:r>
          </a:p>
          <a:p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gate </a:t>
            </a:r>
          </a:p>
          <a:p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latches</a:t>
            </a:r>
            <a:b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(for a</a:t>
            </a:r>
            <a:r>
              <a:rPr lang="en-US" sz="20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b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intermediate</a:t>
            </a:r>
            <a:b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 and</a:t>
            </a:r>
            <a:b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carry)</a:t>
            </a:r>
          </a:p>
        </p:txBody>
      </p:sp>
      <p:sp>
        <p:nvSpPr>
          <p:cNvPr id="183671" name="Rectangle 375"/>
          <p:cNvSpPr>
            <a:spLocks noChangeArrowheads="1"/>
          </p:cNvSpPr>
          <p:nvPr/>
        </p:nvSpPr>
        <p:spPr bwMode="auto">
          <a:xfrm>
            <a:off x="311150" y="5513388"/>
            <a:ext cx="3746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</a:t>
            </a:r>
          </a:p>
        </p:txBody>
      </p:sp>
      <p:sp>
        <p:nvSpPr>
          <p:cNvPr id="183672" name="Rectangle 376"/>
          <p:cNvSpPr>
            <a:spLocks noChangeArrowheads="1"/>
          </p:cNvSpPr>
          <p:nvPr/>
        </p:nvSpPr>
        <p:spPr bwMode="auto">
          <a:xfrm>
            <a:off x="152400" y="4343400"/>
            <a:ext cx="7889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Latch</a:t>
            </a:r>
          </a:p>
        </p:txBody>
      </p:sp>
      <p:sp>
        <p:nvSpPr>
          <p:cNvPr id="183673" name="Text Box 377"/>
          <p:cNvSpPr txBox="1">
            <a:spLocks noChangeArrowheads="1"/>
          </p:cNvSpPr>
          <p:nvPr/>
        </p:nvSpPr>
        <p:spPr bwMode="auto">
          <a:xfrm>
            <a:off x="7321550" y="6232525"/>
            <a:ext cx="1822450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© Oxford U Press</a:t>
            </a:r>
            <a:r>
              <a:rPr lang="en-US" sz="1600" b="1">
                <a:latin typeface="Arial" charset="0"/>
              </a:rPr>
              <a:t>]</a:t>
            </a:r>
          </a:p>
        </p:txBody>
      </p:sp>
      <p:sp>
        <p:nvSpPr>
          <p:cNvPr id="183674" name="Text Box 378"/>
          <p:cNvSpPr txBox="1">
            <a:spLocks noChangeArrowheads="1"/>
          </p:cNvSpPr>
          <p:nvPr/>
        </p:nvSpPr>
        <p:spPr bwMode="auto">
          <a:xfrm>
            <a:off x="7859713" y="6019800"/>
            <a:ext cx="1208087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Par00</a:t>
            </a:r>
            <a:r>
              <a:rPr lang="en-US" sz="1600" b="1">
                <a:latin typeface="Arial" charset="0"/>
              </a:rPr>
              <a:t>] p186</a:t>
            </a:r>
          </a:p>
        </p:txBody>
      </p:sp>
      <p:sp>
        <p:nvSpPr>
          <p:cNvPr id="183675" name="Line 379"/>
          <p:cNvSpPr>
            <a:spLocks noChangeShapeType="1"/>
          </p:cNvSpPr>
          <p:nvPr/>
        </p:nvSpPr>
        <p:spPr bwMode="auto">
          <a:xfrm flipH="1">
            <a:off x="5105400" y="2438400"/>
            <a:ext cx="24384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676" name="Line 380"/>
          <p:cNvSpPr>
            <a:spLocks noChangeShapeType="1"/>
          </p:cNvSpPr>
          <p:nvPr/>
        </p:nvSpPr>
        <p:spPr bwMode="auto">
          <a:xfrm>
            <a:off x="685800" y="5638800"/>
            <a:ext cx="16764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677" name="Line 381"/>
          <p:cNvSpPr>
            <a:spLocks noChangeShapeType="1"/>
          </p:cNvSpPr>
          <p:nvPr/>
        </p:nvSpPr>
        <p:spPr bwMode="auto">
          <a:xfrm>
            <a:off x="914400" y="4648200"/>
            <a:ext cx="1447800" cy="228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678" name="Group 382"/>
          <p:cNvGrpSpPr>
            <a:grpSpLocks/>
          </p:cNvGrpSpPr>
          <p:nvPr/>
        </p:nvGrpSpPr>
        <p:grpSpPr bwMode="auto">
          <a:xfrm>
            <a:off x="1751013" y="1687513"/>
            <a:ext cx="3375025" cy="2349500"/>
            <a:chOff x="911" y="1111"/>
            <a:chExt cx="2126" cy="1480"/>
          </a:xfrm>
        </p:grpSpPr>
        <p:sp>
          <p:nvSpPr>
            <p:cNvPr id="183679" name="Rectangle 383"/>
            <p:cNvSpPr>
              <a:spLocks noChangeArrowheads="1"/>
            </p:cNvSpPr>
            <p:nvPr/>
          </p:nvSpPr>
          <p:spPr bwMode="auto">
            <a:xfrm>
              <a:off x="911" y="1111"/>
              <a:ext cx="236" cy="1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80" name="Rectangle 384"/>
            <p:cNvSpPr>
              <a:spLocks noChangeArrowheads="1"/>
            </p:cNvSpPr>
            <p:nvPr/>
          </p:nvSpPr>
          <p:spPr bwMode="auto">
            <a:xfrm>
              <a:off x="1383" y="1111"/>
              <a:ext cx="236" cy="1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81" name="Rectangle 385"/>
            <p:cNvSpPr>
              <a:spLocks noChangeArrowheads="1"/>
            </p:cNvSpPr>
            <p:nvPr/>
          </p:nvSpPr>
          <p:spPr bwMode="auto">
            <a:xfrm>
              <a:off x="1856" y="1111"/>
              <a:ext cx="236" cy="1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82" name="Rectangle 386"/>
            <p:cNvSpPr>
              <a:spLocks noChangeArrowheads="1"/>
            </p:cNvSpPr>
            <p:nvPr/>
          </p:nvSpPr>
          <p:spPr bwMode="auto">
            <a:xfrm>
              <a:off x="2328" y="1111"/>
              <a:ext cx="236" cy="1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83" name="Rectangle 387"/>
            <p:cNvSpPr>
              <a:spLocks noChangeArrowheads="1"/>
            </p:cNvSpPr>
            <p:nvPr/>
          </p:nvSpPr>
          <p:spPr bwMode="auto">
            <a:xfrm>
              <a:off x="911" y="1440"/>
              <a:ext cx="236" cy="1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84" name="Rectangle 388"/>
            <p:cNvSpPr>
              <a:spLocks noChangeArrowheads="1"/>
            </p:cNvSpPr>
            <p:nvPr/>
          </p:nvSpPr>
          <p:spPr bwMode="auto">
            <a:xfrm>
              <a:off x="1383" y="1440"/>
              <a:ext cx="236" cy="1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85" name="Rectangle 389"/>
            <p:cNvSpPr>
              <a:spLocks noChangeArrowheads="1"/>
            </p:cNvSpPr>
            <p:nvPr/>
          </p:nvSpPr>
          <p:spPr bwMode="auto">
            <a:xfrm>
              <a:off x="1856" y="1440"/>
              <a:ext cx="236" cy="1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86" name="Rectangle 390"/>
            <p:cNvSpPr>
              <a:spLocks noChangeArrowheads="1"/>
            </p:cNvSpPr>
            <p:nvPr/>
          </p:nvSpPr>
          <p:spPr bwMode="auto">
            <a:xfrm>
              <a:off x="2328" y="1440"/>
              <a:ext cx="236" cy="1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87" name="Rectangle 391"/>
            <p:cNvSpPr>
              <a:spLocks noChangeArrowheads="1"/>
            </p:cNvSpPr>
            <p:nvPr/>
          </p:nvSpPr>
          <p:spPr bwMode="auto">
            <a:xfrm>
              <a:off x="911" y="1769"/>
              <a:ext cx="236" cy="1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88" name="Rectangle 392"/>
            <p:cNvSpPr>
              <a:spLocks noChangeArrowheads="1"/>
            </p:cNvSpPr>
            <p:nvPr/>
          </p:nvSpPr>
          <p:spPr bwMode="auto">
            <a:xfrm>
              <a:off x="1383" y="1769"/>
              <a:ext cx="236" cy="1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89" name="Rectangle 393"/>
            <p:cNvSpPr>
              <a:spLocks noChangeArrowheads="1"/>
            </p:cNvSpPr>
            <p:nvPr/>
          </p:nvSpPr>
          <p:spPr bwMode="auto">
            <a:xfrm>
              <a:off x="1856" y="1769"/>
              <a:ext cx="236" cy="1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90" name="Rectangle 394"/>
            <p:cNvSpPr>
              <a:spLocks noChangeArrowheads="1"/>
            </p:cNvSpPr>
            <p:nvPr/>
          </p:nvSpPr>
          <p:spPr bwMode="auto">
            <a:xfrm>
              <a:off x="2328" y="1769"/>
              <a:ext cx="236" cy="1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91" name="Rectangle 395"/>
            <p:cNvSpPr>
              <a:spLocks noChangeArrowheads="1"/>
            </p:cNvSpPr>
            <p:nvPr/>
          </p:nvSpPr>
          <p:spPr bwMode="auto">
            <a:xfrm>
              <a:off x="911" y="2097"/>
              <a:ext cx="236" cy="1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92" name="Rectangle 396"/>
            <p:cNvSpPr>
              <a:spLocks noChangeArrowheads="1"/>
            </p:cNvSpPr>
            <p:nvPr/>
          </p:nvSpPr>
          <p:spPr bwMode="auto">
            <a:xfrm>
              <a:off x="1383" y="2097"/>
              <a:ext cx="236" cy="1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93" name="Rectangle 397"/>
            <p:cNvSpPr>
              <a:spLocks noChangeArrowheads="1"/>
            </p:cNvSpPr>
            <p:nvPr/>
          </p:nvSpPr>
          <p:spPr bwMode="auto">
            <a:xfrm>
              <a:off x="1856" y="2097"/>
              <a:ext cx="236" cy="1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94" name="Rectangle 398"/>
            <p:cNvSpPr>
              <a:spLocks noChangeArrowheads="1"/>
            </p:cNvSpPr>
            <p:nvPr/>
          </p:nvSpPr>
          <p:spPr bwMode="auto">
            <a:xfrm>
              <a:off x="2328" y="2097"/>
              <a:ext cx="236" cy="1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95" name="Rectangle 399"/>
            <p:cNvSpPr>
              <a:spLocks noChangeArrowheads="1"/>
            </p:cNvSpPr>
            <p:nvPr/>
          </p:nvSpPr>
          <p:spPr bwMode="auto">
            <a:xfrm>
              <a:off x="911" y="2426"/>
              <a:ext cx="236" cy="1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96" name="Rectangle 400"/>
            <p:cNvSpPr>
              <a:spLocks noChangeArrowheads="1"/>
            </p:cNvSpPr>
            <p:nvPr/>
          </p:nvSpPr>
          <p:spPr bwMode="auto">
            <a:xfrm>
              <a:off x="1383" y="2426"/>
              <a:ext cx="236" cy="1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97" name="Rectangle 401"/>
            <p:cNvSpPr>
              <a:spLocks noChangeArrowheads="1"/>
            </p:cNvSpPr>
            <p:nvPr/>
          </p:nvSpPr>
          <p:spPr bwMode="auto">
            <a:xfrm>
              <a:off x="1856" y="2426"/>
              <a:ext cx="236" cy="1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98" name="Rectangle 402"/>
            <p:cNvSpPr>
              <a:spLocks noChangeArrowheads="1"/>
            </p:cNvSpPr>
            <p:nvPr/>
          </p:nvSpPr>
          <p:spPr bwMode="auto">
            <a:xfrm>
              <a:off x="2328" y="2426"/>
              <a:ext cx="236" cy="1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699" name="Rectangle 403"/>
            <p:cNvSpPr>
              <a:spLocks noChangeArrowheads="1"/>
            </p:cNvSpPr>
            <p:nvPr/>
          </p:nvSpPr>
          <p:spPr bwMode="auto">
            <a:xfrm>
              <a:off x="2800" y="1440"/>
              <a:ext cx="237" cy="1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700" name="Rectangle 404"/>
            <p:cNvSpPr>
              <a:spLocks noChangeArrowheads="1"/>
            </p:cNvSpPr>
            <p:nvPr/>
          </p:nvSpPr>
          <p:spPr bwMode="auto">
            <a:xfrm>
              <a:off x="2800" y="1769"/>
              <a:ext cx="237" cy="1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701" name="Rectangle 405"/>
            <p:cNvSpPr>
              <a:spLocks noChangeArrowheads="1"/>
            </p:cNvSpPr>
            <p:nvPr/>
          </p:nvSpPr>
          <p:spPr bwMode="auto">
            <a:xfrm>
              <a:off x="2800" y="2097"/>
              <a:ext cx="237" cy="1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702" name="Rectangle 406"/>
            <p:cNvSpPr>
              <a:spLocks noChangeArrowheads="1"/>
            </p:cNvSpPr>
            <p:nvPr/>
          </p:nvSpPr>
          <p:spPr bwMode="auto">
            <a:xfrm>
              <a:off x="2800" y="2426"/>
              <a:ext cx="237" cy="1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703" name="Rectangle 407"/>
            <p:cNvSpPr>
              <a:spLocks noChangeArrowheads="1"/>
            </p:cNvSpPr>
            <p:nvPr/>
          </p:nvSpPr>
          <p:spPr bwMode="auto">
            <a:xfrm>
              <a:off x="2800" y="1111"/>
              <a:ext cx="237" cy="1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3704" name="Text Box 408"/>
          <p:cNvSpPr txBox="1">
            <a:spLocks noChangeArrowheads="1"/>
          </p:cNvSpPr>
          <p:nvPr/>
        </p:nvSpPr>
        <p:spPr bwMode="auto">
          <a:xfrm>
            <a:off x="101600" y="1371600"/>
            <a:ext cx="981075" cy="1187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Sum/</a:t>
            </a:r>
          </a:p>
          <a:p>
            <a:pPr algn="l"/>
            <a:r>
              <a:rPr 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carry</a:t>
            </a:r>
          </a:p>
          <a:p>
            <a:pPr algn="l"/>
            <a:r>
              <a:rPr 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path</a:t>
            </a:r>
          </a:p>
        </p:txBody>
      </p:sp>
      <p:sp>
        <p:nvSpPr>
          <p:cNvPr id="183705" name="Line 409"/>
          <p:cNvSpPr>
            <a:spLocks noChangeShapeType="1"/>
          </p:cNvSpPr>
          <p:nvPr/>
        </p:nvSpPr>
        <p:spPr bwMode="auto">
          <a:xfrm flipV="1">
            <a:off x="990600" y="1600200"/>
            <a:ext cx="457200" cy="228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53D9-AE26-4B8B-B7B0-5DC4C2C7EFD9}" type="slidenum">
              <a:rPr lang="en-US"/>
              <a:pPr/>
              <a:t>162</a:t>
            </a:fld>
            <a:endParaRPr lang="en-US"/>
          </a:p>
        </p:txBody>
      </p:sp>
      <p:sp>
        <p:nvSpPr>
          <p:cNvPr id="217090" name="WordArt 2" descr="Dotted diamond"/>
          <p:cNvSpPr>
            <a:spLocks noChangeArrowheads="1" noChangeShapeType="1" noTextEdit="1"/>
          </p:cNvSpPr>
          <p:nvPr/>
        </p:nvSpPr>
        <p:spPr bwMode="auto">
          <a:xfrm>
            <a:off x="609600" y="1143000"/>
            <a:ext cx="8077200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917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>
                      <a:alpha val="50000"/>
                    </a:schemeClr>
                  </a:solidFill>
                  <a:round/>
                  <a:headEnd/>
                  <a:tailEnd/>
                </a:ln>
                <a:pattFill prst="dotDmnd">
                  <a:fgClr>
                    <a:schemeClr val="bg2"/>
                  </a:fgClr>
                  <a:bgClr>
                    <a:schemeClr val="bg1"/>
                  </a:bgClr>
                </a:pattFill>
                <a:latin typeface="Arial Black"/>
              </a:rPr>
              <a:t>Outline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Serial Multiplier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Multiplier arrays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Carry save adder (CSA) and multiple operand addition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Booth encoding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Pipelined multipliers</a:t>
            </a:r>
          </a:p>
          <a:p>
            <a:pPr>
              <a:lnSpc>
                <a:spcPct val="110000"/>
              </a:lnSpc>
            </a:pPr>
            <a:r>
              <a:rPr lang="en-US" sz="3200" b="1"/>
              <a:t>Wallace tree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Signed multiplication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Shifters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C5B2-4D7B-4F33-A552-263DB6054DCC}" type="slidenum">
              <a:rPr lang="en-US"/>
              <a:pPr/>
              <a:t>163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Wallace Tree: Idea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1600200"/>
          </a:xfrm>
        </p:spPr>
        <p:txBody>
          <a:bodyPr/>
          <a:lstStyle/>
          <a:p>
            <a:r>
              <a:rPr lang="en-US"/>
              <a:t>Idea: divide &amp; conquer</a:t>
            </a:r>
          </a:p>
          <a:p>
            <a:r>
              <a:rPr lang="en-US"/>
              <a:t>Why add the k numbers one by one?</a:t>
            </a:r>
          </a:p>
          <a:p>
            <a:pPr lvl="1"/>
            <a:r>
              <a:rPr lang="en-US"/>
              <a:t>Tree structure </a:t>
            </a:r>
            <a:r>
              <a:rPr lang="en-US">
                <a:sym typeface="Wingdings" pitchFamily="2" charset="2"/>
              </a:rPr>
              <a:t> logarithmic</a:t>
            </a:r>
            <a:endParaRPr lang="en-US"/>
          </a:p>
        </p:txBody>
      </p:sp>
      <p:sp>
        <p:nvSpPr>
          <p:cNvPr id="147473" name="Text Box 17"/>
          <p:cNvSpPr txBox="1">
            <a:spLocks noChangeArrowheads="1"/>
          </p:cNvSpPr>
          <p:nvPr/>
        </p:nvSpPr>
        <p:spPr bwMode="auto">
          <a:xfrm>
            <a:off x="990600" y="2667000"/>
            <a:ext cx="1249363" cy="26479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. . . . . .</a:t>
            </a:r>
          </a:p>
          <a:p>
            <a:pPr algn="l"/>
            <a:r>
              <a:rPr lang="en-US" b="1"/>
              <a:t>. . . . . .</a:t>
            </a:r>
          </a:p>
          <a:p>
            <a:pPr algn="l"/>
            <a:r>
              <a:rPr lang="en-US" b="1"/>
              <a:t>. . . . . .</a:t>
            </a:r>
          </a:p>
          <a:p>
            <a:pPr algn="l"/>
            <a:r>
              <a:rPr lang="en-US" b="1"/>
              <a:t>. . . . . .</a:t>
            </a:r>
          </a:p>
          <a:p>
            <a:pPr algn="l"/>
            <a:r>
              <a:rPr lang="en-US" b="1"/>
              <a:t>. . . . . .</a:t>
            </a:r>
          </a:p>
          <a:p>
            <a:pPr algn="l"/>
            <a:r>
              <a:rPr lang="en-US" b="1"/>
              <a:t>. . . . . .</a:t>
            </a:r>
          </a:p>
          <a:p>
            <a:pPr algn="l"/>
            <a:r>
              <a:rPr lang="en-US" b="1"/>
              <a:t>. . . . . .</a:t>
            </a:r>
          </a:p>
        </p:txBody>
      </p:sp>
      <p:sp>
        <p:nvSpPr>
          <p:cNvPr id="147476" name="Text Box 20"/>
          <p:cNvSpPr txBox="1">
            <a:spLocks noChangeArrowheads="1"/>
          </p:cNvSpPr>
          <p:nvPr/>
        </p:nvSpPr>
        <p:spPr bwMode="auto">
          <a:xfrm>
            <a:off x="2484438" y="2819400"/>
            <a:ext cx="1443037" cy="2495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tx2"/>
                </a:solidFill>
              </a:rPr>
              <a:t>  . . . . . .</a:t>
            </a:r>
          </a:p>
          <a:p>
            <a:pPr algn="l"/>
            <a:r>
              <a:rPr lang="en-US" b="1">
                <a:solidFill>
                  <a:schemeClr val="tx2"/>
                </a:solidFill>
              </a:rPr>
              <a:t>. . . . . .</a:t>
            </a:r>
          </a:p>
          <a:p>
            <a:pPr algn="l"/>
            <a:endParaRPr lang="en-US" b="1"/>
          </a:p>
          <a:p>
            <a:pPr algn="l"/>
            <a:r>
              <a:rPr lang="en-US" b="1">
                <a:solidFill>
                  <a:schemeClr val="accent2"/>
                </a:solidFill>
              </a:rPr>
              <a:t>  . . . . . .</a:t>
            </a:r>
          </a:p>
          <a:p>
            <a:pPr algn="l"/>
            <a:r>
              <a:rPr lang="en-US" b="1">
                <a:solidFill>
                  <a:schemeClr val="accent2"/>
                </a:solidFill>
              </a:rPr>
              <a:t>. . . . . .</a:t>
            </a:r>
          </a:p>
          <a:p>
            <a:pPr algn="l"/>
            <a:endParaRPr lang="en-US" sz="1400" b="1"/>
          </a:p>
          <a:p>
            <a:pPr algn="l"/>
            <a:r>
              <a:rPr lang="en-US" b="1"/>
              <a:t>  . . . . . .</a:t>
            </a:r>
          </a:p>
        </p:txBody>
      </p:sp>
      <p:grpSp>
        <p:nvGrpSpPr>
          <p:cNvPr id="147486" name="Group 30"/>
          <p:cNvGrpSpPr>
            <a:grpSpLocks/>
          </p:cNvGrpSpPr>
          <p:nvPr/>
        </p:nvGrpSpPr>
        <p:grpSpPr bwMode="auto">
          <a:xfrm>
            <a:off x="990600" y="2819400"/>
            <a:ext cx="1600200" cy="2286000"/>
            <a:chOff x="624" y="1776"/>
            <a:chExt cx="1008" cy="1440"/>
          </a:xfrm>
        </p:grpSpPr>
        <p:sp>
          <p:nvSpPr>
            <p:cNvPr id="147474" name="Rectangle 18"/>
            <p:cNvSpPr>
              <a:spLocks noChangeArrowheads="1"/>
            </p:cNvSpPr>
            <p:nvPr/>
          </p:nvSpPr>
          <p:spPr bwMode="auto">
            <a:xfrm>
              <a:off x="624" y="1776"/>
              <a:ext cx="768" cy="624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75" name="Rectangle 19"/>
            <p:cNvSpPr>
              <a:spLocks noChangeArrowheads="1"/>
            </p:cNvSpPr>
            <p:nvPr/>
          </p:nvSpPr>
          <p:spPr bwMode="auto">
            <a:xfrm>
              <a:off x="624" y="2448"/>
              <a:ext cx="768" cy="62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77" name="Line 21"/>
            <p:cNvSpPr>
              <a:spLocks noChangeShapeType="1"/>
            </p:cNvSpPr>
            <p:nvPr/>
          </p:nvSpPr>
          <p:spPr bwMode="auto">
            <a:xfrm>
              <a:off x="1392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78" name="Line 22"/>
            <p:cNvSpPr>
              <a:spLocks noChangeShapeType="1"/>
            </p:cNvSpPr>
            <p:nvPr/>
          </p:nvSpPr>
          <p:spPr bwMode="auto">
            <a:xfrm>
              <a:off x="1392" y="27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80" name="Line 24"/>
            <p:cNvSpPr>
              <a:spLocks noChangeShapeType="1"/>
            </p:cNvSpPr>
            <p:nvPr/>
          </p:nvSpPr>
          <p:spPr bwMode="auto">
            <a:xfrm>
              <a:off x="1440" y="321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7487" name="Group 31"/>
          <p:cNvGrpSpPr>
            <a:grpSpLocks/>
          </p:cNvGrpSpPr>
          <p:nvPr/>
        </p:nvGrpSpPr>
        <p:grpSpPr bwMode="auto">
          <a:xfrm>
            <a:off x="3657600" y="2819400"/>
            <a:ext cx="2205038" cy="2495550"/>
            <a:chOff x="2304" y="1776"/>
            <a:chExt cx="1389" cy="1572"/>
          </a:xfrm>
        </p:grpSpPr>
        <p:sp>
          <p:nvSpPr>
            <p:cNvPr id="147479" name="Text Box 23"/>
            <p:cNvSpPr txBox="1">
              <a:spLocks noChangeArrowheads="1"/>
            </p:cNvSpPr>
            <p:nvPr/>
          </p:nvSpPr>
          <p:spPr bwMode="auto">
            <a:xfrm>
              <a:off x="2784" y="1776"/>
              <a:ext cx="909" cy="157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>
                  <a:solidFill>
                    <a:schemeClr val="tx2"/>
                  </a:solidFill>
                </a:rPr>
                <a:t>  . . . . . .</a:t>
              </a:r>
            </a:p>
            <a:p>
              <a:pPr algn="l"/>
              <a:r>
                <a:rPr lang="en-US" b="1">
                  <a:solidFill>
                    <a:schemeClr val="accent2"/>
                  </a:solidFill>
                </a:rPr>
                <a:t>  . . . . . .</a:t>
              </a:r>
            </a:p>
            <a:p>
              <a:pPr algn="l"/>
              <a:r>
                <a:rPr lang="en-US" b="1"/>
                <a:t>  . . . . . .</a:t>
              </a:r>
            </a:p>
            <a:p>
              <a:pPr algn="l"/>
              <a:endParaRPr lang="en-US" b="1">
                <a:solidFill>
                  <a:schemeClr val="tx2"/>
                </a:solidFill>
              </a:endParaRPr>
            </a:p>
            <a:p>
              <a:pPr algn="l"/>
              <a:r>
                <a:rPr lang="en-US" b="1">
                  <a:solidFill>
                    <a:schemeClr val="tx2"/>
                  </a:solidFill>
                </a:rPr>
                <a:t>. . . . . .</a:t>
              </a:r>
            </a:p>
            <a:p>
              <a:pPr algn="l"/>
              <a:r>
                <a:rPr lang="en-US" b="1">
                  <a:solidFill>
                    <a:schemeClr val="accent2"/>
                  </a:solidFill>
                </a:rPr>
                <a:t>. . . . . .</a:t>
              </a:r>
            </a:p>
            <a:p>
              <a:pPr algn="l"/>
              <a:endParaRPr lang="en-US" sz="1400" b="1"/>
            </a:p>
          </p:txBody>
        </p:sp>
        <p:sp>
          <p:nvSpPr>
            <p:cNvPr id="147481" name="Line 25"/>
            <p:cNvSpPr>
              <a:spLocks noChangeShapeType="1"/>
            </p:cNvSpPr>
            <p:nvPr/>
          </p:nvSpPr>
          <p:spPr bwMode="auto">
            <a:xfrm flipV="1">
              <a:off x="2448" y="2448"/>
              <a:ext cx="48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82" name="Line 26"/>
            <p:cNvSpPr>
              <a:spLocks noChangeShapeType="1"/>
            </p:cNvSpPr>
            <p:nvPr/>
          </p:nvSpPr>
          <p:spPr bwMode="auto">
            <a:xfrm flipV="1">
              <a:off x="2448" y="2208"/>
              <a:ext cx="48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83" name="Line 27"/>
            <p:cNvSpPr>
              <a:spLocks noChangeShapeType="1"/>
            </p:cNvSpPr>
            <p:nvPr/>
          </p:nvSpPr>
          <p:spPr bwMode="auto">
            <a:xfrm>
              <a:off x="2496" y="1968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84" name="Line 28"/>
            <p:cNvSpPr>
              <a:spLocks noChangeShapeType="1"/>
            </p:cNvSpPr>
            <p:nvPr/>
          </p:nvSpPr>
          <p:spPr bwMode="auto">
            <a:xfrm>
              <a:off x="2304" y="2208"/>
              <a:ext cx="528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85" name="Line 29"/>
            <p:cNvSpPr>
              <a:spLocks noChangeShapeType="1"/>
            </p:cNvSpPr>
            <p:nvPr/>
          </p:nvSpPr>
          <p:spPr bwMode="auto">
            <a:xfrm>
              <a:off x="2352" y="2880"/>
              <a:ext cx="48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7493" name="Group 37"/>
          <p:cNvGrpSpPr>
            <a:grpSpLocks/>
          </p:cNvGrpSpPr>
          <p:nvPr/>
        </p:nvGrpSpPr>
        <p:grpSpPr bwMode="auto">
          <a:xfrm>
            <a:off x="4648200" y="2667000"/>
            <a:ext cx="3241675" cy="2466975"/>
            <a:chOff x="2928" y="1680"/>
            <a:chExt cx="2042" cy="1554"/>
          </a:xfrm>
        </p:grpSpPr>
        <p:sp>
          <p:nvSpPr>
            <p:cNvPr id="147488" name="Rectangle 32"/>
            <p:cNvSpPr>
              <a:spLocks noChangeArrowheads="1"/>
            </p:cNvSpPr>
            <p:nvPr/>
          </p:nvSpPr>
          <p:spPr bwMode="auto">
            <a:xfrm>
              <a:off x="2928" y="1824"/>
              <a:ext cx="816" cy="720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89" name="Line 33"/>
            <p:cNvSpPr>
              <a:spLocks noChangeShapeType="1"/>
            </p:cNvSpPr>
            <p:nvPr/>
          </p:nvSpPr>
          <p:spPr bwMode="auto">
            <a:xfrm>
              <a:off x="3744" y="220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90" name="Text Box 34"/>
            <p:cNvSpPr txBox="1">
              <a:spLocks noChangeArrowheads="1"/>
            </p:cNvSpPr>
            <p:nvPr/>
          </p:nvSpPr>
          <p:spPr bwMode="auto">
            <a:xfrm>
              <a:off x="4061" y="1680"/>
              <a:ext cx="909" cy="1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endParaRPr lang="en-US" b="1"/>
            </a:p>
            <a:p>
              <a:pPr algn="l"/>
              <a:r>
                <a:rPr lang="en-US" b="1"/>
                <a:t>  </a:t>
              </a:r>
              <a:r>
                <a:rPr lang="en-US" b="1">
                  <a:solidFill>
                    <a:schemeClr val="folHlink"/>
                  </a:solidFill>
                </a:rPr>
                <a:t>. . . . . .</a:t>
              </a:r>
            </a:p>
            <a:p>
              <a:pPr algn="l"/>
              <a:r>
                <a:rPr lang="en-US" b="1">
                  <a:solidFill>
                    <a:schemeClr val="folHlink"/>
                  </a:solidFill>
                </a:rPr>
                <a:t>. . . . . .</a:t>
              </a:r>
            </a:p>
            <a:p>
              <a:pPr algn="l"/>
              <a:endParaRPr lang="en-US" sz="1800" b="1">
                <a:solidFill>
                  <a:schemeClr val="folHlink"/>
                </a:solidFill>
              </a:endParaRPr>
            </a:p>
            <a:p>
              <a:pPr algn="l"/>
              <a:endParaRPr lang="en-US" sz="1800" b="1"/>
            </a:p>
            <a:p>
              <a:pPr algn="l"/>
              <a:r>
                <a:rPr lang="en-US" b="1">
                  <a:solidFill>
                    <a:schemeClr val="tx2"/>
                  </a:solidFill>
                </a:rPr>
                <a:t>. . . . . .</a:t>
              </a:r>
            </a:p>
            <a:p>
              <a:pPr algn="l"/>
              <a:r>
                <a:rPr lang="en-US" b="1">
                  <a:solidFill>
                    <a:schemeClr val="accent2"/>
                  </a:solidFill>
                </a:rPr>
                <a:t>. . . . . .</a:t>
              </a:r>
            </a:p>
          </p:txBody>
        </p:sp>
        <p:sp>
          <p:nvSpPr>
            <p:cNvPr id="147491" name="Line 35"/>
            <p:cNvSpPr>
              <a:spLocks noChangeShapeType="1"/>
            </p:cNvSpPr>
            <p:nvPr/>
          </p:nvSpPr>
          <p:spPr bwMode="auto">
            <a:xfrm>
              <a:off x="3696" y="288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92" name="Line 36"/>
            <p:cNvSpPr>
              <a:spLocks noChangeShapeType="1"/>
            </p:cNvSpPr>
            <p:nvPr/>
          </p:nvSpPr>
          <p:spPr bwMode="auto">
            <a:xfrm>
              <a:off x="3696" y="312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7499" name="Group 43"/>
          <p:cNvGrpSpPr>
            <a:grpSpLocks/>
          </p:cNvGrpSpPr>
          <p:nvPr/>
        </p:nvGrpSpPr>
        <p:grpSpPr bwMode="auto">
          <a:xfrm>
            <a:off x="6477000" y="3276600"/>
            <a:ext cx="1981200" cy="1981200"/>
            <a:chOff x="4080" y="2064"/>
            <a:chExt cx="1248" cy="1248"/>
          </a:xfrm>
        </p:grpSpPr>
        <p:sp>
          <p:nvSpPr>
            <p:cNvPr id="147494" name="Rectangle 38"/>
            <p:cNvSpPr>
              <a:spLocks noChangeArrowheads="1"/>
            </p:cNvSpPr>
            <p:nvPr/>
          </p:nvSpPr>
          <p:spPr bwMode="auto">
            <a:xfrm>
              <a:off x="4080" y="2256"/>
              <a:ext cx="912" cy="10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498" name="Group 42"/>
            <p:cNvGrpSpPr>
              <a:grpSpLocks/>
            </p:cNvGrpSpPr>
            <p:nvPr/>
          </p:nvGrpSpPr>
          <p:grpSpPr bwMode="auto">
            <a:xfrm>
              <a:off x="5040" y="2064"/>
              <a:ext cx="288" cy="912"/>
              <a:chOff x="5040" y="2064"/>
              <a:chExt cx="288" cy="912"/>
            </a:xfrm>
          </p:grpSpPr>
          <p:sp>
            <p:nvSpPr>
              <p:cNvPr id="147495" name="Line 39"/>
              <p:cNvSpPr>
                <a:spLocks noChangeShapeType="1"/>
              </p:cNvSpPr>
              <p:nvPr/>
            </p:nvSpPr>
            <p:spPr bwMode="auto">
              <a:xfrm>
                <a:off x="5040" y="2688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96" name="Line 40"/>
              <p:cNvSpPr>
                <a:spLocks noChangeShapeType="1"/>
              </p:cNvSpPr>
              <p:nvPr/>
            </p:nvSpPr>
            <p:spPr bwMode="auto">
              <a:xfrm>
                <a:off x="5040" y="297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97" name="Line 41"/>
              <p:cNvSpPr>
                <a:spLocks noChangeShapeType="1"/>
              </p:cNvSpPr>
              <p:nvPr/>
            </p:nvSpPr>
            <p:spPr bwMode="auto">
              <a:xfrm>
                <a:off x="5040" y="206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7500" name="Text Box 44"/>
          <p:cNvSpPr txBox="1">
            <a:spLocks noChangeArrowheads="1"/>
          </p:cNvSpPr>
          <p:nvPr/>
        </p:nvSpPr>
        <p:spPr bwMode="auto">
          <a:xfrm>
            <a:off x="7935913" y="6232525"/>
            <a:ext cx="1208087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Par00</a:t>
            </a:r>
            <a:r>
              <a:rPr lang="en-US" sz="1600" b="1">
                <a:latin typeface="Arial" charset="0"/>
              </a:rPr>
              <a:t>] p131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7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28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28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15C8-A90A-4071-847A-B7AE17718748}" type="slidenum">
              <a:rPr lang="en-US"/>
              <a:pPr/>
              <a:t>164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Wallace Tree Example</a:t>
            </a:r>
          </a:p>
        </p:txBody>
      </p:sp>
      <p:grpSp>
        <p:nvGrpSpPr>
          <p:cNvPr id="186371" name="Group 3"/>
          <p:cNvGrpSpPr>
            <a:grpSpLocks/>
          </p:cNvGrpSpPr>
          <p:nvPr/>
        </p:nvGrpSpPr>
        <p:grpSpPr bwMode="auto">
          <a:xfrm>
            <a:off x="696913" y="1077913"/>
            <a:ext cx="2890837" cy="1704975"/>
            <a:chOff x="439" y="679"/>
            <a:chExt cx="1821" cy="1074"/>
          </a:xfrm>
        </p:grpSpPr>
        <p:sp>
          <p:nvSpPr>
            <p:cNvPr id="186372" name="Rectangle 4"/>
            <p:cNvSpPr>
              <a:spLocks noChangeAspect="1" noChangeArrowheads="1"/>
            </p:cNvSpPr>
            <p:nvPr/>
          </p:nvSpPr>
          <p:spPr bwMode="auto">
            <a:xfrm>
              <a:off x="439" y="679"/>
              <a:ext cx="244" cy="505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73" name="Rectangle 5"/>
            <p:cNvSpPr>
              <a:spLocks noChangeAspect="1" noChangeArrowheads="1"/>
            </p:cNvSpPr>
            <p:nvPr/>
          </p:nvSpPr>
          <p:spPr bwMode="auto">
            <a:xfrm>
              <a:off x="751" y="679"/>
              <a:ext cx="242" cy="505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74" name="Rectangle 6"/>
            <p:cNvSpPr>
              <a:spLocks noChangeAspect="1" noChangeArrowheads="1"/>
            </p:cNvSpPr>
            <p:nvPr/>
          </p:nvSpPr>
          <p:spPr bwMode="auto">
            <a:xfrm>
              <a:off x="1083" y="680"/>
              <a:ext cx="244" cy="505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75" name="Rectangle 7"/>
            <p:cNvSpPr>
              <a:spLocks noChangeAspect="1" noChangeArrowheads="1"/>
            </p:cNvSpPr>
            <p:nvPr/>
          </p:nvSpPr>
          <p:spPr bwMode="auto">
            <a:xfrm>
              <a:off x="1395" y="680"/>
              <a:ext cx="242" cy="505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76" name="Rectangle 8"/>
            <p:cNvSpPr>
              <a:spLocks noChangeAspect="1" noChangeArrowheads="1"/>
            </p:cNvSpPr>
            <p:nvPr/>
          </p:nvSpPr>
          <p:spPr bwMode="auto">
            <a:xfrm>
              <a:off x="1705" y="680"/>
              <a:ext cx="244" cy="505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77" name="Rectangle 9"/>
            <p:cNvSpPr>
              <a:spLocks noChangeAspect="1" noChangeArrowheads="1"/>
            </p:cNvSpPr>
            <p:nvPr/>
          </p:nvSpPr>
          <p:spPr bwMode="auto">
            <a:xfrm>
              <a:off x="2016" y="680"/>
              <a:ext cx="244" cy="505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78" name="Rectangle 10"/>
            <p:cNvSpPr>
              <a:spLocks noChangeAspect="1" noChangeArrowheads="1"/>
            </p:cNvSpPr>
            <p:nvPr/>
          </p:nvSpPr>
          <p:spPr bwMode="auto">
            <a:xfrm>
              <a:off x="455" y="1248"/>
              <a:ext cx="244" cy="505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79" name="Rectangle 11"/>
            <p:cNvSpPr>
              <a:spLocks noChangeAspect="1" noChangeArrowheads="1"/>
            </p:cNvSpPr>
            <p:nvPr/>
          </p:nvSpPr>
          <p:spPr bwMode="auto">
            <a:xfrm>
              <a:off x="767" y="1248"/>
              <a:ext cx="242" cy="505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0" name="Rectangle 12"/>
            <p:cNvSpPr>
              <a:spLocks noChangeAspect="1" noChangeArrowheads="1"/>
            </p:cNvSpPr>
            <p:nvPr/>
          </p:nvSpPr>
          <p:spPr bwMode="auto">
            <a:xfrm>
              <a:off x="1099" y="1248"/>
              <a:ext cx="244" cy="505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1" name="Rectangle 13"/>
            <p:cNvSpPr>
              <a:spLocks noChangeAspect="1" noChangeArrowheads="1"/>
            </p:cNvSpPr>
            <p:nvPr/>
          </p:nvSpPr>
          <p:spPr bwMode="auto">
            <a:xfrm>
              <a:off x="1411" y="1248"/>
              <a:ext cx="242" cy="505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2" name="Rectangle 14"/>
            <p:cNvSpPr>
              <a:spLocks noChangeAspect="1" noChangeArrowheads="1"/>
            </p:cNvSpPr>
            <p:nvPr/>
          </p:nvSpPr>
          <p:spPr bwMode="auto">
            <a:xfrm>
              <a:off x="1721" y="1248"/>
              <a:ext cx="244" cy="505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3" name="Rectangle 15"/>
            <p:cNvSpPr>
              <a:spLocks noChangeAspect="1" noChangeArrowheads="1"/>
            </p:cNvSpPr>
            <p:nvPr/>
          </p:nvSpPr>
          <p:spPr bwMode="auto">
            <a:xfrm>
              <a:off x="2016" y="1248"/>
              <a:ext cx="244" cy="505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6384" name="Group 16"/>
          <p:cNvGrpSpPr>
            <a:grpSpLocks/>
          </p:cNvGrpSpPr>
          <p:nvPr/>
        </p:nvGrpSpPr>
        <p:grpSpPr bwMode="auto">
          <a:xfrm>
            <a:off x="228600" y="5273675"/>
            <a:ext cx="2890838" cy="1089025"/>
            <a:chOff x="144" y="3322"/>
            <a:chExt cx="1821" cy="686"/>
          </a:xfrm>
        </p:grpSpPr>
        <p:sp>
          <p:nvSpPr>
            <p:cNvPr id="186385" name="Rectangle 17"/>
            <p:cNvSpPr>
              <a:spLocks noChangeAspect="1" noChangeArrowheads="1"/>
            </p:cNvSpPr>
            <p:nvPr/>
          </p:nvSpPr>
          <p:spPr bwMode="auto">
            <a:xfrm>
              <a:off x="144" y="3503"/>
              <a:ext cx="244" cy="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6" name="Rectangle 18"/>
            <p:cNvSpPr>
              <a:spLocks noChangeAspect="1" noChangeArrowheads="1"/>
            </p:cNvSpPr>
            <p:nvPr/>
          </p:nvSpPr>
          <p:spPr bwMode="auto">
            <a:xfrm>
              <a:off x="455" y="3322"/>
              <a:ext cx="244" cy="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7" name="Rectangle 19"/>
            <p:cNvSpPr>
              <a:spLocks noChangeAspect="1" noChangeArrowheads="1"/>
            </p:cNvSpPr>
            <p:nvPr/>
          </p:nvSpPr>
          <p:spPr bwMode="auto">
            <a:xfrm>
              <a:off x="788" y="3322"/>
              <a:ext cx="245" cy="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8" name="Rectangle 20"/>
            <p:cNvSpPr>
              <a:spLocks noChangeAspect="1" noChangeArrowheads="1"/>
            </p:cNvSpPr>
            <p:nvPr/>
          </p:nvSpPr>
          <p:spPr bwMode="auto">
            <a:xfrm>
              <a:off x="1099" y="3322"/>
              <a:ext cx="244" cy="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9" name="Rectangle 21"/>
            <p:cNvSpPr>
              <a:spLocks noChangeAspect="1" noChangeArrowheads="1"/>
            </p:cNvSpPr>
            <p:nvPr/>
          </p:nvSpPr>
          <p:spPr bwMode="auto">
            <a:xfrm>
              <a:off x="1411" y="3322"/>
              <a:ext cx="242" cy="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90" name="Rectangle 22"/>
            <p:cNvSpPr>
              <a:spLocks noChangeAspect="1" noChangeArrowheads="1"/>
            </p:cNvSpPr>
            <p:nvPr/>
          </p:nvSpPr>
          <p:spPr bwMode="auto">
            <a:xfrm>
              <a:off x="1721" y="3322"/>
              <a:ext cx="244" cy="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6391" name="Text Box 23"/>
          <p:cNvSpPr txBox="1">
            <a:spLocks noChangeArrowheads="1"/>
          </p:cNvSpPr>
          <p:nvPr/>
        </p:nvSpPr>
        <p:spPr bwMode="auto">
          <a:xfrm>
            <a:off x="7321550" y="6216650"/>
            <a:ext cx="1822450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© Oxford U Press</a:t>
            </a:r>
            <a:r>
              <a:rPr lang="en-US" sz="1600" b="1">
                <a:latin typeface="Arial" charset="0"/>
              </a:rPr>
              <a:t>]</a:t>
            </a:r>
          </a:p>
        </p:txBody>
      </p:sp>
      <p:grpSp>
        <p:nvGrpSpPr>
          <p:cNvPr id="186392" name="Group 24"/>
          <p:cNvGrpSpPr>
            <a:grpSpLocks noChangeAspect="1"/>
          </p:cNvGrpSpPr>
          <p:nvPr/>
        </p:nvGrpSpPr>
        <p:grpSpPr bwMode="auto">
          <a:xfrm>
            <a:off x="3352800" y="1143000"/>
            <a:ext cx="134938" cy="673100"/>
            <a:chOff x="2208" y="720"/>
            <a:chExt cx="96" cy="480"/>
          </a:xfrm>
        </p:grpSpPr>
        <p:sp>
          <p:nvSpPr>
            <p:cNvPr id="186393" name="Oval 25"/>
            <p:cNvSpPr>
              <a:spLocks noChangeAspect="1" noChangeArrowheads="1"/>
            </p:cNvSpPr>
            <p:nvPr/>
          </p:nvSpPr>
          <p:spPr bwMode="auto">
            <a:xfrm>
              <a:off x="2208" y="720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4" name="Oval 26"/>
            <p:cNvSpPr>
              <a:spLocks noChangeAspect="1" noChangeArrowheads="1"/>
            </p:cNvSpPr>
            <p:nvPr/>
          </p:nvSpPr>
          <p:spPr bwMode="auto">
            <a:xfrm>
              <a:off x="2208" y="912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5" name="Oval 27"/>
            <p:cNvSpPr>
              <a:spLocks noChangeAspect="1" noChangeArrowheads="1"/>
            </p:cNvSpPr>
            <p:nvPr/>
          </p:nvSpPr>
          <p:spPr bwMode="auto">
            <a:xfrm>
              <a:off x="2208" y="1104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396" name="Group 28"/>
          <p:cNvGrpSpPr>
            <a:grpSpLocks noChangeAspect="1"/>
          </p:cNvGrpSpPr>
          <p:nvPr/>
        </p:nvGrpSpPr>
        <p:grpSpPr bwMode="auto">
          <a:xfrm>
            <a:off x="2849563" y="1143000"/>
            <a:ext cx="134937" cy="673100"/>
            <a:chOff x="2208" y="720"/>
            <a:chExt cx="96" cy="480"/>
          </a:xfrm>
        </p:grpSpPr>
        <p:sp>
          <p:nvSpPr>
            <p:cNvPr id="186397" name="Oval 29"/>
            <p:cNvSpPr>
              <a:spLocks noChangeAspect="1" noChangeArrowheads="1"/>
            </p:cNvSpPr>
            <p:nvPr/>
          </p:nvSpPr>
          <p:spPr bwMode="auto">
            <a:xfrm>
              <a:off x="2208" y="720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8" name="Oval 30"/>
            <p:cNvSpPr>
              <a:spLocks noChangeAspect="1" noChangeArrowheads="1"/>
            </p:cNvSpPr>
            <p:nvPr/>
          </p:nvSpPr>
          <p:spPr bwMode="auto">
            <a:xfrm>
              <a:off x="2208" y="912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9" name="Oval 31"/>
            <p:cNvSpPr>
              <a:spLocks noChangeAspect="1" noChangeArrowheads="1"/>
            </p:cNvSpPr>
            <p:nvPr/>
          </p:nvSpPr>
          <p:spPr bwMode="auto">
            <a:xfrm>
              <a:off x="2208" y="1104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400" name="Group 32"/>
          <p:cNvGrpSpPr>
            <a:grpSpLocks noChangeAspect="1"/>
          </p:cNvGrpSpPr>
          <p:nvPr/>
        </p:nvGrpSpPr>
        <p:grpSpPr bwMode="auto">
          <a:xfrm>
            <a:off x="2346325" y="1143000"/>
            <a:ext cx="134938" cy="673100"/>
            <a:chOff x="2208" y="720"/>
            <a:chExt cx="96" cy="480"/>
          </a:xfrm>
        </p:grpSpPr>
        <p:sp>
          <p:nvSpPr>
            <p:cNvPr id="186401" name="Oval 33"/>
            <p:cNvSpPr>
              <a:spLocks noChangeAspect="1" noChangeArrowheads="1"/>
            </p:cNvSpPr>
            <p:nvPr/>
          </p:nvSpPr>
          <p:spPr bwMode="auto">
            <a:xfrm>
              <a:off x="2208" y="720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2" name="Oval 34"/>
            <p:cNvSpPr>
              <a:spLocks noChangeAspect="1" noChangeArrowheads="1"/>
            </p:cNvSpPr>
            <p:nvPr/>
          </p:nvSpPr>
          <p:spPr bwMode="auto">
            <a:xfrm>
              <a:off x="2208" y="912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3" name="Oval 35"/>
            <p:cNvSpPr>
              <a:spLocks noChangeAspect="1" noChangeArrowheads="1"/>
            </p:cNvSpPr>
            <p:nvPr/>
          </p:nvSpPr>
          <p:spPr bwMode="auto">
            <a:xfrm>
              <a:off x="2208" y="1104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404" name="Group 36"/>
          <p:cNvGrpSpPr>
            <a:grpSpLocks noChangeAspect="1"/>
          </p:cNvGrpSpPr>
          <p:nvPr/>
        </p:nvGrpSpPr>
        <p:grpSpPr bwMode="auto">
          <a:xfrm>
            <a:off x="1844675" y="1143000"/>
            <a:ext cx="134938" cy="673100"/>
            <a:chOff x="2208" y="720"/>
            <a:chExt cx="96" cy="480"/>
          </a:xfrm>
        </p:grpSpPr>
        <p:sp>
          <p:nvSpPr>
            <p:cNvPr id="186405" name="Oval 37"/>
            <p:cNvSpPr>
              <a:spLocks noChangeAspect="1" noChangeArrowheads="1"/>
            </p:cNvSpPr>
            <p:nvPr/>
          </p:nvSpPr>
          <p:spPr bwMode="auto">
            <a:xfrm>
              <a:off x="2208" y="720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6" name="Oval 38"/>
            <p:cNvSpPr>
              <a:spLocks noChangeAspect="1" noChangeArrowheads="1"/>
            </p:cNvSpPr>
            <p:nvPr/>
          </p:nvSpPr>
          <p:spPr bwMode="auto">
            <a:xfrm>
              <a:off x="2208" y="912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7" name="Oval 39"/>
            <p:cNvSpPr>
              <a:spLocks noChangeAspect="1" noChangeArrowheads="1"/>
            </p:cNvSpPr>
            <p:nvPr/>
          </p:nvSpPr>
          <p:spPr bwMode="auto">
            <a:xfrm>
              <a:off x="2208" y="1104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408" name="Group 40"/>
          <p:cNvGrpSpPr>
            <a:grpSpLocks noChangeAspect="1"/>
          </p:cNvGrpSpPr>
          <p:nvPr/>
        </p:nvGrpSpPr>
        <p:grpSpPr bwMode="auto">
          <a:xfrm>
            <a:off x="1341438" y="1143000"/>
            <a:ext cx="134937" cy="673100"/>
            <a:chOff x="2208" y="720"/>
            <a:chExt cx="96" cy="480"/>
          </a:xfrm>
        </p:grpSpPr>
        <p:sp>
          <p:nvSpPr>
            <p:cNvPr id="186409" name="Oval 41"/>
            <p:cNvSpPr>
              <a:spLocks noChangeAspect="1" noChangeArrowheads="1"/>
            </p:cNvSpPr>
            <p:nvPr/>
          </p:nvSpPr>
          <p:spPr bwMode="auto">
            <a:xfrm>
              <a:off x="2208" y="720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0" name="Oval 42"/>
            <p:cNvSpPr>
              <a:spLocks noChangeAspect="1" noChangeArrowheads="1"/>
            </p:cNvSpPr>
            <p:nvPr/>
          </p:nvSpPr>
          <p:spPr bwMode="auto">
            <a:xfrm>
              <a:off x="2208" y="912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1" name="Oval 43"/>
            <p:cNvSpPr>
              <a:spLocks noChangeAspect="1" noChangeArrowheads="1"/>
            </p:cNvSpPr>
            <p:nvPr/>
          </p:nvSpPr>
          <p:spPr bwMode="auto">
            <a:xfrm>
              <a:off x="2208" y="1104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412" name="Group 44"/>
          <p:cNvGrpSpPr>
            <a:grpSpLocks noChangeAspect="1"/>
          </p:cNvGrpSpPr>
          <p:nvPr/>
        </p:nvGrpSpPr>
        <p:grpSpPr bwMode="auto">
          <a:xfrm>
            <a:off x="839788" y="1143000"/>
            <a:ext cx="134937" cy="673100"/>
            <a:chOff x="2208" y="720"/>
            <a:chExt cx="96" cy="480"/>
          </a:xfrm>
        </p:grpSpPr>
        <p:sp>
          <p:nvSpPr>
            <p:cNvPr id="186413" name="Oval 45"/>
            <p:cNvSpPr>
              <a:spLocks noChangeAspect="1" noChangeArrowheads="1"/>
            </p:cNvSpPr>
            <p:nvPr/>
          </p:nvSpPr>
          <p:spPr bwMode="auto">
            <a:xfrm>
              <a:off x="2208" y="720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4" name="Oval 46"/>
            <p:cNvSpPr>
              <a:spLocks noChangeAspect="1" noChangeArrowheads="1"/>
            </p:cNvSpPr>
            <p:nvPr/>
          </p:nvSpPr>
          <p:spPr bwMode="auto">
            <a:xfrm>
              <a:off x="2208" y="912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5" name="Oval 47"/>
            <p:cNvSpPr>
              <a:spLocks noChangeAspect="1" noChangeArrowheads="1"/>
            </p:cNvSpPr>
            <p:nvPr/>
          </p:nvSpPr>
          <p:spPr bwMode="auto">
            <a:xfrm>
              <a:off x="2208" y="1104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416" name="Group 48"/>
          <p:cNvGrpSpPr>
            <a:grpSpLocks noChangeAspect="1"/>
          </p:cNvGrpSpPr>
          <p:nvPr/>
        </p:nvGrpSpPr>
        <p:grpSpPr bwMode="auto">
          <a:xfrm>
            <a:off x="3362325" y="2052638"/>
            <a:ext cx="134938" cy="673100"/>
            <a:chOff x="2208" y="720"/>
            <a:chExt cx="96" cy="480"/>
          </a:xfrm>
        </p:grpSpPr>
        <p:sp>
          <p:nvSpPr>
            <p:cNvPr id="186417" name="Oval 49"/>
            <p:cNvSpPr>
              <a:spLocks noChangeAspect="1" noChangeArrowheads="1"/>
            </p:cNvSpPr>
            <p:nvPr/>
          </p:nvSpPr>
          <p:spPr bwMode="auto">
            <a:xfrm>
              <a:off x="2208" y="720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8" name="Oval 50"/>
            <p:cNvSpPr>
              <a:spLocks noChangeAspect="1" noChangeArrowheads="1"/>
            </p:cNvSpPr>
            <p:nvPr/>
          </p:nvSpPr>
          <p:spPr bwMode="auto">
            <a:xfrm>
              <a:off x="2208" y="912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9" name="Oval 51"/>
            <p:cNvSpPr>
              <a:spLocks noChangeAspect="1" noChangeArrowheads="1"/>
            </p:cNvSpPr>
            <p:nvPr/>
          </p:nvSpPr>
          <p:spPr bwMode="auto">
            <a:xfrm>
              <a:off x="2208" y="1104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420" name="Group 52"/>
          <p:cNvGrpSpPr>
            <a:grpSpLocks noChangeAspect="1"/>
          </p:cNvGrpSpPr>
          <p:nvPr/>
        </p:nvGrpSpPr>
        <p:grpSpPr bwMode="auto">
          <a:xfrm>
            <a:off x="2859088" y="2052638"/>
            <a:ext cx="134937" cy="673100"/>
            <a:chOff x="2208" y="720"/>
            <a:chExt cx="96" cy="480"/>
          </a:xfrm>
        </p:grpSpPr>
        <p:sp>
          <p:nvSpPr>
            <p:cNvPr id="186421" name="Oval 53"/>
            <p:cNvSpPr>
              <a:spLocks noChangeAspect="1" noChangeArrowheads="1"/>
            </p:cNvSpPr>
            <p:nvPr/>
          </p:nvSpPr>
          <p:spPr bwMode="auto">
            <a:xfrm>
              <a:off x="2208" y="720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22" name="Oval 54"/>
            <p:cNvSpPr>
              <a:spLocks noChangeAspect="1" noChangeArrowheads="1"/>
            </p:cNvSpPr>
            <p:nvPr/>
          </p:nvSpPr>
          <p:spPr bwMode="auto">
            <a:xfrm>
              <a:off x="2208" y="912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23" name="Oval 55"/>
            <p:cNvSpPr>
              <a:spLocks noChangeAspect="1" noChangeArrowheads="1"/>
            </p:cNvSpPr>
            <p:nvPr/>
          </p:nvSpPr>
          <p:spPr bwMode="auto">
            <a:xfrm>
              <a:off x="2208" y="1104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424" name="Group 56"/>
          <p:cNvGrpSpPr>
            <a:grpSpLocks noChangeAspect="1"/>
          </p:cNvGrpSpPr>
          <p:nvPr/>
        </p:nvGrpSpPr>
        <p:grpSpPr bwMode="auto">
          <a:xfrm>
            <a:off x="2355850" y="2052638"/>
            <a:ext cx="134938" cy="673100"/>
            <a:chOff x="2208" y="720"/>
            <a:chExt cx="96" cy="480"/>
          </a:xfrm>
        </p:grpSpPr>
        <p:sp>
          <p:nvSpPr>
            <p:cNvPr id="186425" name="Oval 57"/>
            <p:cNvSpPr>
              <a:spLocks noChangeAspect="1" noChangeArrowheads="1"/>
            </p:cNvSpPr>
            <p:nvPr/>
          </p:nvSpPr>
          <p:spPr bwMode="auto">
            <a:xfrm>
              <a:off x="2208" y="720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26" name="Oval 58"/>
            <p:cNvSpPr>
              <a:spLocks noChangeAspect="1" noChangeArrowheads="1"/>
            </p:cNvSpPr>
            <p:nvPr/>
          </p:nvSpPr>
          <p:spPr bwMode="auto">
            <a:xfrm>
              <a:off x="2208" y="912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27" name="Oval 59"/>
            <p:cNvSpPr>
              <a:spLocks noChangeAspect="1" noChangeArrowheads="1"/>
            </p:cNvSpPr>
            <p:nvPr/>
          </p:nvSpPr>
          <p:spPr bwMode="auto">
            <a:xfrm>
              <a:off x="2208" y="1104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428" name="Group 60"/>
          <p:cNvGrpSpPr>
            <a:grpSpLocks noChangeAspect="1"/>
          </p:cNvGrpSpPr>
          <p:nvPr/>
        </p:nvGrpSpPr>
        <p:grpSpPr bwMode="auto">
          <a:xfrm>
            <a:off x="1854200" y="2052638"/>
            <a:ext cx="134938" cy="673100"/>
            <a:chOff x="2208" y="720"/>
            <a:chExt cx="96" cy="480"/>
          </a:xfrm>
        </p:grpSpPr>
        <p:sp>
          <p:nvSpPr>
            <p:cNvPr id="186429" name="Oval 61"/>
            <p:cNvSpPr>
              <a:spLocks noChangeAspect="1" noChangeArrowheads="1"/>
            </p:cNvSpPr>
            <p:nvPr/>
          </p:nvSpPr>
          <p:spPr bwMode="auto">
            <a:xfrm>
              <a:off x="2208" y="720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0" name="Oval 62"/>
            <p:cNvSpPr>
              <a:spLocks noChangeAspect="1" noChangeArrowheads="1"/>
            </p:cNvSpPr>
            <p:nvPr/>
          </p:nvSpPr>
          <p:spPr bwMode="auto">
            <a:xfrm>
              <a:off x="2208" y="912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1" name="Oval 63"/>
            <p:cNvSpPr>
              <a:spLocks noChangeAspect="1" noChangeArrowheads="1"/>
            </p:cNvSpPr>
            <p:nvPr/>
          </p:nvSpPr>
          <p:spPr bwMode="auto">
            <a:xfrm>
              <a:off x="2208" y="1104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432" name="Group 64"/>
          <p:cNvGrpSpPr>
            <a:grpSpLocks noChangeAspect="1"/>
          </p:cNvGrpSpPr>
          <p:nvPr/>
        </p:nvGrpSpPr>
        <p:grpSpPr bwMode="auto">
          <a:xfrm>
            <a:off x="1350963" y="2052638"/>
            <a:ext cx="134937" cy="673100"/>
            <a:chOff x="2208" y="720"/>
            <a:chExt cx="96" cy="480"/>
          </a:xfrm>
        </p:grpSpPr>
        <p:sp>
          <p:nvSpPr>
            <p:cNvPr id="186433" name="Oval 65"/>
            <p:cNvSpPr>
              <a:spLocks noChangeAspect="1" noChangeArrowheads="1"/>
            </p:cNvSpPr>
            <p:nvPr/>
          </p:nvSpPr>
          <p:spPr bwMode="auto">
            <a:xfrm>
              <a:off x="2208" y="720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4" name="Oval 66"/>
            <p:cNvSpPr>
              <a:spLocks noChangeAspect="1" noChangeArrowheads="1"/>
            </p:cNvSpPr>
            <p:nvPr/>
          </p:nvSpPr>
          <p:spPr bwMode="auto">
            <a:xfrm>
              <a:off x="2208" y="912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5" name="Oval 67"/>
            <p:cNvSpPr>
              <a:spLocks noChangeAspect="1" noChangeArrowheads="1"/>
            </p:cNvSpPr>
            <p:nvPr/>
          </p:nvSpPr>
          <p:spPr bwMode="auto">
            <a:xfrm>
              <a:off x="2208" y="1104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436" name="Group 68"/>
          <p:cNvGrpSpPr>
            <a:grpSpLocks noChangeAspect="1"/>
          </p:cNvGrpSpPr>
          <p:nvPr/>
        </p:nvGrpSpPr>
        <p:grpSpPr bwMode="auto">
          <a:xfrm>
            <a:off x="849313" y="2052638"/>
            <a:ext cx="134937" cy="673100"/>
            <a:chOff x="2208" y="720"/>
            <a:chExt cx="96" cy="480"/>
          </a:xfrm>
        </p:grpSpPr>
        <p:sp>
          <p:nvSpPr>
            <p:cNvPr id="186437" name="Oval 69"/>
            <p:cNvSpPr>
              <a:spLocks noChangeAspect="1" noChangeArrowheads="1"/>
            </p:cNvSpPr>
            <p:nvPr/>
          </p:nvSpPr>
          <p:spPr bwMode="auto">
            <a:xfrm>
              <a:off x="2208" y="720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8" name="Oval 70"/>
            <p:cNvSpPr>
              <a:spLocks noChangeAspect="1" noChangeArrowheads="1"/>
            </p:cNvSpPr>
            <p:nvPr/>
          </p:nvSpPr>
          <p:spPr bwMode="auto">
            <a:xfrm>
              <a:off x="2208" y="912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9" name="Oval 71"/>
            <p:cNvSpPr>
              <a:spLocks noChangeAspect="1" noChangeArrowheads="1"/>
            </p:cNvSpPr>
            <p:nvPr/>
          </p:nvSpPr>
          <p:spPr bwMode="auto">
            <a:xfrm>
              <a:off x="2208" y="1104"/>
              <a:ext cx="96" cy="9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440" name="Group 72"/>
          <p:cNvGrpSpPr>
            <a:grpSpLocks/>
          </p:cNvGrpSpPr>
          <p:nvPr/>
        </p:nvGrpSpPr>
        <p:grpSpPr bwMode="auto">
          <a:xfrm>
            <a:off x="354013" y="3536950"/>
            <a:ext cx="3101975" cy="1285875"/>
            <a:chOff x="223" y="2228"/>
            <a:chExt cx="1954" cy="810"/>
          </a:xfrm>
        </p:grpSpPr>
        <p:grpSp>
          <p:nvGrpSpPr>
            <p:cNvPr id="186441" name="Group 73"/>
            <p:cNvGrpSpPr>
              <a:grpSpLocks/>
            </p:cNvGrpSpPr>
            <p:nvPr/>
          </p:nvGrpSpPr>
          <p:grpSpPr bwMode="auto">
            <a:xfrm>
              <a:off x="235" y="2619"/>
              <a:ext cx="1889" cy="205"/>
              <a:chOff x="359" y="2619"/>
              <a:chExt cx="1889" cy="205"/>
            </a:xfrm>
          </p:grpSpPr>
          <p:sp>
            <p:nvSpPr>
              <p:cNvPr id="186442" name="Freeform 74"/>
              <p:cNvSpPr>
                <a:spLocks noChangeAspect="1"/>
              </p:cNvSpPr>
              <p:nvPr/>
            </p:nvSpPr>
            <p:spPr bwMode="auto">
              <a:xfrm>
                <a:off x="359" y="2619"/>
                <a:ext cx="336" cy="205"/>
              </a:xfrm>
              <a:custGeom>
                <a:avLst/>
                <a:gdLst/>
                <a:ahLst/>
                <a:cxnLst>
                  <a:cxn ang="0">
                    <a:pos x="0" y="134"/>
                  </a:cxn>
                  <a:cxn ang="0">
                    <a:pos x="157" y="0"/>
                  </a:cxn>
                  <a:cxn ang="0">
                    <a:pos x="169" y="0"/>
                  </a:cxn>
                  <a:cxn ang="0">
                    <a:pos x="169" y="11"/>
                  </a:cxn>
                  <a:cxn ang="0">
                    <a:pos x="12" y="146"/>
                  </a:cxn>
                  <a:cxn ang="0">
                    <a:pos x="0" y="146"/>
                  </a:cxn>
                  <a:cxn ang="0">
                    <a:pos x="0" y="134"/>
                  </a:cxn>
                </a:cxnLst>
                <a:rect l="0" t="0" r="r" b="b"/>
                <a:pathLst>
                  <a:path w="169" h="146">
                    <a:moveTo>
                      <a:pt x="0" y="134"/>
                    </a:moveTo>
                    <a:lnTo>
                      <a:pt x="157" y="0"/>
                    </a:lnTo>
                    <a:lnTo>
                      <a:pt x="169" y="0"/>
                    </a:lnTo>
                    <a:lnTo>
                      <a:pt x="169" y="11"/>
                    </a:lnTo>
                    <a:lnTo>
                      <a:pt x="12" y="146"/>
                    </a:lnTo>
                    <a:lnTo>
                      <a:pt x="0" y="146"/>
                    </a:lnTo>
                    <a:lnTo>
                      <a:pt x="0" y="134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43" name="Freeform 75"/>
              <p:cNvSpPr>
                <a:spLocks noChangeAspect="1"/>
              </p:cNvSpPr>
              <p:nvPr/>
            </p:nvSpPr>
            <p:spPr bwMode="auto">
              <a:xfrm>
                <a:off x="671" y="2634"/>
                <a:ext cx="332" cy="190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2" y="135"/>
                  </a:cxn>
                  <a:cxn ang="0">
                    <a:pos x="0" y="135"/>
                  </a:cxn>
                  <a:cxn ang="0">
                    <a:pos x="0" y="123"/>
                  </a:cxn>
                </a:cxnLst>
                <a:rect l="0" t="0" r="r" b="b"/>
                <a:pathLst>
                  <a:path w="168" h="135">
                    <a:moveTo>
                      <a:pt x="0" y="123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2" y="135"/>
                    </a:lnTo>
                    <a:lnTo>
                      <a:pt x="0" y="135"/>
                    </a:lnTo>
                    <a:lnTo>
                      <a:pt x="0" y="123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44" name="Freeform 76"/>
              <p:cNvSpPr>
                <a:spLocks noChangeAspect="1"/>
              </p:cNvSpPr>
              <p:nvPr/>
            </p:nvSpPr>
            <p:spPr bwMode="auto">
              <a:xfrm>
                <a:off x="960" y="2619"/>
                <a:ext cx="334" cy="205"/>
              </a:xfrm>
              <a:custGeom>
                <a:avLst/>
                <a:gdLst/>
                <a:ahLst/>
                <a:cxnLst>
                  <a:cxn ang="0">
                    <a:pos x="0" y="134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46"/>
                  </a:cxn>
                  <a:cxn ang="0">
                    <a:pos x="0" y="146"/>
                  </a:cxn>
                  <a:cxn ang="0">
                    <a:pos x="0" y="134"/>
                  </a:cxn>
                </a:cxnLst>
                <a:rect l="0" t="0" r="r" b="b"/>
                <a:pathLst>
                  <a:path w="168" h="146">
                    <a:moveTo>
                      <a:pt x="0" y="134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46"/>
                    </a:lnTo>
                    <a:lnTo>
                      <a:pt x="0" y="146"/>
                    </a:lnTo>
                    <a:lnTo>
                      <a:pt x="0" y="134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45" name="Freeform 77"/>
              <p:cNvSpPr>
                <a:spLocks noChangeAspect="1"/>
              </p:cNvSpPr>
              <p:nvPr/>
            </p:nvSpPr>
            <p:spPr bwMode="auto">
              <a:xfrm>
                <a:off x="1271" y="2634"/>
                <a:ext cx="333" cy="190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35"/>
                  </a:cxn>
                  <a:cxn ang="0">
                    <a:pos x="0" y="135"/>
                  </a:cxn>
                  <a:cxn ang="0">
                    <a:pos x="0" y="123"/>
                  </a:cxn>
                </a:cxnLst>
                <a:rect l="0" t="0" r="r" b="b"/>
                <a:pathLst>
                  <a:path w="168" h="135">
                    <a:moveTo>
                      <a:pt x="0" y="123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35"/>
                    </a:lnTo>
                    <a:lnTo>
                      <a:pt x="0" y="135"/>
                    </a:lnTo>
                    <a:lnTo>
                      <a:pt x="0" y="123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46" name="Freeform 78"/>
              <p:cNvSpPr>
                <a:spLocks noChangeAspect="1"/>
              </p:cNvSpPr>
              <p:nvPr/>
            </p:nvSpPr>
            <p:spPr bwMode="auto">
              <a:xfrm>
                <a:off x="1604" y="2619"/>
                <a:ext cx="332" cy="205"/>
              </a:xfrm>
              <a:custGeom>
                <a:avLst/>
                <a:gdLst/>
                <a:ahLst/>
                <a:cxnLst>
                  <a:cxn ang="0">
                    <a:pos x="0" y="134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46"/>
                  </a:cxn>
                  <a:cxn ang="0">
                    <a:pos x="0" y="146"/>
                  </a:cxn>
                  <a:cxn ang="0">
                    <a:pos x="0" y="134"/>
                  </a:cxn>
                </a:cxnLst>
                <a:rect l="0" t="0" r="r" b="b"/>
                <a:pathLst>
                  <a:path w="168" h="146">
                    <a:moveTo>
                      <a:pt x="0" y="134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46"/>
                    </a:lnTo>
                    <a:lnTo>
                      <a:pt x="0" y="146"/>
                    </a:lnTo>
                    <a:lnTo>
                      <a:pt x="0" y="134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47" name="Freeform 79"/>
              <p:cNvSpPr>
                <a:spLocks noChangeAspect="1"/>
              </p:cNvSpPr>
              <p:nvPr/>
            </p:nvSpPr>
            <p:spPr bwMode="auto">
              <a:xfrm>
                <a:off x="1915" y="2634"/>
                <a:ext cx="333" cy="190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35"/>
                  </a:cxn>
                  <a:cxn ang="0">
                    <a:pos x="0" y="135"/>
                  </a:cxn>
                  <a:cxn ang="0">
                    <a:pos x="0" y="123"/>
                  </a:cxn>
                </a:cxnLst>
                <a:rect l="0" t="0" r="r" b="b"/>
                <a:pathLst>
                  <a:path w="168" h="135">
                    <a:moveTo>
                      <a:pt x="0" y="123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35"/>
                    </a:lnTo>
                    <a:lnTo>
                      <a:pt x="0" y="135"/>
                    </a:lnTo>
                    <a:lnTo>
                      <a:pt x="0" y="123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6448" name="Group 80"/>
            <p:cNvGrpSpPr>
              <a:grpSpLocks/>
            </p:cNvGrpSpPr>
            <p:nvPr/>
          </p:nvGrpSpPr>
          <p:grpSpPr bwMode="auto">
            <a:xfrm>
              <a:off x="255" y="2250"/>
              <a:ext cx="1889" cy="204"/>
              <a:chOff x="379" y="2250"/>
              <a:chExt cx="1889" cy="204"/>
            </a:xfrm>
          </p:grpSpPr>
          <p:sp>
            <p:nvSpPr>
              <p:cNvPr id="186449" name="Freeform 81"/>
              <p:cNvSpPr>
                <a:spLocks noChangeAspect="1"/>
              </p:cNvSpPr>
              <p:nvPr/>
            </p:nvSpPr>
            <p:spPr bwMode="auto">
              <a:xfrm>
                <a:off x="379" y="2250"/>
                <a:ext cx="333" cy="204"/>
              </a:xfrm>
              <a:custGeom>
                <a:avLst/>
                <a:gdLst/>
                <a:ahLst/>
                <a:cxnLst>
                  <a:cxn ang="0">
                    <a:pos x="0" y="134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45"/>
                  </a:cxn>
                  <a:cxn ang="0">
                    <a:pos x="0" y="145"/>
                  </a:cxn>
                  <a:cxn ang="0">
                    <a:pos x="0" y="134"/>
                  </a:cxn>
                </a:cxnLst>
                <a:rect l="0" t="0" r="r" b="b"/>
                <a:pathLst>
                  <a:path w="168" h="145">
                    <a:moveTo>
                      <a:pt x="0" y="134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45"/>
                    </a:lnTo>
                    <a:lnTo>
                      <a:pt x="0" y="145"/>
                    </a:lnTo>
                    <a:lnTo>
                      <a:pt x="0" y="134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50" name="Freeform 82"/>
              <p:cNvSpPr>
                <a:spLocks noChangeAspect="1"/>
              </p:cNvSpPr>
              <p:nvPr/>
            </p:nvSpPr>
            <p:spPr bwMode="auto">
              <a:xfrm>
                <a:off x="691" y="2266"/>
                <a:ext cx="332" cy="188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34"/>
                  </a:cxn>
                  <a:cxn ang="0">
                    <a:pos x="0" y="134"/>
                  </a:cxn>
                  <a:cxn ang="0">
                    <a:pos x="0" y="123"/>
                  </a:cxn>
                </a:cxnLst>
                <a:rect l="0" t="0" r="r" b="b"/>
                <a:pathLst>
                  <a:path w="168" h="134">
                    <a:moveTo>
                      <a:pt x="0" y="123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34"/>
                    </a:lnTo>
                    <a:lnTo>
                      <a:pt x="0" y="134"/>
                    </a:lnTo>
                    <a:lnTo>
                      <a:pt x="0" y="123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51" name="Freeform 83"/>
              <p:cNvSpPr>
                <a:spLocks noChangeAspect="1"/>
              </p:cNvSpPr>
              <p:nvPr/>
            </p:nvSpPr>
            <p:spPr bwMode="auto">
              <a:xfrm>
                <a:off x="980" y="2250"/>
                <a:ext cx="332" cy="204"/>
              </a:xfrm>
              <a:custGeom>
                <a:avLst/>
                <a:gdLst/>
                <a:ahLst/>
                <a:cxnLst>
                  <a:cxn ang="0">
                    <a:pos x="0" y="134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45"/>
                  </a:cxn>
                  <a:cxn ang="0">
                    <a:pos x="0" y="145"/>
                  </a:cxn>
                  <a:cxn ang="0">
                    <a:pos x="0" y="134"/>
                  </a:cxn>
                </a:cxnLst>
                <a:rect l="0" t="0" r="r" b="b"/>
                <a:pathLst>
                  <a:path w="168" h="145">
                    <a:moveTo>
                      <a:pt x="0" y="134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45"/>
                    </a:lnTo>
                    <a:lnTo>
                      <a:pt x="0" y="145"/>
                    </a:lnTo>
                    <a:lnTo>
                      <a:pt x="0" y="134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52" name="Freeform 84"/>
              <p:cNvSpPr>
                <a:spLocks noChangeAspect="1"/>
              </p:cNvSpPr>
              <p:nvPr/>
            </p:nvSpPr>
            <p:spPr bwMode="auto">
              <a:xfrm>
                <a:off x="1291" y="2266"/>
                <a:ext cx="333" cy="188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34"/>
                  </a:cxn>
                  <a:cxn ang="0">
                    <a:pos x="0" y="134"/>
                  </a:cxn>
                  <a:cxn ang="0">
                    <a:pos x="0" y="123"/>
                  </a:cxn>
                </a:cxnLst>
                <a:rect l="0" t="0" r="r" b="b"/>
                <a:pathLst>
                  <a:path w="168" h="134">
                    <a:moveTo>
                      <a:pt x="0" y="123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34"/>
                    </a:lnTo>
                    <a:lnTo>
                      <a:pt x="0" y="134"/>
                    </a:lnTo>
                    <a:lnTo>
                      <a:pt x="0" y="123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53" name="Freeform 85"/>
              <p:cNvSpPr>
                <a:spLocks noChangeAspect="1"/>
              </p:cNvSpPr>
              <p:nvPr/>
            </p:nvSpPr>
            <p:spPr bwMode="auto">
              <a:xfrm>
                <a:off x="1624" y="2250"/>
                <a:ext cx="332" cy="204"/>
              </a:xfrm>
              <a:custGeom>
                <a:avLst/>
                <a:gdLst/>
                <a:ahLst/>
                <a:cxnLst>
                  <a:cxn ang="0">
                    <a:pos x="0" y="134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45"/>
                  </a:cxn>
                  <a:cxn ang="0">
                    <a:pos x="0" y="145"/>
                  </a:cxn>
                  <a:cxn ang="0">
                    <a:pos x="0" y="134"/>
                  </a:cxn>
                </a:cxnLst>
                <a:rect l="0" t="0" r="r" b="b"/>
                <a:pathLst>
                  <a:path w="168" h="145">
                    <a:moveTo>
                      <a:pt x="0" y="134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45"/>
                    </a:lnTo>
                    <a:lnTo>
                      <a:pt x="0" y="145"/>
                    </a:lnTo>
                    <a:lnTo>
                      <a:pt x="0" y="134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54" name="Freeform 86"/>
              <p:cNvSpPr>
                <a:spLocks noChangeAspect="1"/>
              </p:cNvSpPr>
              <p:nvPr/>
            </p:nvSpPr>
            <p:spPr bwMode="auto">
              <a:xfrm>
                <a:off x="1935" y="2266"/>
                <a:ext cx="333" cy="188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34"/>
                  </a:cxn>
                  <a:cxn ang="0">
                    <a:pos x="0" y="134"/>
                  </a:cxn>
                  <a:cxn ang="0">
                    <a:pos x="0" y="123"/>
                  </a:cxn>
                </a:cxnLst>
                <a:rect l="0" t="0" r="r" b="b"/>
                <a:pathLst>
                  <a:path w="168" h="134">
                    <a:moveTo>
                      <a:pt x="0" y="123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34"/>
                    </a:lnTo>
                    <a:lnTo>
                      <a:pt x="0" y="134"/>
                    </a:lnTo>
                    <a:lnTo>
                      <a:pt x="0" y="123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6455" name="Oval 87"/>
            <p:cNvSpPr>
              <a:spLocks noChangeAspect="1" noChangeArrowheads="1"/>
            </p:cNvSpPr>
            <p:nvPr/>
          </p:nvSpPr>
          <p:spPr bwMode="auto">
            <a:xfrm>
              <a:off x="2092" y="2228"/>
              <a:ext cx="85" cy="85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56" name="Oval 88"/>
            <p:cNvSpPr>
              <a:spLocks noChangeAspect="1" noChangeArrowheads="1"/>
            </p:cNvSpPr>
            <p:nvPr/>
          </p:nvSpPr>
          <p:spPr bwMode="auto">
            <a:xfrm>
              <a:off x="2092" y="2567"/>
              <a:ext cx="85" cy="85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6457" name="Group 89"/>
            <p:cNvGrpSpPr>
              <a:grpSpLocks noChangeAspect="1"/>
            </p:cNvGrpSpPr>
            <p:nvPr/>
          </p:nvGrpSpPr>
          <p:grpSpPr bwMode="auto">
            <a:xfrm>
              <a:off x="1775" y="2228"/>
              <a:ext cx="85" cy="424"/>
              <a:chOff x="2208" y="720"/>
              <a:chExt cx="96" cy="480"/>
            </a:xfrm>
          </p:grpSpPr>
          <p:sp>
            <p:nvSpPr>
              <p:cNvPr id="186458" name="Oval 90"/>
              <p:cNvSpPr>
                <a:spLocks noChangeAspect="1" noChangeArrowheads="1"/>
              </p:cNvSpPr>
              <p:nvPr/>
            </p:nvSpPr>
            <p:spPr bwMode="auto">
              <a:xfrm>
                <a:off x="2208" y="7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59" name="Oval 91"/>
              <p:cNvSpPr>
                <a:spLocks noChangeAspect="1" noChangeArrowheads="1"/>
              </p:cNvSpPr>
              <p:nvPr/>
            </p:nvSpPr>
            <p:spPr bwMode="auto">
              <a:xfrm>
                <a:off x="22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60" name="Oval 92"/>
              <p:cNvSpPr>
                <a:spLocks noChangeAspect="1" noChangeArrowheads="1"/>
              </p:cNvSpPr>
              <p:nvPr/>
            </p:nvSpPr>
            <p:spPr bwMode="auto">
              <a:xfrm>
                <a:off x="2208" y="11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6461" name="Group 93"/>
            <p:cNvGrpSpPr>
              <a:grpSpLocks noChangeAspect="1"/>
            </p:cNvGrpSpPr>
            <p:nvPr/>
          </p:nvGrpSpPr>
          <p:grpSpPr bwMode="auto">
            <a:xfrm>
              <a:off x="1458" y="2228"/>
              <a:ext cx="85" cy="424"/>
              <a:chOff x="2208" y="720"/>
              <a:chExt cx="96" cy="480"/>
            </a:xfrm>
          </p:grpSpPr>
          <p:sp>
            <p:nvSpPr>
              <p:cNvPr id="186462" name="Oval 94"/>
              <p:cNvSpPr>
                <a:spLocks noChangeAspect="1" noChangeArrowheads="1"/>
              </p:cNvSpPr>
              <p:nvPr/>
            </p:nvSpPr>
            <p:spPr bwMode="auto">
              <a:xfrm>
                <a:off x="2208" y="7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63" name="Oval 95"/>
              <p:cNvSpPr>
                <a:spLocks noChangeAspect="1" noChangeArrowheads="1"/>
              </p:cNvSpPr>
              <p:nvPr/>
            </p:nvSpPr>
            <p:spPr bwMode="auto">
              <a:xfrm>
                <a:off x="22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64" name="Oval 96"/>
              <p:cNvSpPr>
                <a:spLocks noChangeAspect="1" noChangeArrowheads="1"/>
              </p:cNvSpPr>
              <p:nvPr/>
            </p:nvSpPr>
            <p:spPr bwMode="auto">
              <a:xfrm>
                <a:off x="2208" y="11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6465" name="Group 97"/>
            <p:cNvGrpSpPr>
              <a:grpSpLocks noChangeAspect="1"/>
            </p:cNvGrpSpPr>
            <p:nvPr/>
          </p:nvGrpSpPr>
          <p:grpSpPr bwMode="auto">
            <a:xfrm>
              <a:off x="1142" y="2228"/>
              <a:ext cx="85" cy="424"/>
              <a:chOff x="2208" y="720"/>
              <a:chExt cx="96" cy="480"/>
            </a:xfrm>
          </p:grpSpPr>
          <p:sp>
            <p:nvSpPr>
              <p:cNvPr id="186466" name="Oval 98"/>
              <p:cNvSpPr>
                <a:spLocks noChangeAspect="1" noChangeArrowheads="1"/>
              </p:cNvSpPr>
              <p:nvPr/>
            </p:nvSpPr>
            <p:spPr bwMode="auto">
              <a:xfrm>
                <a:off x="2208" y="7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67" name="Oval 99"/>
              <p:cNvSpPr>
                <a:spLocks noChangeAspect="1" noChangeArrowheads="1"/>
              </p:cNvSpPr>
              <p:nvPr/>
            </p:nvSpPr>
            <p:spPr bwMode="auto">
              <a:xfrm>
                <a:off x="22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68" name="Oval 100"/>
              <p:cNvSpPr>
                <a:spLocks noChangeAspect="1" noChangeArrowheads="1"/>
              </p:cNvSpPr>
              <p:nvPr/>
            </p:nvSpPr>
            <p:spPr bwMode="auto">
              <a:xfrm>
                <a:off x="2208" y="11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6469" name="Group 101"/>
            <p:cNvGrpSpPr>
              <a:grpSpLocks noChangeAspect="1"/>
            </p:cNvGrpSpPr>
            <p:nvPr/>
          </p:nvGrpSpPr>
          <p:grpSpPr bwMode="auto">
            <a:xfrm>
              <a:off x="825" y="2228"/>
              <a:ext cx="85" cy="424"/>
              <a:chOff x="2208" y="720"/>
              <a:chExt cx="96" cy="480"/>
            </a:xfrm>
          </p:grpSpPr>
          <p:sp>
            <p:nvSpPr>
              <p:cNvPr id="186470" name="Oval 102"/>
              <p:cNvSpPr>
                <a:spLocks noChangeAspect="1" noChangeArrowheads="1"/>
              </p:cNvSpPr>
              <p:nvPr/>
            </p:nvSpPr>
            <p:spPr bwMode="auto">
              <a:xfrm>
                <a:off x="2208" y="7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71" name="Oval 103"/>
              <p:cNvSpPr>
                <a:spLocks noChangeAspect="1" noChangeArrowheads="1"/>
              </p:cNvSpPr>
              <p:nvPr/>
            </p:nvSpPr>
            <p:spPr bwMode="auto">
              <a:xfrm>
                <a:off x="22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72" name="Oval 104"/>
              <p:cNvSpPr>
                <a:spLocks noChangeAspect="1" noChangeArrowheads="1"/>
              </p:cNvSpPr>
              <p:nvPr/>
            </p:nvSpPr>
            <p:spPr bwMode="auto">
              <a:xfrm>
                <a:off x="2208" y="11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6473" name="Group 105"/>
            <p:cNvGrpSpPr>
              <a:grpSpLocks noChangeAspect="1"/>
            </p:cNvGrpSpPr>
            <p:nvPr/>
          </p:nvGrpSpPr>
          <p:grpSpPr bwMode="auto">
            <a:xfrm>
              <a:off x="509" y="2228"/>
              <a:ext cx="85" cy="424"/>
              <a:chOff x="2208" y="720"/>
              <a:chExt cx="96" cy="480"/>
            </a:xfrm>
          </p:grpSpPr>
          <p:sp>
            <p:nvSpPr>
              <p:cNvPr id="186474" name="Oval 106"/>
              <p:cNvSpPr>
                <a:spLocks noChangeAspect="1" noChangeArrowheads="1"/>
              </p:cNvSpPr>
              <p:nvPr/>
            </p:nvSpPr>
            <p:spPr bwMode="auto">
              <a:xfrm>
                <a:off x="2208" y="7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75" name="Oval 107"/>
              <p:cNvSpPr>
                <a:spLocks noChangeAspect="1" noChangeArrowheads="1"/>
              </p:cNvSpPr>
              <p:nvPr/>
            </p:nvSpPr>
            <p:spPr bwMode="auto">
              <a:xfrm>
                <a:off x="2208" y="9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76" name="Oval 108"/>
              <p:cNvSpPr>
                <a:spLocks noChangeAspect="1" noChangeArrowheads="1"/>
              </p:cNvSpPr>
              <p:nvPr/>
            </p:nvSpPr>
            <p:spPr bwMode="auto">
              <a:xfrm>
                <a:off x="2208" y="11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6477" name="Oval 109"/>
            <p:cNvSpPr>
              <a:spLocks noChangeAspect="1" noChangeArrowheads="1"/>
            </p:cNvSpPr>
            <p:nvPr/>
          </p:nvSpPr>
          <p:spPr bwMode="auto">
            <a:xfrm>
              <a:off x="2083" y="2954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78" name="Oval 110"/>
            <p:cNvSpPr>
              <a:spLocks noChangeAspect="1" noChangeArrowheads="1"/>
            </p:cNvSpPr>
            <p:nvPr/>
          </p:nvSpPr>
          <p:spPr bwMode="auto">
            <a:xfrm>
              <a:off x="1766" y="2784"/>
              <a:ext cx="85" cy="85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79" name="Oval 111"/>
            <p:cNvSpPr>
              <a:spLocks noChangeAspect="1" noChangeArrowheads="1"/>
            </p:cNvSpPr>
            <p:nvPr/>
          </p:nvSpPr>
          <p:spPr bwMode="auto">
            <a:xfrm>
              <a:off x="1766" y="2954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80" name="Oval 112"/>
            <p:cNvSpPr>
              <a:spLocks noChangeAspect="1" noChangeArrowheads="1"/>
            </p:cNvSpPr>
            <p:nvPr/>
          </p:nvSpPr>
          <p:spPr bwMode="auto">
            <a:xfrm>
              <a:off x="1449" y="2784"/>
              <a:ext cx="85" cy="85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81" name="Oval 113"/>
            <p:cNvSpPr>
              <a:spLocks noChangeAspect="1" noChangeArrowheads="1"/>
            </p:cNvSpPr>
            <p:nvPr/>
          </p:nvSpPr>
          <p:spPr bwMode="auto">
            <a:xfrm>
              <a:off x="1449" y="2954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82" name="Oval 114"/>
            <p:cNvSpPr>
              <a:spLocks noChangeAspect="1" noChangeArrowheads="1"/>
            </p:cNvSpPr>
            <p:nvPr/>
          </p:nvSpPr>
          <p:spPr bwMode="auto">
            <a:xfrm>
              <a:off x="1133" y="2784"/>
              <a:ext cx="85" cy="85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83" name="Oval 115"/>
            <p:cNvSpPr>
              <a:spLocks noChangeAspect="1" noChangeArrowheads="1"/>
            </p:cNvSpPr>
            <p:nvPr/>
          </p:nvSpPr>
          <p:spPr bwMode="auto">
            <a:xfrm>
              <a:off x="1133" y="2954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84" name="Oval 116"/>
            <p:cNvSpPr>
              <a:spLocks noChangeAspect="1" noChangeArrowheads="1"/>
            </p:cNvSpPr>
            <p:nvPr/>
          </p:nvSpPr>
          <p:spPr bwMode="auto">
            <a:xfrm>
              <a:off x="816" y="2784"/>
              <a:ext cx="85" cy="85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85" name="Oval 117"/>
            <p:cNvSpPr>
              <a:spLocks noChangeAspect="1" noChangeArrowheads="1"/>
            </p:cNvSpPr>
            <p:nvPr/>
          </p:nvSpPr>
          <p:spPr bwMode="auto">
            <a:xfrm>
              <a:off x="816" y="2954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86" name="Oval 118"/>
            <p:cNvSpPr>
              <a:spLocks noChangeAspect="1" noChangeArrowheads="1"/>
            </p:cNvSpPr>
            <p:nvPr/>
          </p:nvSpPr>
          <p:spPr bwMode="auto">
            <a:xfrm>
              <a:off x="500" y="2784"/>
              <a:ext cx="85" cy="85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87" name="Oval 119"/>
            <p:cNvSpPr>
              <a:spLocks noChangeAspect="1" noChangeArrowheads="1"/>
            </p:cNvSpPr>
            <p:nvPr/>
          </p:nvSpPr>
          <p:spPr bwMode="auto">
            <a:xfrm>
              <a:off x="500" y="2954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88" name="Oval 120"/>
            <p:cNvSpPr>
              <a:spLocks noChangeAspect="1" noChangeArrowheads="1"/>
            </p:cNvSpPr>
            <p:nvPr/>
          </p:nvSpPr>
          <p:spPr bwMode="auto">
            <a:xfrm>
              <a:off x="223" y="2400"/>
              <a:ext cx="85" cy="85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89" name="Oval 121"/>
            <p:cNvSpPr>
              <a:spLocks noChangeAspect="1" noChangeArrowheads="1"/>
            </p:cNvSpPr>
            <p:nvPr/>
          </p:nvSpPr>
          <p:spPr bwMode="auto">
            <a:xfrm>
              <a:off x="223" y="2739"/>
              <a:ext cx="85" cy="85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490" name="Group 122"/>
          <p:cNvGrpSpPr>
            <a:grpSpLocks/>
          </p:cNvGrpSpPr>
          <p:nvPr/>
        </p:nvGrpSpPr>
        <p:grpSpPr bwMode="auto">
          <a:xfrm>
            <a:off x="346075" y="5353050"/>
            <a:ext cx="3143250" cy="919163"/>
            <a:chOff x="218" y="3372"/>
            <a:chExt cx="1980" cy="579"/>
          </a:xfrm>
        </p:grpSpPr>
        <p:grpSp>
          <p:nvGrpSpPr>
            <p:cNvPr id="186491" name="Group 123"/>
            <p:cNvGrpSpPr>
              <a:grpSpLocks/>
            </p:cNvGrpSpPr>
            <p:nvPr/>
          </p:nvGrpSpPr>
          <p:grpSpPr bwMode="auto">
            <a:xfrm>
              <a:off x="233" y="3401"/>
              <a:ext cx="1888" cy="205"/>
              <a:chOff x="357" y="3401"/>
              <a:chExt cx="1888" cy="205"/>
            </a:xfrm>
          </p:grpSpPr>
          <p:sp>
            <p:nvSpPr>
              <p:cNvPr id="186492" name="Freeform 124"/>
              <p:cNvSpPr>
                <a:spLocks noChangeAspect="1"/>
              </p:cNvSpPr>
              <p:nvPr/>
            </p:nvSpPr>
            <p:spPr bwMode="auto">
              <a:xfrm>
                <a:off x="357" y="3401"/>
                <a:ext cx="334" cy="205"/>
              </a:xfrm>
              <a:custGeom>
                <a:avLst/>
                <a:gdLst/>
                <a:ahLst/>
                <a:cxnLst>
                  <a:cxn ang="0">
                    <a:pos x="0" y="135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46"/>
                  </a:cxn>
                  <a:cxn ang="0">
                    <a:pos x="0" y="146"/>
                  </a:cxn>
                  <a:cxn ang="0">
                    <a:pos x="0" y="135"/>
                  </a:cxn>
                </a:cxnLst>
                <a:rect l="0" t="0" r="r" b="b"/>
                <a:pathLst>
                  <a:path w="168" h="146">
                    <a:moveTo>
                      <a:pt x="0" y="135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46"/>
                    </a:lnTo>
                    <a:lnTo>
                      <a:pt x="0" y="146"/>
                    </a:lnTo>
                    <a:lnTo>
                      <a:pt x="0" y="135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93" name="Freeform 125"/>
              <p:cNvSpPr>
                <a:spLocks noChangeAspect="1"/>
              </p:cNvSpPr>
              <p:nvPr/>
            </p:nvSpPr>
            <p:spPr bwMode="auto">
              <a:xfrm>
                <a:off x="668" y="3416"/>
                <a:ext cx="333" cy="190"/>
              </a:xfrm>
              <a:custGeom>
                <a:avLst/>
                <a:gdLst/>
                <a:ahLst/>
                <a:cxnLst>
                  <a:cxn ang="0">
                    <a:pos x="0" y="124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35"/>
                  </a:cxn>
                  <a:cxn ang="0">
                    <a:pos x="0" y="135"/>
                  </a:cxn>
                  <a:cxn ang="0">
                    <a:pos x="0" y="124"/>
                  </a:cxn>
                </a:cxnLst>
                <a:rect l="0" t="0" r="r" b="b"/>
                <a:pathLst>
                  <a:path w="168" h="135">
                    <a:moveTo>
                      <a:pt x="0" y="124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35"/>
                    </a:lnTo>
                    <a:lnTo>
                      <a:pt x="0" y="135"/>
                    </a:lnTo>
                    <a:lnTo>
                      <a:pt x="0" y="124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94" name="Freeform 126"/>
              <p:cNvSpPr>
                <a:spLocks noChangeAspect="1"/>
              </p:cNvSpPr>
              <p:nvPr/>
            </p:nvSpPr>
            <p:spPr bwMode="auto">
              <a:xfrm>
                <a:off x="957" y="3401"/>
                <a:ext cx="334" cy="205"/>
              </a:xfrm>
              <a:custGeom>
                <a:avLst/>
                <a:gdLst/>
                <a:ahLst/>
                <a:cxnLst>
                  <a:cxn ang="0">
                    <a:pos x="0" y="135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46"/>
                  </a:cxn>
                  <a:cxn ang="0">
                    <a:pos x="0" y="146"/>
                  </a:cxn>
                  <a:cxn ang="0">
                    <a:pos x="0" y="135"/>
                  </a:cxn>
                </a:cxnLst>
                <a:rect l="0" t="0" r="r" b="b"/>
                <a:pathLst>
                  <a:path w="168" h="146">
                    <a:moveTo>
                      <a:pt x="0" y="135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46"/>
                    </a:lnTo>
                    <a:lnTo>
                      <a:pt x="0" y="146"/>
                    </a:lnTo>
                    <a:lnTo>
                      <a:pt x="0" y="135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95" name="Freeform 127"/>
              <p:cNvSpPr>
                <a:spLocks noChangeAspect="1"/>
              </p:cNvSpPr>
              <p:nvPr/>
            </p:nvSpPr>
            <p:spPr bwMode="auto">
              <a:xfrm>
                <a:off x="1268" y="3416"/>
                <a:ext cx="333" cy="190"/>
              </a:xfrm>
              <a:custGeom>
                <a:avLst/>
                <a:gdLst/>
                <a:ahLst/>
                <a:cxnLst>
                  <a:cxn ang="0">
                    <a:pos x="0" y="124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35"/>
                  </a:cxn>
                  <a:cxn ang="0">
                    <a:pos x="0" y="135"/>
                  </a:cxn>
                  <a:cxn ang="0">
                    <a:pos x="0" y="124"/>
                  </a:cxn>
                </a:cxnLst>
                <a:rect l="0" t="0" r="r" b="b"/>
                <a:pathLst>
                  <a:path w="168" h="135">
                    <a:moveTo>
                      <a:pt x="0" y="124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35"/>
                    </a:lnTo>
                    <a:lnTo>
                      <a:pt x="0" y="135"/>
                    </a:lnTo>
                    <a:lnTo>
                      <a:pt x="0" y="124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96" name="Freeform 128"/>
              <p:cNvSpPr>
                <a:spLocks noChangeAspect="1"/>
              </p:cNvSpPr>
              <p:nvPr/>
            </p:nvSpPr>
            <p:spPr bwMode="auto">
              <a:xfrm>
                <a:off x="1601" y="3401"/>
                <a:ext cx="334" cy="205"/>
              </a:xfrm>
              <a:custGeom>
                <a:avLst/>
                <a:gdLst/>
                <a:ahLst/>
                <a:cxnLst>
                  <a:cxn ang="0">
                    <a:pos x="0" y="135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46"/>
                  </a:cxn>
                  <a:cxn ang="0">
                    <a:pos x="0" y="146"/>
                  </a:cxn>
                  <a:cxn ang="0">
                    <a:pos x="0" y="135"/>
                  </a:cxn>
                </a:cxnLst>
                <a:rect l="0" t="0" r="r" b="b"/>
                <a:pathLst>
                  <a:path w="168" h="146">
                    <a:moveTo>
                      <a:pt x="0" y="135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46"/>
                    </a:lnTo>
                    <a:lnTo>
                      <a:pt x="0" y="146"/>
                    </a:lnTo>
                    <a:lnTo>
                      <a:pt x="0" y="135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97" name="Freeform 129"/>
              <p:cNvSpPr>
                <a:spLocks noChangeAspect="1"/>
              </p:cNvSpPr>
              <p:nvPr/>
            </p:nvSpPr>
            <p:spPr bwMode="auto">
              <a:xfrm>
                <a:off x="1912" y="3416"/>
                <a:ext cx="333" cy="190"/>
              </a:xfrm>
              <a:custGeom>
                <a:avLst/>
                <a:gdLst/>
                <a:ahLst/>
                <a:cxnLst>
                  <a:cxn ang="0">
                    <a:pos x="0" y="124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35"/>
                  </a:cxn>
                  <a:cxn ang="0">
                    <a:pos x="0" y="135"/>
                  </a:cxn>
                  <a:cxn ang="0">
                    <a:pos x="0" y="124"/>
                  </a:cxn>
                </a:cxnLst>
                <a:rect l="0" t="0" r="r" b="b"/>
                <a:pathLst>
                  <a:path w="168" h="135">
                    <a:moveTo>
                      <a:pt x="0" y="124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35"/>
                    </a:lnTo>
                    <a:lnTo>
                      <a:pt x="0" y="135"/>
                    </a:lnTo>
                    <a:lnTo>
                      <a:pt x="0" y="124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6498" name="Oval 130"/>
            <p:cNvSpPr>
              <a:spLocks noChangeAspect="1" noChangeArrowheads="1"/>
            </p:cNvSpPr>
            <p:nvPr/>
          </p:nvSpPr>
          <p:spPr bwMode="auto">
            <a:xfrm>
              <a:off x="2113" y="3372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99" name="Oval 131"/>
            <p:cNvSpPr>
              <a:spLocks noChangeAspect="1" noChangeArrowheads="1"/>
            </p:cNvSpPr>
            <p:nvPr/>
          </p:nvSpPr>
          <p:spPr bwMode="auto">
            <a:xfrm>
              <a:off x="1796" y="3372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00" name="Oval 132"/>
            <p:cNvSpPr>
              <a:spLocks noChangeAspect="1" noChangeArrowheads="1"/>
            </p:cNvSpPr>
            <p:nvPr/>
          </p:nvSpPr>
          <p:spPr bwMode="auto">
            <a:xfrm>
              <a:off x="1479" y="3372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01" name="Oval 133"/>
            <p:cNvSpPr>
              <a:spLocks noChangeAspect="1" noChangeArrowheads="1"/>
            </p:cNvSpPr>
            <p:nvPr/>
          </p:nvSpPr>
          <p:spPr bwMode="auto">
            <a:xfrm>
              <a:off x="1163" y="3372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02" name="Oval 134"/>
            <p:cNvSpPr>
              <a:spLocks noChangeAspect="1" noChangeArrowheads="1"/>
            </p:cNvSpPr>
            <p:nvPr/>
          </p:nvSpPr>
          <p:spPr bwMode="auto">
            <a:xfrm>
              <a:off x="846" y="3372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03" name="Oval 135"/>
            <p:cNvSpPr>
              <a:spLocks noChangeAspect="1" noChangeArrowheads="1"/>
            </p:cNvSpPr>
            <p:nvPr/>
          </p:nvSpPr>
          <p:spPr bwMode="auto">
            <a:xfrm>
              <a:off x="530" y="3372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04" name="Oval 136"/>
            <p:cNvSpPr>
              <a:spLocks noChangeAspect="1" noChangeArrowheads="1"/>
            </p:cNvSpPr>
            <p:nvPr/>
          </p:nvSpPr>
          <p:spPr bwMode="auto">
            <a:xfrm>
              <a:off x="1789" y="3540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05" name="Oval 137"/>
            <p:cNvSpPr>
              <a:spLocks noChangeAspect="1" noChangeArrowheads="1"/>
            </p:cNvSpPr>
            <p:nvPr/>
          </p:nvSpPr>
          <p:spPr bwMode="auto">
            <a:xfrm>
              <a:off x="1474" y="3540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06" name="Oval 138"/>
            <p:cNvSpPr>
              <a:spLocks noChangeAspect="1" noChangeArrowheads="1"/>
            </p:cNvSpPr>
            <p:nvPr/>
          </p:nvSpPr>
          <p:spPr bwMode="auto">
            <a:xfrm>
              <a:off x="1160" y="3540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07" name="Oval 139"/>
            <p:cNvSpPr>
              <a:spLocks noChangeAspect="1" noChangeArrowheads="1"/>
            </p:cNvSpPr>
            <p:nvPr/>
          </p:nvSpPr>
          <p:spPr bwMode="auto">
            <a:xfrm>
              <a:off x="846" y="3540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08" name="Oval 140"/>
            <p:cNvSpPr>
              <a:spLocks noChangeAspect="1" noChangeArrowheads="1"/>
            </p:cNvSpPr>
            <p:nvPr/>
          </p:nvSpPr>
          <p:spPr bwMode="auto">
            <a:xfrm>
              <a:off x="532" y="3540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09" name="Oval 141"/>
            <p:cNvSpPr>
              <a:spLocks noChangeAspect="1" noChangeArrowheads="1"/>
            </p:cNvSpPr>
            <p:nvPr/>
          </p:nvSpPr>
          <p:spPr bwMode="auto">
            <a:xfrm>
              <a:off x="218" y="3540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10" name="Oval 142"/>
            <p:cNvSpPr>
              <a:spLocks noChangeAspect="1" noChangeArrowheads="1"/>
            </p:cNvSpPr>
            <p:nvPr/>
          </p:nvSpPr>
          <p:spPr bwMode="auto">
            <a:xfrm>
              <a:off x="1789" y="369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11" name="Oval 143"/>
            <p:cNvSpPr>
              <a:spLocks noChangeAspect="1" noChangeArrowheads="1"/>
            </p:cNvSpPr>
            <p:nvPr/>
          </p:nvSpPr>
          <p:spPr bwMode="auto">
            <a:xfrm>
              <a:off x="1474" y="369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12" name="Oval 144"/>
            <p:cNvSpPr>
              <a:spLocks noChangeAspect="1" noChangeArrowheads="1"/>
            </p:cNvSpPr>
            <p:nvPr/>
          </p:nvSpPr>
          <p:spPr bwMode="auto">
            <a:xfrm>
              <a:off x="1160" y="369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13" name="Oval 145"/>
            <p:cNvSpPr>
              <a:spLocks noChangeAspect="1" noChangeArrowheads="1"/>
            </p:cNvSpPr>
            <p:nvPr/>
          </p:nvSpPr>
          <p:spPr bwMode="auto">
            <a:xfrm>
              <a:off x="846" y="369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14" name="Oval 146"/>
            <p:cNvSpPr>
              <a:spLocks noChangeAspect="1" noChangeArrowheads="1"/>
            </p:cNvSpPr>
            <p:nvPr/>
          </p:nvSpPr>
          <p:spPr bwMode="auto">
            <a:xfrm>
              <a:off x="532" y="369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15" name="Oval 147"/>
            <p:cNvSpPr>
              <a:spLocks noChangeAspect="1" noChangeArrowheads="1"/>
            </p:cNvSpPr>
            <p:nvPr/>
          </p:nvSpPr>
          <p:spPr bwMode="auto">
            <a:xfrm>
              <a:off x="218" y="369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16" name="Oval 148"/>
            <p:cNvSpPr>
              <a:spLocks noChangeAspect="1" noChangeArrowheads="1"/>
            </p:cNvSpPr>
            <p:nvPr/>
          </p:nvSpPr>
          <p:spPr bwMode="auto">
            <a:xfrm>
              <a:off x="1789" y="3867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17" name="Oval 149"/>
            <p:cNvSpPr>
              <a:spLocks noChangeAspect="1" noChangeArrowheads="1"/>
            </p:cNvSpPr>
            <p:nvPr/>
          </p:nvSpPr>
          <p:spPr bwMode="auto">
            <a:xfrm>
              <a:off x="1474" y="3867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18" name="Oval 150"/>
            <p:cNvSpPr>
              <a:spLocks noChangeAspect="1" noChangeArrowheads="1"/>
            </p:cNvSpPr>
            <p:nvPr/>
          </p:nvSpPr>
          <p:spPr bwMode="auto">
            <a:xfrm>
              <a:off x="1160" y="3867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19" name="Oval 151"/>
            <p:cNvSpPr>
              <a:spLocks noChangeAspect="1" noChangeArrowheads="1"/>
            </p:cNvSpPr>
            <p:nvPr/>
          </p:nvSpPr>
          <p:spPr bwMode="auto">
            <a:xfrm>
              <a:off x="846" y="3867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20" name="Oval 152"/>
            <p:cNvSpPr>
              <a:spLocks noChangeAspect="1" noChangeArrowheads="1"/>
            </p:cNvSpPr>
            <p:nvPr/>
          </p:nvSpPr>
          <p:spPr bwMode="auto">
            <a:xfrm>
              <a:off x="532" y="3867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21" name="Oval 153"/>
            <p:cNvSpPr>
              <a:spLocks noChangeAspect="1" noChangeArrowheads="1"/>
            </p:cNvSpPr>
            <p:nvPr/>
          </p:nvSpPr>
          <p:spPr bwMode="auto">
            <a:xfrm>
              <a:off x="218" y="3867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522" name="Group 154"/>
          <p:cNvGrpSpPr>
            <a:grpSpLocks/>
          </p:cNvGrpSpPr>
          <p:nvPr/>
        </p:nvGrpSpPr>
        <p:grpSpPr bwMode="auto">
          <a:xfrm>
            <a:off x="5334000" y="2730500"/>
            <a:ext cx="3563938" cy="622300"/>
            <a:chOff x="3360" y="1720"/>
            <a:chExt cx="2245" cy="392"/>
          </a:xfrm>
        </p:grpSpPr>
        <p:grpSp>
          <p:nvGrpSpPr>
            <p:cNvPr id="186523" name="Group 155"/>
            <p:cNvGrpSpPr>
              <a:grpSpLocks/>
            </p:cNvGrpSpPr>
            <p:nvPr/>
          </p:nvGrpSpPr>
          <p:grpSpPr bwMode="auto">
            <a:xfrm>
              <a:off x="3401" y="1720"/>
              <a:ext cx="1879" cy="212"/>
              <a:chOff x="3401" y="1720"/>
              <a:chExt cx="1879" cy="212"/>
            </a:xfrm>
          </p:grpSpPr>
          <p:sp>
            <p:nvSpPr>
              <p:cNvPr id="186524" name="Freeform 156"/>
              <p:cNvSpPr>
                <a:spLocks noChangeAspect="1"/>
              </p:cNvSpPr>
              <p:nvPr/>
            </p:nvSpPr>
            <p:spPr bwMode="auto">
              <a:xfrm>
                <a:off x="3401" y="1720"/>
                <a:ext cx="331" cy="212"/>
              </a:xfrm>
              <a:custGeom>
                <a:avLst/>
                <a:gdLst/>
                <a:ahLst/>
                <a:cxnLst>
                  <a:cxn ang="0">
                    <a:pos x="0" y="134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45"/>
                  </a:cxn>
                  <a:cxn ang="0">
                    <a:pos x="0" y="145"/>
                  </a:cxn>
                  <a:cxn ang="0">
                    <a:pos x="0" y="134"/>
                  </a:cxn>
                </a:cxnLst>
                <a:rect l="0" t="0" r="r" b="b"/>
                <a:pathLst>
                  <a:path w="168" h="145">
                    <a:moveTo>
                      <a:pt x="0" y="134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45"/>
                    </a:lnTo>
                    <a:lnTo>
                      <a:pt x="0" y="145"/>
                    </a:lnTo>
                    <a:lnTo>
                      <a:pt x="0" y="134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25" name="Freeform 157"/>
              <p:cNvSpPr>
                <a:spLocks noChangeAspect="1"/>
              </p:cNvSpPr>
              <p:nvPr/>
            </p:nvSpPr>
            <p:spPr bwMode="auto">
              <a:xfrm>
                <a:off x="3711" y="1736"/>
                <a:ext cx="330" cy="196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34"/>
                  </a:cxn>
                  <a:cxn ang="0">
                    <a:pos x="0" y="134"/>
                  </a:cxn>
                  <a:cxn ang="0">
                    <a:pos x="0" y="123"/>
                  </a:cxn>
                </a:cxnLst>
                <a:rect l="0" t="0" r="r" b="b"/>
                <a:pathLst>
                  <a:path w="168" h="134">
                    <a:moveTo>
                      <a:pt x="0" y="123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34"/>
                    </a:lnTo>
                    <a:lnTo>
                      <a:pt x="0" y="134"/>
                    </a:lnTo>
                    <a:lnTo>
                      <a:pt x="0" y="123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26" name="Freeform 158"/>
              <p:cNvSpPr>
                <a:spLocks noChangeAspect="1"/>
              </p:cNvSpPr>
              <p:nvPr/>
            </p:nvSpPr>
            <p:spPr bwMode="auto">
              <a:xfrm>
                <a:off x="3998" y="1720"/>
                <a:ext cx="331" cy="212"/>
              </a:xfrm>
              <a:custGeom>
                <a:avLst/>
                <a:gdLst/>
                <a:ahLst/>
                <a:cxnLst>
                  <a:cxn ang="0">
                    <a:pos x="0" y="134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45"/>
                  </a:cxn>
                  <a:cxn ang="0">
                    <a:pos x="0" y="145"/>
                  </a:cxn>
                  <a:cxn ang="0">
                    <a:pos x="0" y="134"/>
                  </a:cxn>
                </a:cxnLst>
                <a:rect l="0" t="0" r="r" b="b"/>
                <a:pathLst>
                  <a:path w="168" h="145">
                    <a:moveTo>
                      <a:pt x="0" y="134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45"/>
                    </a:lnTo>
                    <a:lnTo>
                      <a:pt x="0" y="145"/>
                    </a:lnTo>
                    <a:lnTo>
                      <a:pt x="0" y="134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27" name="Freeform 159"/>
              <p:cNvSpPr>
                <a:spLocks noChangeAspect="1"/>
              </p:cNvSpPr>
              <p:nvPr/>
            </p:nvSpPr>
            <p:spPr bwMode="auto">
              <a:xfrm>
                <a:off x="4308" y="1736"/>
                <a:ext cx="331" cy="196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34"/>
                  </a:cxn>
                  <a:cxn ang="0">
                    <a:pos x="0" y="134"/>
                  </a:cxn>
                  <a:cxn ang="0">
                    <a:pos x="0" y="123"/>
                  </a:cxn>
                </a:cxnLst>
                <a:rect l="0" t="0" r="r" b="b"/>
                <a:pathLst>
                  <a:path w="168" h="134">
                    <a:moveTo>
                      <a:pt x="0" y="123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34"/>
                    </a:lnTo>
                    <a:lnTo>
                      <a:pt x="0" y="134"/>
                    </a:lnTo>
                    <a:lnTo>
                      <a:pt x="0" y="123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28" name="Freeform 160"/>
              <p:cNvSpPr>
                <a:spLocks noChangeAspect="1"/>
              </p:cNvSpPr>
              <p:nvPr/>
            </p:nvSpPr>
            <p:spPr bwMode="auto">
              <a:xfrm>
                <a:off x="4639" y="1720"/>
                <a:ext cx="332" cy="212"/>
              </a:xfrm>
              <a:custGeom>
                <a:avLst/>
                <a:gdLst/>
                <a:ahLst/>
                <a:cxnLst>
                  <a:cxn ang="0">
                    <a:pos x="0" y="134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45"/>
                  </a:cxn>
                  <a:cxn ang="0">
                    <a:pos x="0" y="145"/>
                  </a:cxn>
                  <a:cxn ang="0">
                    <a:pos x="0" y="134"/>
                  </a:cxn>
                </a:cxnLst>
                <a:rect l="0" t="0" r="r" b="b"/>
                <a:pathLst>
                  <a:path w="168" h="145">
                    <a:moveTo>
                      <a:pt x="0" y="134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45"/>
                    </a:lnTo>
                    <a:lnTo>
                      <a:pt x="0" y="145"/>
                    </a:lnTo>
                    <a:lnTo>
                      <a:pt x="0" y="134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29" name="Freeform 161"/>
              <p:cNvSpPr>
                <a:spLocks noChangeAspect="1"/>
              </p:cNvSpPr>
              <p:nvPr/>
            </p:nvSpPr>
            <p:spPr bwMode="auto">
              <a:xfrm>
                <a:off x="4949" y="1736"/>
                <a:ext cx="331" cy="196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34"/>
                  </a:cxn>
                  <a:cxn ang="0">
                    <a:pos x="0" y="134"/>
                  </a:cxn>
                  <a:cxn ang="0">
                    <a:pos x="0" y="123"/>
                  </a:cxn>
                </a:cxnLst>
                <a:rect l="0" t="0" r="r" b="b"/>
                <a:pathLst>
                  <a:path w="168" h="134">
                    <a:moveTo>
                      <a:pt x="0" y="123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34"/>
                    </a:lnTo>
                    <a:lnTo>
                      <a:pt x="0" y="134"/>
                    </a:lnTo>
                    <a:lnTo>
                      <a:pt x="0" y="123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6530" name="Oval 162"/>
            <p:cNvSpPr>
              <a:spLocks noChangeAspect="1" noChangeArrowheads="1"/>
            </p:cNvSpPr>
            <p:nvPr/>
          </p:nvSpPr>
          <p:spPr bwMode="auto">
            <a:xfrm>
              <a:off x="5267" y="1728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31" name="Oval 163"/>
            <p:cNvSpPr>
              <a:spLocks noChangeAspect="1" noChangeArrowheads="1"/>
            </p:cNvSpPr>
            <p:nvPr/>
          </p:nvSpPr>
          <p:spPr bwMode="auto">
            <a:xfrm>
              <a:off x="4952" y="1728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32" name="Oval 164"/>
            <p:cNvSpPr>
              <a:spLocks noChangeAspect="1" noChangeArrowheads="1"/>
            </p:cNvSpPr>
            <p:nvPr/>
          </p:nvSpPr>
          <p:spPr bwMode="auto">
            <a:xfrm>
              <a:off x="4638" y="1728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33" name="Oval 165"/>
            <p:cNvSpPr>
              <a:spLocks noChangeAspect="1" noChangeArrowheads="1"/>
            </p:cNvSpPr>
            <p:nvPr/>
          </p:nvSpPr>
          <p:spPr bwMode="auto">
            <a:xfrm>
              <a:off x="4324" y="1728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34" name="Oval 166"/>
            <p:cNvSpPr>
              <a:spLocks noChangeAspect="1" noChangeArrowheads="1"/>
            </p:cNvSpPr>
            <p:nvPr/>
          </p:nvSpPr>
          <p:spPr bwMode="auto">
            <a:xfrm>
              <a:off x="4010" y="1728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35" name="Oval 167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36" name="Oval 168"/>
            <p:cNvSpPr>
              <a:spLocks noChangeAspect="1" noChangeArrowheads="1"/>
            </p:cNvSpPr>
            <p:nvPr/>
          </p:nvSpPr>
          <p:spPr bwMode="auto">
            <a:xfrm>
              <a:off x="4952" y="1884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37" name="Oval 169"/>
            <p:cNvSpPr>
              <a:spLocks noChangeAspect="1" noChangeArrowheads="1"/>
            </p:cNvSpPr>
            <p:nvPr/>
          </p:nvSpPr>
          <p:spPr bwMode="auto">
            <a:xfrm>
              <a:off x="4638" y="1884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38" name="Oval 170"/>
            <p:cNvSpPr>
              <a:spLocks noChangeAspect="1" noChangeArrowheads="1"/>
            </p:cNvSpPr>
            <p:nvPr/>
          </p:nvSpPr>
          <p:spPr bwMode="auto">
            <a:xfrm>
              <a:off x="4324" y="1884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39" name="Oval 171"/>
            <p:cNvSpPr>
              <a:spLocks noChangeAspect="1" noChangeArrowheads="1"/>
            </p:cNvSpPr>
            <p:nvPr/>
          </p:nvSpPr>
          <p:spPr bwMode="auto">
            <a:xfrm>
              <a:off x="4010" y="1884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40" name="Oval 172"/>
            <p:cNvSpPr>
              <a:spLocks noChangeAspect="1" noChangeArrowheads="1"/>
            </p:cNvSpPr>
            <p:nvPr/>
          </p:nvSpPr>
          <p:spPr bwMode="auto">
            <a:xfrm>
              <a:off x="3696" y="1884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41" name="Oval 173"/>
            <p:cNvSpPr>
              <a:spLocks noChangeAspect="1" noChangeArrowheads="1"/>
            </p:cNvSpPr>
            <p:nvPr/>
          </p:nvSpPr>
          <p:spPr bwMode="auto">
            <a:xfrm>
              <a:off x="5267" y="2028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42" name="Oval 174"/>
            <p:cNvSpPr>
              <a:spLocks noChangeAspect="1" noChangeArrowheads="1"/>
            </p:cNvSpPr>
            <p:nvPr/>
          </p:nvSpPr>
          <p:spPr bwMode="auto">
            <a:xfrm>
              <a:off x="4952" y="2028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43" name="Oval 175"/>
            <p:cNvSpPr>
              <a:spLocks noChangeAspect="1" noChangeArrowheads="1"/>
            </p:cNvSpPr>
            <p:nvPr/>
          </p:nvSpPr>
          <p:spPr bwMode="auto">
            <a:xfrm>
              <a:off x="4638" y="2028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44" name="Oval 176"/>
            <p:cNvSpPr>
              <a:spLocks noChangeAspect="1" noChangeArrowheads="1"/>
            </p:cNvSpPr>
            <p:nvPr/>
          </p:nvSpPr>
          <p:spPr bwMode="auto">
            <a:xfrm>
              <a:off x="4324" y="2028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45" name="Oval 177"/>
            <p:cNvSpPr>
              <a:spLocks noChangeAspect="1" noChangeArrowheads="1"/>
            </p:cNvSpPr>
            <p:nvPr/>
          </p:nvSpPr>
          <p:spPr bwMode="auto">
            <a:xfrm>
              <a:off x="4010" y="2028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46" name="Oval 178"/>
            <p:cNvSpPr>
              <a:spLocks noChangeAspect="1" noChangeArrowheads="1"/>
            </p:cNvSpPr>
            <p:nvPr/>
          </p:nvSpPr>
          <p:spPr bwMode="auto">
            <a:xfrm>
              <a:off x="3360" y="1872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47" name="Oval 179"/>
            <p:cNvSpPr>
              <a:spLocks noChangeAspect="1" noChangeArrowheads="1"/>
            </p:cNvSpPr>
            <p:nvPr/>
          </p:nvSpPr>
          <p:spPr bwMode="auto">
            <a:xfrm>
              <a:off x="5520" y="1728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570" name="Group 202"/>
          <p:cNvGrpSpPr>
            <a:grpSpLocks/>
          </p:cNvGrpSpPr>
          <p:nvPr/>
        </p:nvGrpSpPr>
        <p:grpSpPr bwMode="auto">
          <a:xfrm>
            <a:off x="4800600" y="4819650"/>
            <a:ext cx="4097338" cy="133350"/>
            <a:chOff x="3024" y="3036"/>
            <a:chExt cx="2581" cy="84"/>
          </a:xfrm>
        </p:grpSpPr>
        <p:sp>
          <p:nvSpPr>
            <p:cNvPr id="186571" name="Oval 203"/>
            <p:cNvSpPr>
              <a:spLocks noChangeAspect="1" noChangeArrowheads="1"/>
            </p:cNvSpPr>
            <p:nvPr/>
          </p:nvSpPr>
          <p:spPr bwMode="auto">
            <a:xfrm>
              <a:off x="5267" y="303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72" name="Oval 204"/>
            <p:cNvSpPr>
              <a:spLocks noChangeAspect="1" noChangeArrowheads="1"/>
            </p:cNvSpPr>
            <p:nvPr/>
          </p:nvSpPr>
          <p:spPr bwMode="auto">
            <a:xfrm>
              <a:off x="4952" y="303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73" name="Oval 205"/>
            <p:cNvSpPr>
              <a:spLocks noChangeAspect="1" noChangeArrowheads="1"/>
            </p:cNvSpPr>
            <p:nvPr/>
          </p:nvSpPr>
          <p:spPr bwMode="auto">
            <a:xfrm>
              <a:off x="4638" y="303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74" name="Oval 206"/>
            <p:cNvSpPr>
              <a:spLocks noChangeAspect="1" noChangeArrowheads="1"/>
            </p:cNvSpPr>
            <p:nvPr/>
          </p:nvSpPr>
          <p:spPr bwMode="auto">
            <a:xfrm>
              <a:off x="4324" y="303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75" name="Oval 207"/>
            <p:cNvSpPr>
              <a:spLocks noChangeAspect="1" noChangeArrowheads="1"/>
            </p:cNvSpPr>
            <p:nvPr/>
          </p:nvSpPr>
          <p:spPr bwMode="auto">
            <a:xfrm>
              <a:off x="4010" y="303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76" name="Oval 208"/>
            <p:cNvSpPr>
              <a:spLocks noChangeAspect="1" noChangeArrowheads="1"/>
            </p:cNvSpPr>
            <p:nvPr/>
          </p:nvSpPr>
          <p:spPr bwMode="auto">
            <a:xfrm>
              <a:off x="3696" y="303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77" name="Oval 209"/>
            <p:cNvSpPr>
              <a:spLocks noChangeAspect="1" noChangeArrowheads="1"/>
            </p:cNvSpPr>
            <p:nvPr/>
          </p:nvSpPr>
          <p:spPr bwMode="auto">
            <a:xfrm>
              <a:off x="5520" y="303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78" name="Oval 210"/>
            <p:cNvSpPr>
              <a:spLocks noChangeAspect="1" noChangeArrowheads="1"/>
            </p:cNvSpPr>
            <p:nvPr/>
          </p:nvSpPr>
          <p:spPr bwMode="auto">
            <a:xfrm>
              <a:off x="3360" y="303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79" name="Oval 211"/>
            <p:cNvSpPr>
              <a:spLocks noChangeAspect="1" noChangeArrowheads="1"/>
            </p:cNvSpPr>
            <p:nvPr/>
          </p:nvSpPr>
          <p:spPr bwMode="auto">
            <a:xfrm>
              <a:off x="3024" y="303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6580" name="Line 212"/>
          <p:cNvSpPr>
            <a:spLocks noChangeShapeType="1"/>
          </p:cNvSpPr>
          <p:nvPr/>
        </p:nvSpPr>
        <p:spPr bwMode="auto">
          <a:xfrm flipH="1">
            <a:off x="381000" y="32004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6581" name="Group 213"/>
          <p:cNvGrpSpPr>
            <a:grpSpLocks/>
          </p:cNvGrpSpPr>
          <p:nvPr/>
        </p:nvGrpSpPr>
        <p:grpSpPr bwMode="auto">
          <a:xfrm>
            <a:off x="381000" y="3471863"/>
            <a:ext cx="3581400" cy="1633537"/>
            <a:chOff x="240" y="2187"/>
            <a:chExt cx="2256" cy="1029"/>
          </a:xfrm>
        </p:grpSpPr>
        <p:grpSp>
          <p:nvGrpSpPr>
            <p:cNvPr id="186582" name="Group 214"/>
            <p:cNvGrpSpPr>
              <a:grpSpLocks/>
            </p:cNvGrpSpPr>
            <p:nvPr/>
          </p:nvGrpSpPr>
          <p:grpSpPr bwMode="auto">
            <a:xfrm>
              <a:off x="433" y="2187"/>
              <a:ext cx="1822" cy="899"/>
              <a:chOff x="557" y="2187"/>
              <a:chExt cx="1822" cy="899"/>
            </a:xfrm>
          </p:grpSpPr>
          <p:sp>
            <p:nvSpPr>
              <p:cNvPr id="186583" name="Rectangle 215"/>
              <p:cNvSpPr>
                <a:spLocks noChangeAspect="1" noChangeArrowheads="1"/>
              </p:cNvSpPr>
              <p:nvPr/>
            </p:nvSpPr>
            <p:spPr bwMode="auto">
              <a:xfrm>
                <a:off x="557" y="2187"/>
                <a:ext cx="244" cy="503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84" name="Rectangle 216"/>
              <p:cNvSpPr>
                <a:spLocks noChangeAspect="1" noChangeArrowheads="1"/>
              </p:cNvSpPr>
              <p:nvPr/>
            </p:nvSpPr>
            <p:spPr bwMode="auto">
              <a:xfrm>
                <a:off x="868" y="2187"/>
                <a:ext cx="244" cy="503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85" name="Rectangle 217"/>
              <p:cNvSpPr>
                <a:spLocks noChangeAspect="1" noChangeArrowheads="1"/>
              </p:cNvSpPr>
              <p:nvPr/>
            </p:nvSpPr>
            <p:spPr bwMode="auto">
              <a:xfrm>
                <a:off x="1201" y="2187"/>
                <a:ext cx="244" cy="505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86" name="Rectangle 218"/>
              <p:cNvSpPr>
                <a:spLocks noChangeAspect="1" noChangeArrowheads="1"/>
              </p:cNvSpPr>
              <p:nvPr/>
            </p:nvSpPr>
            <p:spPr bwMode="auto">
              <a:xfrm>
                <a:off x="1512" y="2187"/>
                <a:ext cx="244" cy="505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87" name="Rectangle 219"/>
              <p:cNvSpPr>
                <a:spLocks noChangeAspect="1" noChangeArrowheads="1"/>
              </p:cNvSpPr>
              <p:nvPr/>
            </p:nvSpPr>
            <p:spPr bwMode="auto">
              <a:xfrm>
                <a:off x="1824" y="2187"/>
                <a:ext cx="243" cy="505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88" name="Rectangle 220"/>
              <p:cNvSpPr>
                <a:spLocks noChangeAspect="1" noChangeArrowheads="1"/>
              </p:cNvSpPr>
              <p:nvPr/>
            </p:nvSpPr>
            <p:spPr bwMode="auto">
              <a:xfrm>
                <a:off x="2135" y="2187"/>
                <a:ext cx="244" cy="899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6589" name="Line 221"/>
            <p:cNvSpPr>
              <a:spLocks noChangeShapeType="1"/>
            </p:cNvSpPr>
            <p:nvPr/>
          </p:nvSpPr>
          <p:spPr bwMode="auto">
            <a:xfrm flipH="1">
              <a:off x="240" y="3216"/>
              <a:ext cx="2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590" name="Group 222"/>
          <p:cNvGrpSpPr>
            <a:grpSpLocks/>
          </p:cNvGrpSpPr>
          <p:nvPr/>
        </p:nvGrpSpPr>
        <p:grpSpPr bwMode="auto">
          <a:xfrm>
            <a:off x="3657600" y="1066800"/>
            <a:ext cx="5334000" cy="4191000"/>
            <a:chOff x="2304" y="672"/>
            <a:chExt cx="3360" cy="2640"/>
          </a:xfrm>
        </p:grpSpPr>
        <p:grpSp>
          <p:nvGrpSpPr>
            <p:cNvPr id="186591" name="Group 223"/>
            <p:cNvGrpSpPr>
              <a:grpSpLocks/>
            </p:cNvGrpSpPr>
            <p:nvPr/>
          </p:nvGrpSpPr>
          <p:grpSpPr bwMode="auto">
            <a:xfrm>
              <a:off x="3699" y="751"/>
              <a:ext cx="1888" cy="205"/>
              <a:chOff x="357" y="3401"/>
              <a:chExt cx="1888" cy="205"/>
            </a:xfrm>
          </p:grpSpPr>
          <p:sp>
            <p:nvSpPr>
              <p:cNvPr id="186592" name="Freeform 224"/>
              <p:cNvSpPr>
                <a:spLocks noChangeAspect="1"/>
              </p:cNvSpPr>
              <p:nvPr/>
            </p:nvSpPr>
            <p:spPr bwMode="auto">
              <a:xfrm>
                <a:off x="357" y="3401"/>
                <a:ext cx="334" cy="205"/>
              </a:xfrm>
              <a:custGeom>
                <a:avLst/>
                <a:gdLst/>
                <a:ahLst/>
                <a:cxnLst>
                  <a:cxn ang="0">
                    <a:pos x="0" y="135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46"/>
                  </a:cxn>
                  <a:cxn ang="0">
                    <a:pos x="0" y="146"/>
                  </a:cxn>
                  <a:cxn ang="0">
                    <a:pos x="0" y="135"/>
                  </a:cxn>
                </a:cxnLst>
                <a:rect l="0" t="0" r="r" b="b"/>
                <a:pathLst>
                  <a:path w="168" h="146">
                    <a:moveTo>
                      <a:pt x="0" y="135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46"/>
                    </a:lnTo>
                    <a:lnTo>
                      <a:pt x="0" y="146"/>
                    </a:lnTo>
                    <a:lnTo>
                      <a:pt x="0" y="135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93" name="Freeform 225"/>
              <p:cNvSpPr>
                <a:spLocks noChangeAspect="1"/>
              </p:cNvSpPr>
              <p:nvPr/>
            </p:nvSpPr>
            <p:spPr bwMode="auto">
              <a:xfrm>
                <a:off x="668" y="3416"/>
                <a:ext cx="333" cy="190"/>
              </a:xfrm>
              <a:custGeom>
                <a:avLst/>
                <a:gdLst/>
                <a:ahLst/>
                <a:cxnLst>
                  <a:cxn ang="0">
                    <a:pos x="0" y="124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35"/>
                  </a:cxn>
                  <a:cxn ang="0">
                    <a:pos x="0" y="135"/>
                  </a:cxn>
                  <a:cxn ang="0">
                    <a:pos x="0" y="124"/>
                  </a:cxn>
                </a:cxnLst>
                <a:rect l="0" t="0" r="r" b="b"/>
                <a:pathLst>
                  <a:path w="168" h="135">
                    <a:moveTo>
                      <a:pt x="0" y="124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35"/>
                    </a:lnTo>
                    <a:lnTo>
                      <a:pt x="0" y="135"/>
                    </a:lnTo>
                    <a:lnTo>
                      <a:pt x="0" y="124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94" name="Freeform 226"/>
              <p:cNvSpPr>
                <a:spLocks noChangeAspect="1"/>
              </p:cNvSpPr>
              <p:nvPr/>
            </p:nvSpPr>
            <p:spPr bwMode="auto">
              <a:xfrm>
                <a:off x="957" y="3401"/>
                <a:ext cx="334" cy="205"/>
              </a:xfrm>
              <a:custGeom>
                <a:avLst/>
                <a:gdLst/>
                <a:ahLst/>
                <a:cxnLst>
                  <a:cxn ang="0">
                    <a:pos x="0" y="135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46"/>
                  </a:cxn>
                  <a:cxn ang="0">
                    <a:pos x="0" y="146"/>
                  </a:cxn>
                  <a:cxn ang="0">
                    <a:pos x="0" y="135"/>
                  </a:cxn>
                </a:cxnLst>
                <a:rect l="0" t="0" r="r" b="b"/>
                <a:pathLst>
                  <a:path w="168" h="146">
                    <a:moveTo>
                      <a:pt x="0" y="135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46"/>
                    </a:lnTo>
                    <a:lnTo>
                      <a:pt x="0" y="146"/>
                    </a:lnTo>
                    <a:lnTo>
                      <a:pt x="0" y="135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95" name="Freeform 227"/>
              <p:cNvSpPr>
                <a:spLocks noChangeAspect="1"/>
              </p:cNvSpPr>
              <p:nvPr/>
            </p:nvSpPr>
            <p:spPr bwMode="auto">
              <a:xfrm>
                <a:off x="1268" y="3416"/>
                <a:ext cx="333" cy="190"/>
              </a:xfrm>
              <a:custGeom>
                <a:avLst/>
                <a:gdLst/>
                <a:ahLst/>
                <a:cxnLst>
                  <a:cxn ang="0">
                    <a:pos x="0" y="124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35"/>
                  </a:cxn>
                  <a:cxn ang="0">
                    <a:pos x="0" y="135"/>
                  </a:cxn>
                  <a:cxn ang="0">
                    <a:pos x="0" y="124"/>
                  </a:cxn>
                </a:cxnLst>
                <a:rect l="0" t="0" r="r" b="b"/>
                <a:pathLst>
                  <a:path w="168" h="135">
                    <a:moveTo>
                      <a:pt x="0" y="124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35"/>
                    </a:lnTo>
                    <a:lnTo>
                      <a:pt x="0" y="135"/>
                    </a:lnTo>
                    <a:lnTo>
                      <a:pt x="0" y="124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96" name="Freeform 228"/>
              <p:cNvSpPr>
                <a:spLocks noChangeAspect="1"/>
              </p:cNvSpPr>
              <p:nvPr/>
            </p:nvSpPr>
            <p:spPr bwMode="auto">
              <a:xfrm>
                <a:off x="1601" y="3401"/>
                <a:ext cx="334" cy="205"/>
              </a:xfrm>
              <a:custGeom>
                <a:avLst/>
                <a:gdLst/>
                <a:ahLst/>
                <a:cxnLst>
                  <a:cxn ang="0">
                    <a:pos x="0" y="135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46"/>
                  </a:cxn>
                  <a:cxn ang="0">
                    <a:pos x="0" y="146"/>
                  </a:cxn>
                  <a:cxn ang="0">
                    <a:pos x="0" y="135"/>
                  </a:cxn>
                </a:cxnLst>
                <a:rect l="0" t="0" r="r" b="b"/>
                <a:pathLst>
                  <a:path w="168" h="146">
                    <a:moveTo>
                      <a:pt x="0" y="135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46"/>
                    </a:lnTo>
                    <a:lnTo>
                      <a:pt x="0" y="146"/>
                    </a:lnTo>
                    <a:lnTo>
                      <a:pt x="0" y="135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97" name="Freeform 229"/>
              <p:cNvSpPr>
                <a:spLocks noChangeAspect="1"/>
              </p:cNvSpPr>
              <p:nvPr/>
            </p:nvSpPr>
            <p:spPr bwMode="auto">
              <a:xfrm>
                <a:off x="1912" y="3416"/>
                <a:ext cx="333" cy="190"/>
              </a:xfrm>
              <a:custGeom>
                <a:avLst/>
                <a:gdLst/>
                <a:ahLst/>
                <a:cxnLst>
                  <a:cxn ang="0">
                    <a:pos x="0" y="124"/>
                  </a:cxn>
                  <a:cxn ang="0">
                    <a:pos x="157" y="0"/>
                  </a:cxn>
                  <a:cxn ang="0">
                    <a:pos x="168" y="0"/>
                  </a:cxn>
                  <a:cxn ang="0">
                    <a:pos x="168" y="11"/>
                  </a:cxn>
                  <a:cxn ang="0">
                    <a:pos x="11" y="135"/>
                  </a:cxn>
                  <a:cxn ang="0">
                    <a:pos x="0" y="135"/>
                  </a:cxn>
                  <a:cxn ang="0">
                    <a:pos x="0" y="124"/>
                  </a:cxn>
                </a:cxnLst>
                <a:rect l="0" t="0" r="r" b="b"/>
                <a:pathLst>
                  <a:path w="168" h="135">
                    <a:moveTo>
                      <a:pt x="0" y="124"/>
                    </a:moveTo>
                    <a:lnTo>
                      <a:pt x="157" y="0"/>
                    </a:lnTo>
                    <a:lnTo>
                      <a:pt x="168" y="0"/>
                    </a:lnTo>
                    <a:lnTo>
                      <a:pt x="168" y="11"/>
                    </a:lnTo>
                    <a:lnTo>
                      <a:pt x="11" y="135"/>
                    </a:lnTo>
                    <a:lnTo>
                      <a:pt x="0" y="135"/>
                    </a:lnTo>
                    <a:lnTo>
                      <a:pt x="0" y="124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6598" name="Rectangle 230"/>
            <p:cNvSpPr>
              <a:spLocks noChangeAspect="1" noChangeArrowheads="1"/>
            </p:cNvSpPr>
            <p:nvPr/>
          </p:nvSpPr>
          <p:spPr bwMode="auto">
            <a:xfrm>
              <a:off x="3610" y="853"/>
              <a:ext cx="244" cy="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99" name="Rectangle 231"/>
            <p:cNvSpPr>
              <a:spLocks noChangeAspect="1" noChangeArrowheads="1"/>
            </p:cNvSpPr>
            <p:nvPr/>
          </p:nvSpPr>
          <p:spPr bwMode="auto">
            <a:xfrm>
              <a:off x="3921" y="672"/>
              <a:ext cx="244" cy="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600" name="Rectangle 232"/>
            <p:cNvSpPr>
              <a:spLocks noChangeAspect="1" noChangeArrowheads="1"/>
            </p:cNvSpPr>
            <p:nvPr/>
          </p:nvSpPr>
          <p:spPr bwMode="auto">
            <a:xfrm>
              <a:off x="4254" y="672"/>
              <a:ext cx="245" cy="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601" name="Rectangle 233"/>
            <p:cNvSpPr>
              <a:spLocks noChangeAspect="1" noChangeArrowheads="1"/>
            </p:cNvSpPr>
            <p:nvPr/>
          </p:nvSpPr>
          <p:spPr bwMode="auto">
            <a:xfrm>
              <a:off x="4565" y="672"/>
              <a:ext cx="244" cy="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602" name="Rectangle 234"/>
            <p:cNvSpPr>
              <a:spLocks noChangeAspect="1" noChangeArrowheads="1"/>
            </p:cNvSpPr>
            <p:nvPr/>
          </p:nvSpPr>
          <p:spPr bwMode="auto">
            <a:xfrm>
              <a:off x="4877" y="672"/>
              <a:ext cx="242" cy="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603" name="Rectangle 235"/>
            <p:cNvSpPr>
              <a:spLocks noChangeAspect="1" noChangeArrowheads="1"/>
            </p:cNvSpPr>
            <p:nvPr/>
          </p:nvSpPr>
          <p:spPr bwMode="auto">
            <a:xfrm>
              <a:off x="5187" y="672"/>
              <a:ext cx="244" cy="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604" name="Oval 236"/>
            <p:cNvSpPr>
              <a:spLocks noChangeAspect="1" noChangeArrowheads="1"/>
            </p:cNvSpPr>
            <p:nvPr/>
          </p:nvSpPr>
          <p:spPr bwMode="auto">
            <a:xfrm>
              <a:off x="5579" y="722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05" name="Oval 237"/>
            <p:cNvSpPr>
              <a:spLocks noChangeAspect="1" noChangeArrowheads="1"/>
            </p:cNvSpPr>
            <p:nvPr/>
          </p:nvSpPr>
          <p:spPr bwMode="auto">
            <a:xfrm>
              <a:off x="5262" y="722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06" name="Oval 238"/>
            <p:cNvSpPr>
              <a:spLocks noChangeAspect="1" noChangeArrowheads="1"/>
            </p:cNvSpPr>
            <p:nvPr/>
          </p:nvSpPr>
          <p:spPr bwMode="auto">
            <a:xfrm>
              <a:off x="4945" y="722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07" name="Oval 239"/>
            <p:cNvSpPr>
              <a:spLocks noChangeAspect="1" noChangeArrowheads="1"/>
            </p:cNvSpPr>
            <p:nvPr/>
          </p:nvSpPr>
          <p:spPr bwMode="auto">
            <a:xfrm>
              <a:off x="4629" y="722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08" name="Oval 240"/>
            <p:cNvSpPr>
              <a:spLocks noChangeAspect="1" noChangeArrowheads="1"/>
            </p:cNvSpPr>
            <p:nvPr/>
          </p:nvSpPr>
          <p:spPr bwMode="auto">
            <a:xfrm>
              <a:off x="4312" y="722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09" name="Oval 241"/>
            <p:cNvSpPr>
              <a:spLocks noChangeAspect="1" noChangeArrowheads="1"/>
            </p:cNvSpPr>
            <p:nvPr/>
          </p:nvSpPr>
          <p:spPr bwMode="auto">
            <a:xfrm>
              <a:off x="3996" y="722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10" name="Oval 242"/>
            <p:cNvSpPr>
              <a:spLocks noChangeAspect="1" noChangeArrowheads="1"/>
            </p:cNvSpPr>
            <p:nvPr/>
          </p:nvSpPr>
          <p:spPr bwMode="auto">
            <a:xfrm>
              <a:off x="5255" y="890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11" name="Oval 243"/>
            <p:cNvSpPr>
              <a:spLocks noChangeAspect="1" noChangeArrowheads="1"/>
            </p:cNvSpPr>
            <p:nvPr/>
          </p:nvSpPr>
          <p:spPr bwMode="auto">
            <a:xfrm>
              <a:off x="4940" y="890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12" name="Oval 244"/>
            <p:cNvSpPr>
              <a:spLocks noChangeAspect="1" noChangeArrowheads="1"/>
            </p:cNvSpPr>
            <p:nvPr/>
          </p:nvSpPr>
          <p:spPr bwMode="auto">
            <a:xfrm>
              <a:off x="4626" y="890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13" name="Oval 245"/>
            <p:cNvSpPr>
              <a:spLocks noChangeAspect="1" noChangeArrowheads="1"/>
            </p:cNvSpPr>
            <p:nvPr/>
          </p:nvSpPr>
          <p:spPr bwMode="auto">
            <a:xfrm>
              <a:off x="4312" y="890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14" name="Oval 246"/>
            <p:cNvSpPr>
              <a:spLocks noChangeAspect="1" noChangeArrowheads="1"/>
            </p:cNvSpPr>
            <p:nvPr/>
          </p:nvSpPr>
          <p:spPr bwMode="auto">
            <a:xfrm>
              <a:off x="3998" y="890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15" name="Oval 247"/>
            <p:cNvSpPr>
              <a:spLocks noChangeAspect="1" noChangeArrowheads="1"/>
            </p:cNvSpPr>
            <p:nvPr/>
          </p:nvSpPr>
          <p:spPr bwMode="auto">
            <a:xfrm>
              <a:off x="3684" y="890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16" name="Oval 248"/>
            <p:cNvSpPr>
              <a:spLocks noChangeAspect="1" noChangeArrowheads="1"/>
            </p:cNvSpPr>
            <p:nvPr/>
          </p:nvSpPr>
          <p:spPr bwMode="auto">
            <a:xfrm>
              <a:off x="5255" y="1046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17" name="Oval 249"/>
            <p:cNvSpPr>
              <a:spLocks noChangeAspect="1" noChangeArrowheads="1"/>
            </p:cNvSpPr>
            <p:nvPr/>
          </p:nvSpPr>
          <p:spPr bwMode="auto">
            <a:xfrm>
              <a:off x="4940" y="1046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18" name="Oval 250"/>
            <p:cNvSpPr>
              <a:spLocks noChangeAspect="1" noChangeArrowheads="1"/>
            </p:cNvSpPr>
            <p:nvPr/>
          </p:nvSpPr>
          <p:spPr bwMode="auto">
            <a:xfrm>
              <a:off x="4626" y="1046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19" name="Oval 251"/>
            <p:cNvSpPr>
              <a:spLocks noChangeAspect="1" noChangeArrowheads="1"/>
            </p:cNvSpPr>
            <p:nvPr/>
          </p:nvSpPr>
          <p:spPr bwMode="auto">
            <a:xfrm>
              <a:off x="4312" y="1046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20" name="Oval 252"/>
            <p:cNvSpPr>
              <a:spLocks noChangeAspect="1" noChangeArrowheads="1"/>
            </p:cNvSpPr>
            <p:nvPr/>
          </p:nvSpPr>
          <p:spPr bwMode="auto">
            <a:xfrm>
              <a:off x="3998" y="1046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21" name="Oval 253"/>
            <p:cNvSpPr>
              <a:spLocks noChangeAspect="1" noChangeArrowheads="1"/>
            </p:cNvSpPr>
            <p:nvPr/>
          </p:nvSpPr>
          <p:spPr bwMode="auto">
            <a:xfrm>
              <a:off x="3684" y="1046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22" name="Oval 254"/>
            <p:cNvSpPr>
              <a:spLocks noChangeAspect="1" noChangeArrowheads="1"/>
            </p:cNvSpPr>
            <p:nvPr/>
          </p:nvSpPr>
          <p:spPr bwMode="auto">
            <a:xfrm>
              <a:off x="5255" y="1217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23" name="Oval 255"/>
            <p:cNvSpPr>
              <a:spLocks noChangeAspect="1" noChangeArrowheads="1"/>
            </p:cNvSpPr>
            <p:nvPr/>
          </p:nvSpPr>
          <p:spPr bwMode="auto">
            <a:xfrm>
              <a:off x="4940" y="1217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24" name="Oval 256"/>
            <p:cNvSpPr>
              <a:spLocks noChangeAspect="1" noChangeArrowheads="1"/>
            </p:cNvSpPr>
            <p:nvPr/>
          </p:nvSpPr>
          <p:spPr bwMode="auto">
            <a:xfrm>
              <a:off x="4626" y="1217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25" name="Oval 257"/>
            <p:cNvSpPr>
              <a:spLocks noChangeAspect="1" noChangeArrowheads="1"/>
            </p:cNvSpPr>
            <p:nvPr/>
          </p:nvSpPr>
          <p:spPr bwMode="auto">
            <a:xfrm>
              <a:off x="4312" y="1217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26" name="Oval 258"/>
            <p:cNvSpPr>
              <a:spLocks noChangeAspect="1" noChangeArrowheads="1"/>
            </p:cNvSpPr>
            <p:nvPr/>
          </p:nvSpPr>
          <p:spPr bwMode="auto">
            <a:xfrm>
              <a:off x="3998" y="1217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27" name="Oval 259"/>
            <p:cNvSpPr>
              <a:spLocks noChangeAspect="1" noChangeArrowheads="1"/>
            </p:cNvSpPr>
            <p:nvPr/>
          </p:nvSpPr>
          <p:spPr bwMode="auto">
            <a:xfrm>
              <a:off x="3684" y="1217"/>
              <a:ext cx="85" cy="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28" name="Line 260"/>
            <p:cNvSpPr>
              <a:spLocks noChangeShapeType="1"/>
            </p:cNvSpPr>
            <p:nvPr/>
          </p:nvSpPr>
          <p:spPr bwMode="auto">
            <a:xfrm flipV="1">
              <a:off x="2304" y="1296"/>
              <a:ext cx="1152" cy="2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29" name="Line 261"/>
            <p:cNvSpPr>
              <a:spLocks noChangeShapeType="1"/>
            </p:cNvSpPr>
            <p:nvPr/>
          </p:nvSpPr>
          <p:spPr bwMode="auto">
            <a:xfrm flipH="1">
              <a:off x="3360" y="1536"/>
              <a:ext cx="2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6655" name="Group 287"/>
          <p:cNvGrpSpPr>
            <a:grpSpLocks/>
          </p:cNvGrpSpPr>
          <p:nvPr/>
        </p:nvGrpSpPr>
        <p:grpSpPr bwMode="auto">
          <a:xfrm>
            <a:off x="4648200" y="3819525"/>
            <a:ext cx="4267200" cy="904875"/>
            <a:chOff x="2928" y="2406"/>
            <a:chExt cx="2688" cy="570"/>
          </a:xfrm>
        </p:grpSpPr>
        <p:sp>
          <p:nvSpPr>
            <p:cNvPr id="186639" name="Rectangle 271"/>
            <p:cNvSpPr>
              <a:spLocks noChangeAspect="1" noChangeArrowheads="1"/>
            </p:cNvSpPr>
            <p:nvPr/>
          </p:nvSpPr>
          <p:spPr bwMode="auto">
            <a:xfrm>
              <a:off x="3312" y="2406"/>
              <a:ext cx="1872" cy="4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640" name="Line 272"/>
            <p:cNvSpPr>
              <a:spLocks noChangeShapeType="1"/>
            </p:cNvSpPr>
            <p:nvPr/>
          </p:nvSpPr>
          <p:spPr bwMode="auto">
            <a:xfrm flipH="1">
              <a:off x="2928" y="2976"/>
              <a:ext cx="26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6641" name="Text Box 273"/>
          <p:cNvSpPr txBox="1">
            <a:spLocks noChangeArrowheads="1"/>
          </p:cNvSpPr>
          <p:nvPr/>
        </p:nvSpPr>
        <p:spPr bwMode="auto">
          <a:xfrm>
            <a:off x="4383088" y="5413375"/>
            <a:ext cx="4532312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chemeClr val="folHlink"/>
                </a:solidFill>
                <a:latin typeface="Bradley Hand ITC" pitchFamily="66" charset="0"/>
              </a:rPr>
              <a:t>Delay = 4 CSA + 1 CLA</a:t>
            </a:r>
          </a:p>
        </p:txBody>
      </p:sp>
      <p:sp>
        <p:nvSpPr>
          <p:cNvPr id="186642" name="Rectangle 274"/>
          <p:cNvSpPr>
            <a:spLocks noChangeArrowheads="1"/>
          </p:cNvSpPr>
          <p:nvPr/>
        </p:nvSpPr>
        <p:spPr bwMode="auto">
          <a:xfrm>
            <a:off x="4343400" y="5410200"/>
            <a:ext cx="4800600" cy="6096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643" name="Text Box 275"/>
          <p:cNvSpPr txBox="1">
            <a:spLocks noChangeArrowheads="1"/>
          </p:cNvSpPr>
          <p:nvPr/>
        </p:nvSpPr>
        <p:spPr bwMode="auto">
          <a:xfrm>
            <a:off x="7859713" y="6019800"/>
            <a:ext cx="1208087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Par00</a:t>
            </a:r>
            <a:r>
              <a:rPr lang="en-US" sz="1600" b="1">
                <a:latin typeface="Arial" charset="0"/>
              </a:rPr>
              <a:t>] p130</a:t>
            </a:r>
          </a:p>
        </p:txBody>
      </p:sp>
      <p:sp>
        <p:nvSpPr>
          <p:cNvPr id="186644" name="Oval 276"/>
          <p:cNvSpPr>
            <a:spLocks noChangeAspect="1" noChangeArrowheads="1"/>
          </p:cNvSpPr>
          <p:nvPr/>
        </p:nvSpPr>
        <p:spPr bwMode="auto">
          <a:xfrm>
            <a:off x="2852738" y="2906713"/>
            <a:ext cx="134937" cy="1333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645" name="Oval 277"/>
          <p:cNvSpPr>
            <a:spLocks noChangeAspect="1" noChangeArrowheads="1"/>
          </p:cNvSpPr>
          <p:nvPr/>
        </p:nvSpPr>
        <p:spPr bwMode="auto">
          <a:xfrm>
            <a:off x="2354263" y="2906713"/>
            <a:ext cx="134937" cy="1333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646" name="Oval 278"/>
          <p:cNvSpPr>
            <a:spLocks noChangeAspect="1" noChangeArrowheads="1"/>
          </p:cNvSpPr>
          <p:nvPr/>
        </p:nvSpPr>
        <p:spPr bwMode="auto">
          <a:xfrm>
            <a:off x="1855788" y="2906713"/>
            <a:ext cx="134937" cy="1333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647" name="Oval 279"/>
          <p:cNvSpPr>
            <a:spLocks noChangeAspect="1" noChangeArrowheads="1"/>
          </p:cNvSpPr>
          <p:nvPr/>
        </p:nvSpPr>
        <p:spPr bwMode="auto">
          <a:xfrm>
            <a:off x="1357313" y="2906713"/>
            <a:ext cx="134937" cy="1333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648" name="Oval 280"/>
          <p:cNvSpPr>
            <a:spLocks noChangeAspect="1" noChangeArrowheads="1"/>
          </p:cNvSpPr>
          <p:nvPr/>
        </p:nvSpPr>
        <p:spPr bwMode="auto">
          <a:xfrm>
            <a:off x="858838" y="2906713"/>
            <a:ext cx="134937" cy="1333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649" name="Oval 281"/>
          <p:cNvSpPr>
            <a:spLocks noChangeAspect="1" noChangeArrowheads="1"/>
          </p:cNvSpPr>
          <p:nvPr/>
        </p:nvSpPr>
        <p:spPr bwMode="auto">
          <a:xfrm>
            <a:off x="3351213" y="2906713"/>
            <a:ext cx="134937" cy="13335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6652" name="Group 284"/>
          <p:cNvGrpSpPr>
            <a:grpSpLocks/>
          </p:cNvGrpSpPr>
          <p:nvPr/>
        </p:nvGrpSpPr>
        <p:grpSpPr bwMode="auto">
          <a:xfrm>
            <a:off x="5334000" y="2651125"/>
            <a:ext cx="3581400" cy="1006475"/>
            <a:chOff x="3360" y="1670"/>
            <a:chExt cx="2256" cy="634"/>
          </a:xfrm>
        </p:grpSpPr>
        <p:sp>
          <p:nvSpPr>
            <p:cNvPr id="186637" name="Line 269"/>
            <p:cNvSpPr>
              <a:spLocks noChangeShapeType="1"/>
            </p:cNvSpPr>
            <p:nvPr/>
          </p:nvSpPr>
          <p:spPr bwMode="auto">
            <a:xfrm flipH="1">
              <a:off x="3360" y="2304"/>
              <a:ext cx="2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6651" name="Group 283"/>
            <p:cNvGrpSpPr>
              <a:grpSpLocks/>
            </p:cNvGrpSpPr>
            <p:nvPr/>
          </p:nvGrpSpPr>
          <p:grpSpPr bwMode="auto">
            <a:xfrm>
              <a:off x="3621" y="1670"/>
              <a:ext cx="1810" cy="524"/>
              <a:chOff x="3621" y="1670"/>
              <a:chExt cx="1810" cy="524"/>
            </a:xfrm>
          </p:grpSpPr>
          <p:sp>
            <p:nvSpPr>
              <p:cNvPr id="186632" name="Rectangle 264"/>
              <p:cNvSpPr>
                <a:spLocks noChangeAspect="1" noChangeArrowheads="1"/>
              </p:cNvSpPr>
              <p:nvPr/>
            </p:nvSpPr>
            <p:spPr bwMode="auto">
              <a:xfrm>
                <a:off x="3621" y="1670"/>
                <a:ext cx="245" cy="524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33" name="Rectangle 265"/>
              <p:cNvSpPr>
                <a:spLocks noChangeAspect="1" noChangeArrowheads="1"/>
              </p:cNvSpPr>
              <p:nvPr/>
            </p:nvSpPr>
            <p:spPr bwMode="auto">
              <a:xfrm>
                <a:off x="3931" y="1670"/>
                <a:ext cx="244" cy="524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34" name="Rectangle 266"/>
              <p:cNvSpPr>
                <a:spLocks noChangeAspect="1" noChangeArrowheads="1"/>
              </p:cNvSpPr>
              <p:nvPr/>
            </p:nvSpPr>
            <p:spPr bwMode="auto">
              <a:xfrm>
                <a:off x="4263" y="1670"/>
                <a:ext cx="245" cy="524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35" name="Rectangle 267"/>
              <p:cNvSpPr>
                <a:spLocks noChangeAspect="1" noChangeArrowheads="1"/>
              </p:cNvSpPr>
              <p:nvPr/>
            </p:nvSpPr>
            <p:spPr bwMode="auto">
              <a:xfrm>
                <a:off x="4572" y="1670"/>
                <a:ext cx="245" cy="524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36" name="Rectangle 268"/>
              <p:cNvSpPr>
                <a:spLocks noChangeAspect="1" noChangeArrowheads="1"/>
              </p:cNvSpPr>
              <p:nvPr/>
            </p:nvSpPr>
            <p:spPr bwMode="auto">
              <a:xfrm>
                <a:off x="4882" y="1670"/>
                <a:ext cx="244" cy="524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50" name="Rectangle 282"/>
              <p:cNvSpPr>
                <a:spLocks noChangeAspect="1" noChangeArrowheads="1"/>
              </p:cNvSpPr>
              <p:nvPr/>
            </p:nvSpPr>
            <p:spPr bwMode="auto">
              <a:xfrm>
                <a:off x="5187" y="1670"/>
                <a:ext cx="244" cy="524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6657" name="Group 289"/>
          <p:cNvGrpSpPr>
            <a:grpSpLocks/>
          </p:cNvGrpSpPr>
          <p:nvPr/>
        </p:nvGrpSpPr>
        <p:grpSpPr bwMode="auto">
          <a:xfrm>
            <a:off x="5334000" y="3962400"/>
            <a:ext cx="3563938" cy="452438"/>
            <a:chOff x="3360" y="2496"/>
            <a:chExt cx="2245" cy="285"/>
          </a:xfrm>
        </p:grpSpPr>
        <p:sp>
          <p:nvSpPr>
            <p:cNvPr id="186550" name="Freeform 182"/>
            <p:cNvSpPr>
              <a:spLocks noChangeAspect="1"/>
            </p:cNvSpPr>
            <p:nvPr/>
          </p:nvSpPr>
          <p:spPr bwMode="auto">
            <a:xfrm>
              <a:off x="3401" y="2521"/>
              <a:ext cx="331" cy="213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157" y="0"/>
                </a:cxn>
                <a:cxn ang="0">
                  <a:pos x="168" y="0"/>
                </a:cxn>
                <a:cxn ang="0">
                  <a:pos x="168" y="11"/>
                </a:cxn>
                <a:cxn ang="0">
                  <a:pos x="11" y="146"/>
                </a:cxn>
                <a:cxn ang="0">
                  <a:pos x="0" y="146"/>
                </a:cxn>
                <a:cxn ang="0">
                  <a:pos x="0" y="135"/>
                </a:cxn>
              </a:cxnLst>
              <a:rect l="0" t="0" r="r" b="b"/>
              <a:pathLst>
                <a:path w="168" h="146">
                  <a:moveTo>
                    <a:pt x="0" y="135"/>
                  </a:moveTo>
                  <a:lnTo>
                    <a:pt x="157" y="0"/>
                  </a:lnTo>
                  <a:lnTo>
                    <a:pt x="168" y="0"/>
                  </a:lnTo>
                  <a:lnTo>
                    <a:pt x="168" y="11"/>
                  </a:lnTo>
                  <a:lnTo>
                    <a:pt x="11" y="146"/>
                  </a:lnTo>
                  <a:lnTo>
                    <a:pt x="0" y="146"/>
                  </a:lnTo>
                  <a:lnTo>
                    <a:pt x="0" y="135"/>
                  </a:lnTo>
                  <a:close/>
                </a:path>
              </a:pathLst>
            </a:custGeom>
            <a:noFill/>
            <a:ln w="28575" cmpd="sng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1" name="Freeform 183"/>
            <p:cNvSpPr>
              <a:spLocks noChangeAspect="1"/>
            </p:cNvSpPr>
            <p:nvPr/>
          </p:nvSpPr>
          <p:spPr bwMode="auto">
            <a:xfrm>
              <a:off x="3711" y="2537"/>
              <a:ext cx="330" cy="197"/>
            </a:xfrm>
            <a:custGeom>
              <a:avLst/>
              <a:gdLst/>
              <a:ahLst/>
              <a:cxnLst>
                <a:cxn ang="0">
                  <a:pos x="0" y="124"/>
                </a:cxn>
                <a:cxn ang="0">
                  <a:pos x="157" y="0"/>
                </a:cxn>
                <a:cxn ang="0">
                  <a:pos x="168" y="0"/>
                </a:cxn>
                <a:cxn ang="0">
                  <a:pos x="168" y="11"/>
                </a:cxn>
                <a:cxn ang="0">
                  <a:pos x="11" y="135"/>
                </a:cxn>
                <a:cxn ang="0">
                  <a:pos x="0" y="135"/>
                </a:cxn>
                <a:cxn ang="0">
                  <a:pos x="0" y="124"/>
                </a:cxn>
              </a:cxnLst>
              <a:rect l="0" t="0" r="r" b="b"/>
              <a:pathLst>
                <a:path w="168" h="135">
                  <a:moveTo>
                    <a:pt x="0" y="124"/>
                  </a:moveTo>
                  <a:lnTo>
                    <a:pt x="157" y="0"/>
                  </a:lnTo>
                  <a:lnTo>
                    <a:pt x="168" y="0"/>
                  </a:lnTo>
                  <a:lnTo>
                    <a:pt x="168" y="11"/>
                  </a:lnTo>
                  <a:lnTo>
                    <a:pt x="11" y="135"/>
                  </a:lnTo>
                  <a:lnTo>
                    <a:pt x="0" y="135"/>
                  </a:lnTo>
                  <a:lnTo>
                    <a:pt x="0" y="124"/>
                  </a:lnTo>
                  <a:close/>
                </a:path>
              </a:pathLst>
            </a:custGeom>
            <a:noFill/>
            <a:ln w="28575" cmpd="sng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2" name="Freeform 184"/>
            <p:cNvSpPr>
              <a:spLocks noChangeAspect="1"/>
            </p:cNvSpPr>
            <p:nvPr/>
          </p:nvSpPr>
          <p:spPr bwMode="auto">
            <a:xfrm>
              <a:off x="3998" y="2521"/>
              <a:ext cx="331" cy="213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157" y="0"/>
                </a:cxn>
                <a:cxn ang="0">
                  <a:pos x="168" y="0"/>
                </a:cxn>
                <a:cxn ang="0">
                  <a:pos x="168" y="11"/>
                </a:cxn>
                <a:cxn ang="0">
                  <a:pos x="11" y="146"/>
                </a:cxn>
                <a:cxn ang="0">
                  <a:pos x="0" y="146"/>
                </a:cxn>
                <a:cxn ang="0">
                  <a:pos x="0" y="135"/>
                </a:cxn>
              </a:cxnLst>
              <a:rect l="0" t="0" r="r" b="b"/>
              <a:pathLst>
                <a:path w="168" h="146">
                  <a:moveTo>
                    <a:pt x="0" y="135"/>
                  </a:moveTo>
                  <a:lnTo>
                    <a:pt x="157" y="0"/>
                  </a:lnTo>
                  <a:lnTo>
                    <a:pt x="168" y="0"/>
                  </a:lnTo>
                  <a:lnTo>
                    <a:pt x="168" y="11"/>
                  </a:lnTo>
                  <a:lnTo>
                    <a:pt x="11" y="146"/>
                  </a:lnTo>
                  <a:lnTo>
                    <a:pt x="0" y="146"/>
                  </a:lnTo>
                  <a:lnTo>
                    <a:pt x="0" y="135"/>
                  </a:lnTo>
                  <a:close/>
                </a:path>
              </a:pathLst>
            </a:custGeom>
            <a:noFill/>
            <a:ln w="28575" cmpd="sng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3" name="Freeform 185"/>
            <p:cNvSpPr>
              <a:spLocks noChangeAspect="1"/>
            </p:cNvSpPr>
            <p:nvPr/>
          </p:nvSpPr>
          <p:spPr bwMode="auto">
            <a:xfrm>
              <a:off x="4308" y="2537"/>
              <a:ext cx="331" cy="197"/>
            </a:xfrm>
            <a:custGeom>
              <a:avLst/>
              <a:gdLst/>
              <a:ahLst/>
              <a:cxnLst>
                <a:cxn ang="0">
                  <a:pos x="0" y="124"/>
                </a:cxn>
                <a:cxn ang="0">
                  <a:pos x="157" y="0"/>
                </a:cxn>
                <a:cxn ang="0">
                  <a:pos x="168" y="0"/>
                </a:cxn>
                <a:cxn ang="0">
                  <a:pos x="168" y="11"/>
                </a:cxn>
                <a:cxn ang="0">
                  <a:pos x="11" y="135"/>
                </a:cxn>
                <a:cxn ang="0">
                  <a:pos x="0" y="135"/>
                </a:cxn>
                <a:cxn ang="0">
                  <a:pos x="0" y="124"/>
                </a:cxn>
              </a:cxnLst>
              <a:rect l="0" t="0" r="r" b="b"/>
              <a:pathLst>
                <a:path w="168" h="135">
                  <a:moveTo>
                    <a:pt x="0" y="124"/>
                  </a:moveTo>
                  <a:lnTo>
                    <a:pt x="157" y="0"/>
                  </a:lnTo>
                  <a:lnTo>
                    <a:pt x="168" y="0"/>
                  </a:lnTo>
                  <a:lnTo>
                    <a:pt x="168" y="11"/>
                  </a:lnTo>
                  <a:lnTo>
                    <a:pt x="11" y="135"/>
                  </a:lnTo>
                  <a:lnTo>
                    <a:pt x="0" y="135"/>
                  </a:lnTo>
                  <a:lnTo>
                    <a:pt x="0" y="124"/>
                  </a:lnTo>
                  <a:close/>
                </a:path>
              </a:pathLst>
            </a:custGeom>
            <a:noFill/>
            <a:ln w="28575" cmpd="sng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4" name="Freeform 186"/>
            <p:cNvSpPr>
              <a:spLocks noChangeAspect="1"/>
            </p:cNvSpPr>
            <p:nvPr/>
          </p:nvSpPr>
          <p:spPr bwMode="auto">
            <a:xfrm>
              <a:off x="4639" y="2521"/>
              <a:ext cx="332" cy="213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157" y="0"/>
                </a:cxn>
                <a:cxn ang="0">
                  <a:pos x="168" y="0"/>
                </a:cxn>
                <a:cxn ang="0">
                  <a:pos x="168" y="11"/>
                </a:cxn>
                <a:cxn ang="0">
                  <a:pos x="11" y="146"/>
                </a:cxn>
                <a:cxn ang="0">
                  <a:pos x="0" y="146"/>
                </a:cxn>
                <a:cxn ang="0">
                  <a:pos x="0" y="135"/>
                </a:cxn>
              </a:cxnLst>
              <a:rect l="0" t="0" r="r" b="b"/>
              <a:pathLst>
                <a:path w="168" h="146">
                  <a:moveTo>
                    <a:pt x="0" y="135"/>
                  </a:moveTo>
                  <a:lnTo>
                    <a:pt x="157" y="0"/>
                  </a:lnTo>
                  <a:lnTo>
                    <a:pt x="168" y="0"/>
                  </a:lnTo>
                  <a:lnTo>
                    <a:pt x="168" y="11"/>
                  </a:lnTo>
                  <a:lnTo>
                    <a:pt x="11" y="146"/>
                  </a:lnTo>
                  <a:lnTo>
                    <a:pt x="0" y="146"/>
                  </a:lnTo>
                  <a:lnTo>
                    <a:pt x="0" y="135"/>
                  </a:lnTo>
                  <a:close/>
                </a:path>
              </a:pathLst>
            </a:custGeom>
            <a:noFill/>
            <a:ln w="28575" cmpd="sng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5" name="Freeform 187"/>
            <p:cNvSpPr>
              <a:spLocks noChangeAspect="1"/>
            </p:cNvSpPr>
            <p:nvPr/>
          </p:nvSpPr>
          <p:spPr bwMode="auto">
            <a:xfrm>
              <a:off x="3489" y="2587"/>
              <a:ext cx="178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90" y="33"/>
                </a:cxn>
                <a:cxn ang="0">
                  <a:pos x="90" y="45"/>
                </a:cxn>
                <a:cxn ang="0">
                  <a:pos x="78" y="45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90" h="45">
                  <a:moveTo>
                    <a:pt x="0" y="0"/>
                  </a:moveTo>
                  <a:lnTo>
                    <a:pt x="11" y="0"/>
                  </a:lnTo>
                  <a:lnTo>
                    <a:pt x="90" y="33"/>
                  </a:lnTo>
                  <a:lnTo>
                    <a:pt x="90" y="45"/>
                  </a:lnTo>
                  <a:lnTo>
                    <a:pt x="78" y="45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7" name="Oval 189"/>
            <p:cNvSpPr>
              <a:spLocks noChangeAspect="1" noChangeArrowheads="1"/>
            </p:cNvSpPr>
            <p:nvPr/>
          </p:nvSpPr>
          <p:spPr bwMode="auto">
            <a:xfrm>
              <a:off x="4952" y="249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58" name="Oval 190"/>
            <p:cNvSpPr>
              <a:spLocks noChangeAspect="1" noChangeArrowheads="1"/>
            </p:cNvSpPr>
            <p:nvPr/>
          </p:nvSpPr>
          <p:spPr bwMode="auto">
            <a:xfrm>
              <a:off x="4638" y="249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59" name="Oval 191"/>
            <p:cNvSpPr>
              <a:spLocks noChangeAspect="1" noChangeArrowheads="1"/>
            </p:cNvSpPr>
            <p:nvPr/>
          </p:nvSpPr>
          <p:spPr bwMode="auto">
            <a:xfrm>
              <a:off x="4324" y="249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60" name="Oval 192"/>
            <p:cNvSpPr>
              <a:spLocks noChangeAspect="1" noChangeArrowheads="1"/>
            </p:cNvSpPr>
            <p:nvPr/>
          </p:nvSpPr>
          <p:spPr bwMode="auto">
            <a:xfrm>
              <a:off x="4010" y="249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61" name="Oval 193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62" name="Oval 194"/>
            <p:cNvSpPr>
              <a:spLocks noChangeAspect="1" noChangeArrowheads="1"/>
            </p:cNvSpPr>
            <p:nvPr/>
          </p:nvSpPr>
          <p:spPr bwMode="auto">
            <a:xfrm>
              <a:off x="5520" y="249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63" name="Oval 195"/>
            <p:cNvSpPr>
              <a:spLocks noChangeAspect="1" noChangeArrowheads="1"/>
            </p:cNvSpPr>
            <p:nvPr/>
          </p:nvSpPr>
          <p:spPr bwMode="auto">
            <a:xfrm>
              <a:off x="4636" y="2697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64" name="Oval 196"/>
            <p:cNvSpPr>
              <a:spLocks noChangeAspect="1" noChangeArrowheads="1"/>
            </p:cNvSpPr>
            <p:nvPr/>
          </p:nvSpPr>
          <p:spPr bwMode="auto">
            <a:xfrm>
              <a:off x="4322" y="2697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65" name="Oval 197"/>
            <p:cNvSpPr>
              <a:spLocks noChangeAspect="1" noChangeArrowheads="1"/>
            </p:cNvSpPr>
            <p:nvPr/>
          </p:nvSpPr>
          <p:spPr bwMode="auto">
            <a:xfrm>
              <a:off x="4008" y="2697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66" name="Oval 198"/>
            <p:cNvSpPr>
              <a:spLocks noChangeAspect="1" noChangeArrowheads="1"/>
            </p:cNvSpPr>
            <p:nvPr/>
          </p:nvSpPr>
          <p:spPr bwMode="auto">
            <a:xfrm>
              <a:off x="3694" y="2697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67" name="Oval 199"/>
            <p:cNvSpPr>
              <a:spLocks noChangeAspect="1" noChangeArrowheads="1"/>
            </p:cNvSpPr>
            <p:nvPr/>
          </p:nvSpPr>
          <p:spPr bwMode="auto">
            <a:xfrm>
              <a:off x="3380" y="2697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69" name="Oval 201"/>
            <p:cNvSpPr>
              <a:spLocks noChangeAspect="1" noChangeArrowheads="1"/>
            </p:cNvSpPr>
            <p:nvPr/>
          </p:nvSpPr>
          <p:spPr bwMode="auto">
            <a:xfrm>
              <a:off x="3360" y="249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53" name="Freeform 285"/>
            <p:cNvSpPr>
              <a:spLocks noChangeAspect="1"/>
            </p:cNvSpPr>
            <p:nvPr/>
          </p:nvSpPr>
          <p:spPr bwMode="auto">
            <a:xfrm>
              <a:off x="4996" y="2544"/>
              <a:ext cx="332" cy="213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157" y="0"/>
                </a:cxn>
                <a:cxn ang="0">
                  <a:pos x="168" y="0"/>
                </a:cxn>
                <a:cxn ang="0">
                  <a:pos x="168" y="11"/>
                </a:cxn>
                <a:cxn ang="0">
                  <a:pos x="11" y="146"/>
                </a:cxn>
                <a:cxn ang="0">
                  <a:pos x="0" y="146"/>
                </a:cxn>
                <a:cxn ang="0">
                  <a:pos x="0" y="135"/>
                </a:cxn>
              </a:cxnLst>
              <a:rect l="0" t="0" r="r" b="b"/>
              <a:pathLst>
                <a:path w="168" h="146">
                  <a:moveTo>
                    <a:pt x="0" y="135"/>
                  </a:moveTo>
                  <a:lnTo>
                    <a:pt x="157" y="0"/>
                  </a:lnTo>
                  <a:lnTo>
                    <a:pt x="168" y="0"/>
                  </a:lnTo>
                  <a:lnTo>
                    <a:pt x="168" y="11"/>
                  </a:lnTo>
                  <a:lnTo>
                    <a:pt x="11" y="146"/>
                  </a:lnTo>
                  <a:lnTo>
                    <a:pt x="0" y="146"/>
                  </a:lnTo>
                  <a:lnTo>
                    <a:pt x="0" y="135"/>
                  </a:lnTo>
                  <a:close/>
                </a:path>
              </a:pathLst>
            </a:custGeom>
            <a:noFill/>
            <a:ln w="28575" cmpd="sng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6" name="Oval 188"/>
            <p:cNvSpPr>
              <a:spLocks noChangeAspect="1" noChangeArrowheads="1"/>
            </p:cNvSpPr>
            <p:nvPr/>
          </p:nvSpPr>
          <p:spPr bwMode="auto">
            <a:xfrm>
              <a:off x="5267" y="2496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568" name="Oval 200"/>
            <p:cNvSpPr>
              <a:spLocks noChangeAspect="1" noChangeArrowheads="1"/>
            </p:cNvSpPr>
            <p:nvPr/>
          </p:nvSpPr>
          <p:spPr bwMode="auto">
            <a:xfrm>
              <a:off x="4955" y="2697"/>
              <a:ext cx="85" cy="8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656" name="Freeform 288"/>
            <p:cNvSpPr>
              <a:spLocks noChangeAspect="1"/>
            </p:cNvSpPr>
            <p:nvPr/>
          </p:nvSpPr>
          <p:spPr bwMode="auto">
            <a:xfrm>
              <a:off x="5102" y="2592"/>
              <a:ext cx="178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90" y="33"/>
                </a:cxn>
                <a:cxn ang="0">
                  <a:pos x="90" y="45"/>
                </a:cxn>
                <a:cxn ang="0">
                  <a:pos x="78" y="45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90" h="45">
                  <a:moveTo>
                    <a:pt x="0" y="0"/>
                  </a:moveTo>
                  <a:lnTo>
                    <a:pt x="11" y="0"/>
                  </a:lnTo>
                  <a:lnTo>
                    <a:pt x="90" y="33"/>
                  </a:lnTo>
                  <a:lnTo>
                    <a:pt x="90" y="45"/>
                  </a:lnTo>
                  <a:lnTo>
                    <a:pt x="78" y="45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8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6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6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6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8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641" grpId="0" autoUpdateAnimBg="0"/>
      <p:bldP spid="18664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8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8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F232-EC78-459B-93A8-D09CDCC1B03F}" type="slidenum">
              <a:rPr lang="en-US"/>
              <a:pPr/>
              <a:t>165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Wallace Tree: Structure for 7 k-bit Numbers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7935913" y="6232525"/>
            <a:ext cx="1208087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Par00</a:t>
            </a:r>
            <a:r>
              <a:rPr lang="en-US" sz="1600" b="1">
                <a:latin typeface="Arial" charset="0"/>
              </a:rPr>
              <a:t>] p131</a:t>
            </a:r>
          </a:p>
        </p:txBody>
      </p:sp>
      <p:sp>
        <p:nvSpPr>
          <p:cNvPr id="149528" name="Text Box 24"/>
          <p:cNvSpPr txBox="1">
            <a:spLocks noChangeArrowheads="1"/>
          </p:cNvSpPr>
          <p:nvPr/>
        </p:nvSpPr>
        <p:spPr bwMode="auto">
          <a:xfrm>
            <a:off x="487363" y="914400"/>
            <a:ext cx="960437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[0,k-1]</a:t>
            </a:r>
          </a:p>
        </p:txBody>
      </p:sp>
      <p:sp>
        <p:nvSpPr>
          <p:cNvPr id="149529" name="Text Box 25"/>
          <p:cNvSpPr txBox="1">
            <a:spLocks noChangeArrowheads="1"/>
          </p:cNvSpPr>
          <p:nvPr/>
        </p:nvSpPr>
        <p:spPr bwMode="auto">
          <a:xfrm>
            <a:off x="1431925" y="914400"/>
            <a:ext cx="9604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[0,k-1]</a:t>
            </a:r>
          </a:p>
        </p:txBody>
      </p:sp>
      <p:sp>
        <p:nvSpPr>
          <p:cNvPr id="149530" name="Text Box 26"/>
          <p:cNvSpPr txBox="1">
            <a:spLocks noChangeArrowheads="1"/>
          </p:cNvSpPr>
          <p:nvPr/>
        </p:nvSpPr>
        <p:spPr bwMode="auto">
          <a:xfrm>
            <a:off x="2316163" y="928688"/>
            <a:ext cx="960437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[0,k-1]</a:t>
            </a:r>
          </a:p>
        </p:txBody>
      </p:sp>
      <p:sp>
        <p:nvSpPr>
          <p:cNvPr id="149540" name="Text Box 36"/>
          <p:cNvSpPr txBox="1">
            <a:spLocks noChangeArrowheads="1"/>
          </p:cNvSpPr>
          <p:nvPr/>
        </p:nvSpPr>
        <p:spPr bwMode="auto">
          <a:xfrm>
            <a:off x="6888163" y="914400"/>
            <a:ext cx="960437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[0,k-1]</a:t>
            </a:r>
          </a:p>
        </p:txBody>
      </p:sp>
      <p:sp>
        <p:nvSpPr>
          <p:cNvPr id="149541" name="Text Box 37"/>
          <p:cNvSpPr txBox="1">
            <a:spLocks noChangeArrowheads="1"/>
          </p:cNvSpPr>
          <p:nvPr/>
        </p:nvSpPr>
        <p:spPr bwMode="auto">
          <a:xfrm>
            <a:off x="623888" y="1781175"/>
            <a:ext cx="684212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/>
              <a:t>[1,k]</a:t>
            </a:r>
          </a:p>
        </p:txBody>
      </p:sp>
      <p:sp>
        <p:nvSpPr>
          <p:cNvPr id="149542" name="Text Box 38"/>
          <p:cNvSpPr txBox="1">
            <a:spLocks noChangeArrowheads="1"/>
          </p:cNvSpPr>
          <p:nvPr/>
        </p:nvSpPr>
        <p:spPr bwMode="auto">
          <a:xfrm>
            <a:off x="2422525" y="1995488"/>
            <a:ext cx="9604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/>
              <a:t>[0,k-1]</a:t>
            </a:r>
          </a:p>
        </p:txBody>
      </p:sp>
      <p:sp>
        <p:nvSpPr>
          <p:cNvPr id="149543" name="Text Box 39"/>
          <p:cNvSpPr txBox="1">
            <a:spLocks noChangeArrowheads="1"/>
          </p:cNvSpPr>
          <p:nvPr/>
        </p:nvSpPr>
        <p:spPr bwMode="auto">
          <a:xfrm>
            <a:off x="4222750" y="1781175"/>
            <a:ext cx="6842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/>
              <a:t>[1,k]</a:t>
            </a:r>
          </a:p>
        </p:txBody>
      </p:sp>
      <p:sp>
        <p:nvSpPr>
          <p:cNvPr id="149544" name="Text Box 40"/>
          <p:cNvSpPr txBox="1">
            <a:spLocks noChangeArrowheads="1"/>
          </p:cNvSpPr>
          <p:nvPr/>
        </p:nvSpPr>
        <p:spPr bwMode="auto">
          <a:xfrm>
            <a:off x="5440363" y="1781175"/>
            <a:ext cx="960437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/>
              <a:t>[0,k-1]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563563" y="1309688"/>
            <a:ext cx="2514600" cy="457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K-bit CSA</a:t>
            </a:r>
          </a:p>
        </p:txBody>
      </p:sp>
      <p:sp>
        <p:nvSpPr>
          <p:cNvPr id="149547" name="Line 43"/>
          <p:cNvSpPr>
            <a:spLocks noChangeShapeType="1"/>
          </p:cNvSpPr>
          <p:nvPr/>
        </p:nvSpPr>
        <p:spPr bwMode="auto">
          <a:xfrm flipV="1">
            <a:off x="944563" y="1233488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8" name="Line 44"/>
          <p:cNvSpPr>
            <a:spLocks noChangeShapeType="1"/>
          </p:cNvSpPr>
          <p:nvPr/>
        </p:nvSpPr>
        <p:spPr bwMode="auto">
          <a:xfrm flipV="1">
            <a:off x="1858963" y="1233488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9" name="Line 45"/>
          <p:cNvSpPr>
            <a:spLocks noChangeShapeType="1"/>
          </p:cNvSpPr>
          <p:nvPr/>
        </p:nvSpPr>
        <p:spPr bwMode="auto">
          <a:xfrm flipV="1">
            <a:off x="2849563" y="1233488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0" name="Line 46"/>
          <p:cNvSpPr>
            <a:spLocks noChangeShapeType="1"/>
          </p:cNvSpPr>
          <p:nvPr/>
        </p:nvSpPr>
        <p:spPr bwMode="auto">
          <a:xfrm flipV="1">
            <a:off x="1401763" y="1766888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1" name="Line 47"/>
          <p:cNvSpPr>
            <a:spLocks noChangeShapeType="1"/>
          </p:cNvSpPr>
          <p:nvPr/>
        </p:nvSpPr>
        <p:spPr bwMode="auto">
          <a:xfrm flipV="1">
            <a:off x="2468563" y="1766888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4" name="Rectangle 50"/>
          <p:cNvSpPr>
            <a:spLocks noChangeArrowheads="1"/>
          </p:cNvSpPr>
          <p:nvPr/>
        </p:nvSpPr>
        <p:spPr bwMode="auto">
          <a:xfrm>
            <a:off x="3535363" y="1323975"/>
            <a:ext cx="2514600" cy="457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K-bit CSA</a:t>
            </a:r>
          </a:p>
        </p:txBody>
      </p:sp>
      <p:sp>
        <p:nvSpPr>
          <p:cNvPr id="149555" name="Line 51"/>
          <p:cNvSpPr>
            <a:spLocks noChangeShapeType="1"/>
          </p:cNvSpPr>
          <p:nvPr/>
        </p:nvSpPr>
        <p:spPr bwMode="auto">
          <a:xfrm flipV="1">
            <a:off x="3916363" y="1247775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6" name="Line 52"/>
          <p:cNvSpPr>
            <a:spLocks noChangeShapeType="1"/>
          </p:cNvSpPr>
          <p:nvPr/>
        </p:nvSpPr>
        <p:spPr bwMode="auto">
          <a:xfrm flipV="1">
            <a:off x="4830763" y="1247775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7" name="Line 53"/>
          <p:cNvSpPr>
            <a:spLocks noChangeShapeType="1"/>
          </p:cNvSpPr>
          <p:nvPr/>
        </p:nvSpPr>
        <p:spPr bwMode="auto">
          <a:xfrm flipV="1">
            <a:off x="5821363" y="1247775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8" name="Line 54"/>
          <p:cNvSpPr>
            <a:spLocks noChangeShapeType="1"/>
          </p:cNvSpPr>
          <p:nvPr/>
        </p:nvSpPr>
        <p:spPr bwMode="auto">
          <a:xfrm flipV="1">
            <a:off x="4373563" y="1781175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9" name="Line 55"/>
          <p:cNvSpPr>
            <a:spLocks noChangeShapeType="1"/>
          </p:cNvSpPr>
          <p:nvPr/>
        </p:nvSpPr>
        <p:spPr bwMode="auto">
          <a:xfrm flipV="1">
            <a:off x="5440363" y="1781175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67" name="Text Box 63"/>
          <p:cNvSpPr txBox="1">
            <a:spLocks noChangeArrowheads="1"/>
          </p:cNvSpPr>
          <p:nvPr/>
        </p:nvSpPr>
        <p:spPr bwMode="auto">
          <a:xfrm>
            <a:off x="4221163" y="2757488"/>
            <a:ext cx="684212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/>
              <a:t>[1,k]</a:t>
            </a:r>
          </a:p>
        </p:txBody>
      </p:sp>
      <p:sp>
        <p:nvSpPr>
          <p:cNvPr id="149568" name="Text Box 64"/>
          <p:cNvSpPr txBox="1">
            <a:spLocks noChangeArrowheads="1"/>
          </p:cNvSpPr>
          <p:nvPr/>
        </p:nvSpPr>
        <p:spPr bwMode="auto">
          <a:xfrm>
            <a:off x="6232525" y="2986088"/>
            <a:ext cx="9604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/>
              <a:t>[0,k-1]</a:t>
            </a:r>
          </a:p>
        </p:txBody>
      </p:sp>
      <p:sp>
        <p:nvSpPr>
          <p:cNvPr id="149570" name="Rectangle 66"/>
          <p:cNvSpPr>
            <a:spLocks noChangeArrowheads="1"/>
          </p:cNvSpPr>
          <p:nvPr/>
        </p:nvSpPr>
        <p:spPr bwMode="auto">
          <a:xfrm>
            <a:off x="4373563" y="2300288"/>
            <a:ext cx="2514600" cy="457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K-bit CSA</a:t>
            </a:r>
          </a:p>
        </p:txBody>
      </p:sp>
      <p:sp>
        <p:nvSpPr>
          <p:cNvPr id="149571" name="Line 67"/>
          <p:cNvSpPr>
            <a:spLocks noChangeShapeType="1"/>
          </p:cNvSpPr>
          <p:nvPr/>
        </p:nvSpPr>
        <p:spPr bwMode="auto">
          <a:xfrm flipV="1">
            <a:off x="4754563" y="2224088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72" name="Line 68"/>
          <p:cNvSpPr>
            <a:spLocks noChangeShapeType="1"/>
          </p:cNvSpPr>
          <p:nvPr/>
        </p:nvSpPr>
        <p:spPr bwMode="auto">
          <a:xfrm flipV="1">
            <a:off x="5668963" y="2224088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73" name="Line 69"/>
          <p:cNvSpPr>
            <a:spLocks noChangeShapeType="1"/>
          </p:cNvSpPr>
          <p:nvPr/>
        </p:nvSpPr>
        <p:spPr bwMode="auto">
          <a:xfrm flipV="1">
            <a:off x="6659563" y="2224088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74" name="Line 70"/>
          <p:cNvSpPr>
            <a:spLocks noChangeShapeType="1"/>
          </p:cNvSpPr>
          <p:nvPr/>
        </p:nvSpPr>
        <p:spPr bwMode="auto">
          <a:xfrm flipV="1">
            <a:off x="5211763" y="2757488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75" name="Line 71"/>
          <p:cNvSpPr>
            <a:spLocks noChangeShapeType="1"/>
          </p:cNvSpPr>
          <p:nvPr/>
        </p:nvSpPr>
        <p:spPr bwMode="auto">
          <a:xfrm flipV="1">
            <a:off x="6278563" y="2757488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2144713" y="3657600"/>
            <a:ext cx="10096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/>
              <a:t>[2,k+1]</a:t>
            </a:r>
          </a:p>
        </p:txBody>
      </p:sp>
      <p:sp>
        <p:nvSpPr>
          <p:cNvPr id="149577" name="Text Box 73"/>
          <p:cNvSpPr txBox="1">
            <a:spLocks noChangeArrowheads="1"/>
          </p:cNvSpPr>
          <p:nvPr/>
        </p:nvSpPr>
        <p:spPr bwMode="auto">
          <a:xfrm>
            <a:off x="4221163" y="3733800"/>
            <a:ext cx="684212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/>
              <a:t>[1,k]</a:t>
            </a:r>
          </a:p>
        </p:txBody>
      </p:sp>
      <p:sp>
        <p:nvSpPr>
          <p:cNvPr id="149579" name="Rectangle 75"/>
          <p:cNvSpPr>
            <a:spLocks noChangeArrowheads="1"/>
          </p:cNvSpPr>
          <p:nvPr/>
        </p:nvSpPr>
        <p:spPr bwMode="auto">
          <a:xfrm>
            <a:off x="2316163" y="3214688"/>
            <a:ext cx="2514600" cy="457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K-bit CSA</a:t>
            </a:r>
          </a:p>
        </p:txBody>
      </p:sp>
      <p:sp>
        <p:nvSpPr>
          <p:cNvPr id="149580" name="Line 76"/>
          <p:cNvSpPr>
            <a:spLocks noChangeShapeType="1"/>
          </p:cNvSpPr>
          <p:nvPr/>
        </p:nvSpPr>
        <p:spPr bwMode="auto">
          <a:xfrm flipV="1">
            <a:off x="2697163" y="3138488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81" name="Line 77"/>
          <p:cNvSpPr>
            <a:spLocks noChangeShapeType="1"/>
          </p:cNvSpPr>
          <p:nvPr/>
        </p:nvSpPr>
        <p:spPr bwMode="auto">
          <a:xfrm flipV="1">
            <a:off x="3611563" y="3138488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82" name="Line 78"/>
          <p:cNvSpPr>
            <a:spLocks noChangeShapeType="1"/>
          </p:cNvSpPr>
          <p:nvPr/>
        </p:nvSpPr>
        <p:spPr bwMode="auto">
          <a:xfrm flipV="1">
            <a:off x="4602163" y="3138488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83" name="Line 79"/>
          <p:cNvSpPr>
            <a:spLocks noChangeShapeType="1"/>
          </p:cNvSpPr>
          <p:nvPr/>
        </p:nvSpPr>
        <p:spPr bwMode="auto">
          <a:xfrm flipV="1">
            <a:off x="3154363" y="3671888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84" name="Line 80"/>
          <p:cNvSpPr>
            <a:spLocks noChangeShapeType="1"/>
          </p:cNvSpPr>
          <p:nvPr/>
        </p:nvSpPr>
        <p:spPr bwMode="auto">
          <a:xfrm flipV="1">
            <a:off x="4221163" y="3671888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85" name="Text Box 81"/>
          <p:cNvSpPr txBox="1">
            <a:spLocks noChangeArrowheads="1"/>
          </p:cNvSpPr>
          <p:nvPr/>
        </p:nvSpPr>
        <p:spPr bwMode="auto">
          <a:xfrm>
            <a:off x="3001963" y="4724400"/>
            <a:ext cx="10096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/>
              <a:t>[2,k+1]</a:t>
            </a:r>
          </a:p>
        </p:txBody>
      </p:sp>
      <p:sp>
        <p:nvSpPr>
          <p:cNvPr id="149586" name="Text Box 82"/>
          <p:cNvSpPr txBox="1">
            <a:spLocks noChangeArrowheads="1"/>
          </p:cNvSpPr>
          <p:nvPr/>
        </p:nvSpPr>
        <p:spPr bwMode="auto">
          <a:xfrm>
            <a:off x="5135563" y="4724400"/>
            <a:ext cx="10096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/>
              <a:t>[1,k+1]</a:t>
            </a:r>
          </a:p>
        </p:txBody>
      </p:sp>
      <p:sp>
        <p:nvSpPr>
          <p:cNvPr id="149588" name="Rectangle 84"/>
          <p:cNvSpPr>
            <a:spLocks noChangeArrowheads="1"/>
          </p:cNvSpPr>
          <p:nvPr/>
        </p:nvSpPr>
        <p:spPr bwMode="auto">
          <a:xfrm>
            <a:off x="3154363" y="4267200"/>
            <a:ext cx="2514600" cy="457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K-bit CSA</a:t>
            </a:r>
          </a:p>
        </p:txBody>
      </p:sp>
      <p:sp>
        <p:nvSpPr>
          <p:cNvPr id="149589" name="Line 85"/>
          <p:cNvSpPr>
            <a:spLocks noChangeShapeType="1"/>
          </p:cNvSpPr>
          <p:nvPr/>
        </p:nvSpPr>
        <p:spPr bwMode="auto">
          <a:xfrm flipV="1">
            <a:off x="3535363" y="41910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90" name="Line 86"/>
          <p:cNvSpPr>
            <a:spLocks noChangeShapeType="1"/>
          </p:cNvSpPr>
          <p:nvPr/>
        </p:nvSpPr>
        <p:spPr bwMode="auto">
          <a:xfrm flipV="1">
            <a:off x="4449763" y="41910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91" name="Line 87"/>
          <p:cNvSpPr>
            <a:spLocks noChangeShapeType="1"/>
          </p:cNvSpPr>
          <p:nvPr/>
        </p:nvSpPr>
        <p:spPr bwMode="auto">
          <a:xfrm flipV="1">
            <a:off x="5440363" y="41910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92" name="Line 88"/>
          <p:cNvSpPr>
            <a:spLocks noChangeShapeType="1"/>
          </p:cNvSpPr>
          <p:nvPr/>
        </p:nvSpPr>
        <p:spPr bwMode="auto">
          <a:xfrm flipV="1">
            <a:off x="3992563" y="47244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93" name="Line 89"/>
          <p:cNvSpPr>
            <a:spLocks noChangeShapeType="1"/>
          </p:cNvSpPr>
          <p:nvPr/>
        </p:nvSpPr>
        <p:spPr bwMode="auto">
          <a:xfrm flipV="1">
            <a:off x="5059363" y="47244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94" name="Text Box 90"/>
          <p:cNvSpPr txBox="1">
            <a:spLocks noChangeArrowheads="1"/>
          </p:cNvSpPr>
          <p:nvPr/>
        </p:nvSpPr>
        <p:spPr bwMode="auto">
          <a:xfrm>
            <a:off x="3535363" y="928688"/>
            <a:ext cx="960437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[0,k-1]</a:t>
            </a:r>
          </a:p>
        </p:txBody>
      </p:sp>
      <p:sp>
        <p:nvSpPr>
          <p:cNvPr id="149595" name="Text Box 91"/>
          <p:cNvSpPr txBox="1">
            <a:spLocks noChangeArrowheads="1"/>
          </p:cNvSpPr>
          <p:nvPr/>
        </p:nvSpPr>
        <p:spPr bwMode="auto">
          <a:xfrm>
            <a:off x="4479925" y="928688"/>
            <a:ext cx="9604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[0,k-1]</a:t>
            </a:r>
          </a:p>
        </p:txBody>
      </p:sp>
      <p:sp>
        <p:nvSpPr>
          <p:cNvPr id="149596" name="Text Box 92"/>
          <p:cNvSpPr txBox="1">
            <a:spLocks noChangeArrowheads="1"/>
          </p:cNvSpPr>
          <p:nvPr/>
        </p:nvSpPr>
        <p:spPr bwMode="auto">
          <a:xfrm>
            <a:off x="5364163" y="942975"/>
            <a:ext cx="960437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[0,k-1]</a:t>
            </a:r>
          </a:p>
        </p:txBody>
      </p:sp>
      <p:cxnSp>
        <p:nvCxnSpPr>
          <p:cNvPr id="149597" name="AutoShape 93"/>
          <p:cNvCxnSpPr>
            <a:cxnSpLocks noChangeShapeType="1"/>
            <a:stCxn id="149559" idx="0"/>
            <a:endCxn id="149572" idx="1"/>
          </p:cNvCxnSpPr>
          <p:nvPr/>
        </p:nvCxnSpPr>
        <p:spPr bwMode="auto">
          <a:xfrm>
            <a:off x="5440363" y="1895475"/>
            <a:ext cx="228600" cy="290513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9598" name="AutoShape 94"/>
          <p:cNvCxnSpPr>
            <a:cxnSpLocks noChangeShapeType="1"/>
            <a:stCxn id="149540" idx="2"/>
            <a:endCxn id="149573" idx="1"/>
          </p:cNvCxnSpPr>
          <p:nvPr/>
        </p:nvCxnSpPr>
        <p:spPr bwMode="auto">
          <a:xfrm flipH="1">
            <a:off x="6659563" y="1281113"/>
            <a:ext cx="709612" cy="904875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9599" name="AutoShape 95"/>
          <p:cNvCxnSpPr>
            <a:cxnSpLocks noChangeShapeType="1"/>
            <a:stCxn id="149551" idx="0"/>
            <a:endCxn id="149571" idx="1"/>
          </p:cNvCxnSpPr>
          <p:nvPr/>
        </p:nvCxnSpPr>
        <p:spPr bwMode="auto">
          <a:xfrm>
            <a:off x="2468563" y="1881188"/>
            <a:ext cx="2286000" cy="30480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9600" name="AutoShape 96"/>
          <p:cNvCxnSpPr>
            <a:cxnSpLocks noChangeShapeType="1"/>
            <a:stCxn id="149558" idx="0"/>
            <a:endCxn id="149581" idx="1"/>
          </p:cNvCxnSpPr>
          <p:nvPr/>
        </p:nvCxnSpPr>
        <p:spPr bwMode="auto">
          <a:xfrm flipH="1">
            <a:off x="3611563" y="1895475"/>
            <a:ext cx="762000" cy="1204913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9601" name="AutoShape 97"/>
          <p:cNvCxnSpPr>
            <a:cxnSpLocks noChangeShapeType="1"/>
            <a:stCxn id="149574" idx="0"/>
            <a:endCxn id="149582" idx="1"/>
          </p:cNvCxnSpPr>
          <p:nvPr/>
        </p:nvCxnSpPr>
        <p:spPr bwMode="auto">
          <a:xfrm flipH="1">
            <a:off x="4602163" y="2871788"/>
            <a:ext cx="609600" cy="22860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9602" name="AutoShape 98"/>
          <p:cNvCxnSpPr>
            <a:cxnSpLocks noChangeShapeType="1"/>
            <a:stCxn id="149550" idx="0"/>
            <a:endCxn id="149580" idx="1"/>
          </p:cNvCxnSpPr>
          <p:nvPr/>
        </p:nvCxnSpPr>
        <p:spPr bwMode="auto">
          <a:xfrm>
            <a:off x="1401763" y="1881188"/>
            <a:ext cx="1295400" cy="121920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9603" name="AutoShape 99"/>
          <p:cNvCxnSpPr>
            <a:cxnSpLocks noChangeShapeType="1"/>
            <a:stCxn id="149575" idx="0"/>
            <a:endCxn id="149591" idx="1"/>
          </p:cNvCxnSpPr>
          <p:nvPr/>
        </p:nvCxnSpPr>
        <p:spPr bwMode="auto">
          <a:xfrm flipH="1">
            <a:off x="5440363" y="2871788"/>
            <a:ext cx="838200" cy="1281112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9604" name="AutoShape 100"/>
          <p:cNvCxnSpPr>
            <a:cxnSpLocks noChangeShapeType="1"/>
            <a:stCxn id="149584" idx="0"/>
            <a:endCxn id="149590" idx="1"/>
          </p:cNvCxnSpPr>
          <p:nvPr/>
        </p:nvCxnSpPr>
        <p:spPr bwMode="auto">
          <a:xfrm>
            <a:off x="4221163" y="3786188"/>
            <a:ext cx="228600" cy="366712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9605" name="AutoShape 101"/>
          <p:cNvCxnSpPr>
            <a:cxnSpLocks noChangeShapeType="1"/>
            <a:stCxn id="149583" idx="0"/>
            <a:endCxn id="149589" idx="1"/>
          </p:cNvCxnSpPr>
          <p:nvPr/>
        </p:nvCxnSpPr>
        <p:spPr bwMode="auto">
          <a:xfrm>
            <a:off x="3154363" y="3786188"/>
            <a:ext cx="381000" cy="366712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9606" name="Text Box 102"/>
          <p:cNvSpPr txBox="1">
            <a:spLocks noChangeArrowheads="1"/>
          </p:cNvSpPr>
          <p:nvPr/>
        </p:nvSpPr>
        <p:spPr bwMode="auto">
          <a:xfrm>
            <a:off x="5470525" y="3962400"/>
            <a:ext cx="13970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/>
              <a:t>[1,k-1], ‘0’</a:t>
            </a:r>
          </a:p>
        </p:txBody>
      </p:sp>
      <p:sp>
        <p:nvSpPr>
          <p:cNvPr id="149607" name="Rectangle 103"/>
          <p:cNvSpPr>
            <a:spLocks noChangeArrowheads="1"/>
          </p:cNvSpPr>
          <p:nvPr/>
        </p:nvSpPr>
        <p:spPr bwMode="auto">
          <a:xfrm>
            <a:off x="3459163" y="5334000"/>
            <a:ext cx="2057400" cy="5334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K-bit CPA</a:t>
            </a:r>
          </a:p>
        </p:txBody>
      </p:sp>
      <p:sp>
        <p:nvSpPr>
          <p:cNvPr id="149608" name="Line 104"/>
          <p:cNvSpPr>
            <a:spLocks noChangeShapeType="1"/>
          </p:cNvSpPr>
          <p:nvPr/>
        </p:nvSpPr>
        <p:spPr bwMode="auto">
          <a:xfrm>
            <a:off x="3992563" y="52578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9" name="Line 105"/>
          <p:cNvSpPr>
            <a:spLocks noChangeShapeType="1"/>
          </p:cNvSpPr>
          <p:nvPr/>
        </p:nvSpPr>
        <p:spPr bwMode="auto">
          <a:xfrm>
            <a:off x="5059363" y="52578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10" name="Line 106"/>
          <p:cNvSpPr>
            <a:spLocks noChangeShapeType="1"/>
          </p:cNvSpPr>
          <p:nvPr/>
        </p:nvSpPr>
        <p:spPr bwMode="auto">
          <a:xfrm>
            <a:off x="4525963" y="5867400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9611" name="AutoShape 107"/>
          <p:cNvCxnSpPr>
            <a:cxnSpLocks noChangeShapeType="1"/>
            <a:stCxn id="149592" idx="0"/>
            <a:endCxn id="149608" idx="0"/>
          </p:cNvCxnSpPr>
          <p:nvPr/>
        </p:nvCxnSpPr>
        <p:spPr bwMode="auto">
          <a:xfrm>
            <a:off x="3992563" y="4838700"/>
            <a:ext cx="0" cy="38100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9612" name="AutoShape 108"/>
          <p:cNvCxnSpPr>
            <a:cxnSpLocks noChangeShapeType="1"/>
            <a:stCxn id="149593" idx="0"/>
            <a:endCxn id="149609" idx="0"/>
          </p:cNvCxnSpPr>
          <p:nvPr/>
        </p:nvCxnSpPr>
        <p:spPr bwMode="auto">
          <a:xfrm>
            <a:off x="5059363" y="4838700"/>
            <a:ext cx="0" cy="38100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9613" name="Line 109"/>
          <p:cNvSpPr>
            <a:spLocks noChangeShapeType="1"/>
          </p:cNvSpPr>
          <p:nvPr/>
        </p:nvSpPr>
        <p:spPr bwMode="auto">
          <a:xfrm flipH="1">
            <a:off x="3078163" y="5562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14" name="Line 110"/>
          <p:cNvSpPr>
            <a:spLocks noChangeShapeType="1"/>
          </p:cNvSpPr>
          <p:nvPr/>
        </p:nvSpPr>
        <p:spPr bwMode="auto">
          <a:xfrm>
            <a:off x="3078163" y="5562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15" name="Line 111"/>
          <p:cNvSpPr>
            <a:spLocks noChangeShapeType="1"/>
          </p:cNvSpPr>
          <p:nvPr/>
        </p:nvSpPr>
        <p:spPr bwMode="auto">
          <a:xfrm>
            <a:off x="5821363" y="3519488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16" name="Line 112"/>
          <p:cNvSpPr>
            <a:spLocks noChangeShapeType="1"/>
          </p:cNvSpPr>
          <p:nvPr/>
        </p:nvSpPr>
        <p:spPr bwMode="auto">
          <a:xfrm>
            <a:off x="7162800" y="35052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17" name="Text Box 113"/>
          <p:cNvSpPr txBox="1">
            <a:spLocks noChangeArrowheads="1"/>
          </p:cNvSpPr>
          <p:nvPr/>
        </p:nvSpPr>
        <p:spPr bwMode="auto">
          <a:xfrm>
            <a:off x="6943725" y="6110288"/>
            <a:ext cx="4778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/>
              <a:t>[0]</a:t>
            </a:r>
          </a:p>
        </p:txBody>
      </p:sp>
      <p:sp>
        <p:nvSpPr>
          <p:cNvPr id="149618" name="Line 114"/>
          <p:cNvSpPr>
            <a:spLocks noChangeShapeType="1"/>
          </p:cNvSpPr>
          <p:nvPr/>
        </p:nvSpPr>
        <p:spPr bwMode="auto">
          <a:xfrm>
            <a:off x="5059363" y="50292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19" name="Line 115"/>
          <p:cNvSpPr>
            <a:spLocks noChangeShapeType="1"/>
          </p:cNvSpPr>
          <p:nvPr/>
        </p:nvSpPr>
        <p:spPr bwMode="auto">
          <a:xfrm>
            <a:off x="6430963" y="50292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0" name="Text Box 116"/>
          <p:cNvSpPr txBox="1">
            <a:spLocks noChangeArrowheads="1"/>
          </p:cNvSpPr>
          <p:nvPr/>
        </p:nvSpPr>
        <p:spPr bwMode="auto">
          <a:xfrm>
            <a:off x="6202363" y="6096000"/>
            <a:ext cx="477837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/>
              <a:t>[1]</a:t>
            </a:r>
          </a:p>
        </p:txBody>
      </p:sp>
      <p:sp>
        <p:nvSpPr>
          <p:cNvPr id="149621" name="Text Box 117"/>
          <p:cNvSpPr txBox="1">
            <a:spLocks noChangeArrowheads="1"/>
          </p:cNvSpPr>
          <p:nvPr/>
        </p:nvSpPr>
        <p:spPr bwMode="auto">
          <a:xfrm>
            <a:off x="4964113" y="5043488"/>
            <a:ext cx="1009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/>
              <a:t>[2,k+1]</a:t>
            </a:r>
          </a:p>
        </p:txBody>
      </p:sp>
      <p:sp>
        <p:nvSpPr>
          <p:cNvPr id="149622" name="Text Box 118"/>
          <p:cNvSpPr txBox="1">
            <a:spLocks noChangeArrowheads="1"/>
          </p:cNvSpPr>
          <p:nvPr/>
        </p:nvSpPr>
        <p:spPr bwMode="auto">
          <a:xfrm>
            <a:off x="4068763" y="6110288"/>
            <a:ext cx="1009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/>
              <a:t>[2,k+1]</a:t>
            </a:r>
          </a:p>
        </p:txBody>
      </p:sp>
      <p:sp>
        <p:nvSpPr>
          <p:cNvPr id="149623" name="Text Box 119"/>
          <p:cNvSpPr txBox="1">
            <a:spLocks noChangeArrowheads="1"/>
          </p:cNvSpPr>
          <p:nvPr/>
        </p:nvSpPr>
        <p:spPr bwMode="auto">
          <a:xfrm>
            <a:off x="2697163" y="6096000"/>
            <a:ext cx="792162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/>
              <a:t>[k+2]</a:t>
            </a:r>
          </a:p>
        </p:txBody>
      </p:sp>
      <p:sp>
        <p:nvSpPr>
          <p:cNvPr id="149624" name="Text Box 120"/>
          <p:cNvSpPr txBox="1">
            <a:spLocks noChangeArrowheads="1"/>
          </p:cNvSpPr>
          <p:nvPr/>
        </p:nvSpPr>
        <p:spPr bwMode="auto">
          <a:xfrm>
            <a:off x="2381250" y="3976688"/>
            <a:ext cx="10477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/>
              <a:t>‘0’,[2,k]</a:t>
            </a:r>
          </a:p>
        </p:txBody>
      </p:sp>
      <p:sp>
        <p:nvSpPr>
          <p:cNvPr id="149625" name="Line 121"/>
          <p:cNvSpPr>
            <a:spLocks noChangeShapeType="1"/>
          </p:cNvSpPr>
          <p:nvPr/>
        </p:nvSpPr>
        <p:spPr bwMode="auto">
          <a:xfrm flipH="1">
            <a:off x="2057400" y="39624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6" name="Line 122"/>
          <p:cNvSpPr>
            <a:spLocks noChangeShapeType="1"/>
          </p:cNvSpPr>
          <p:nvPr/>
        </p:nvSpPr>
        <p:spPr bwMode="auto">
          <a:xfrm>
            <a:off x="2057400" y="3962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7" name="Line 123"/>
          <p:cNvSpPr>
            <a:spLocks noChangeShapeType="1"/>
          </p:cNvSpPr>
          <p:nvPr/>
        </p:nvSpPr>
        <p:spPr bwMode="auto">
          <a:xfrm>
            <a:off x="2057400" y="5181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8" name="Line 124"/>
          <p:cNvSpPr>
            <a:spLocks noChangeShapeType="1"/>
          </p:cNvSpPr>
          <p:nvPr/>
        </p:nvSpPr>
        <p:spPr bwMode="auto">
          <a:xfrm>
            <a:off x="3581400" y="5181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9" name="Text Box 125"/>
          <p:cNvSpPr txBox="1">
            <a:spLocks noChangeArrowheads="1"/>
          </p:cNvSpPr>
          <p:nvPr/>
        </p:nvSpPr>
        <p:spPr bwMode="auto">
          <a:xfrm>
            <a:off x="1341438" y="4357688"/>
            <a:ext cx="792162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/>
              <a:t>[k+1]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1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1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B053-A0FA-4D6A-9846-9663139985A3}" type="slidenum">
              <a:rPr lang="en-US"/>
              <a:pPr/>
              <a:t>166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685800"/>
          </a:xfrm>
        </p:spPr>
        <p:txBody>
          <a:bodyPr/>
          <a:lstStyle/>
          <a:p>
            <a:r>
              <a:rPr lang="en-US"/>
              <a:t>At each step, # of operands reduces to 2/3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Wallace Tree: Timing</a:t>
            </a:r>
          </a:p>
        </p:txBody>
      </p:sp>
      <p:grpSp>
        <p:nvGrpSpPr>
          <p:cNvPr id="188420" name="Group 4"/>
          <p:cNvGrpSpPr>
            <a:grpSpLocks/>
          </p:cNvGrpSpPr>
          <p:nvPr/>
        </p:nvGrpSpPr>
        <p:grpSpPr bwMode="auto">
          <a:xfrm>
            <a:off x="228600" y="2438400"/>
            <a:ext cx="685800" cy="609600"/>
            <a:chOff x="480" y="1200"/>
            <a:chExt cx="1584" cy="384"/>
          </a:xfrm>
        </p:grpSpPr>
        <p:sp>
          <p:nvSpPr>
            <p:cNvPr id="188421" name="Rectangle 5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422" name="Line 6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23" name="Line 7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24" name="Line 8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25" name="Line 9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26" name="Line 10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427" name="Group 11"/>
          <p:cNvGrpSpPr>
            <a:grpSpLocks/>
          </p:cNvGrpSpPr>
          <p:nvPr/>
        </p:nvGrpSpPr>
        <p:grpSpPr bwMode="auto">
          <a:xfrm>
            <a:off x="1219200" y="2438400"/>
            <a:ext cx="685800" cy="609600"/>
            <a:chOff x="480" y="1200"/>
            <a:chExt cx="1584" cy="384"/>
          </a:xfrm>
        </p:grpSpPr>
        <p:sp>
          <p:nvSpPr>
            <p:cNvPr id="188428" name="Rectangle 12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429" name="Line 13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30" name="Line 14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31" name="Line 15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32" name="Line 16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33" name="Line 17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434" name="Group 18"/>
          <p:cNvGrpSpPr>
            <a:grpSpLocks/>
          </p:cNvGrpSpPr>
          <p:nvPr/>
        </p:nvGrpSpPr>
        <p:grpSpPr bwMode="auto">
          <a:xfrm>
            <a:off x="2209800" y="2438400"/>
            <a:ext cx="685800" cy="609600"/>
            <a:chOff x="480" y="1200"/>
            <a:chExt cx="1584" cy="384"/>
          </a:xfrm>
        </p:grpSpPr>
        <p:sp>
          <p:nvSpPr>
            <p:cNvPr id="188435" name="Rectangle 19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436" name="Line 20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37" name="Line 21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38" name="Line 22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39" name="Line 23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40" name="Line 24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441" name="Group 25"/>
          <p:cNvGrpSpPr>
            <a:grpSpLocks/>
          </p:cNvGrpSpPr>
          <p:nvPr/>
        </p:nvGrpSpPr>
        <p:grpSpPr bwMode="auto">
          <a:xfrm>
            <a:off x="3200400" y="2438400"/>
            <a:ext cx="685800" cy="609600"/>
            <a:chOff x="480" y="1200"/>
            <a:chExt cx="1584" cy="384"/>
          </a:xfrm>
        </p:grpSpPr>
        <p:sp>
          <p:nvSpPr>
            <p:cNvPr id="188442" name="Rectangle 26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443" name="Line 27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44" name="Line 28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45" name="Line 29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46" name="Line 30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47" name="Line 31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448" name="Group 32"/>
          <p:cNvGrpSpPr>
            <a:grpSpLocks/>
          </p:cNvGrpSpPr>
          <p:nvPr/>
        </p:nvGrpSpPr>
        <p:grpSpPr bwMode="auto">
          <a:xfrm>
            <a:off x="4191000" y="2438400"/>
            <a:ext cx="685800" cy="609600"/>
            <a:chOff x="480" y="1200"/>
            <a:chExt cx="1584" cy="384"/>
          </a:xfrm>
        </p:grpSpPr>
        <p:sp>
          <p:nvSpPr>
            <p:cNvPr id="188449" name="Rectangle 33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450" name="Line 34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1" name="Line 35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2" name="Line 36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3" name="Line 37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4" name="Line 38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455" name="Group 39"/>
          <p:cNvGrpSpPr>
            <a:grpSpLocks/>
          </p:cNvGrpSpPr>
          <p:nvPr/>
        </p:nvGrpSpPr>
        <p:grpSpPr bwMode="auto">
          <a:xfrm>
            <a:off x="5181600" y="2438400"/>
            <a:ext cx="685800" cy="609600"/>
            <a:chOff x="480" y="1200"/>
            <a:chExt cx="1584" cy="384"/>
          </a:xfrm>
        </p:grpSpPr>
        <p:sp>
          <p:nvSpPr>
            <p:cNvPr id="188456" name="Rectangle 40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457" name="Line 41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8" name="Line 42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59" name="Line 43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0" name="Line 44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1" name="Line 45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462" name="Group 46"/>
          <p:cNvGrpSpPr>
            <a:grpSpLocks/>
          </p:cNvGrpSpPr>
          <p:nvPr/>
        </p:nvGrpSpPr>
        <p:grpSpPr bwMode="auto">
          <a:xfrm>
            <a:off x="1600200" y="3581400"/>
            <a:ext cx="685800" cy="609600"/>
            <a:chOff x="480" y="1200"/>
            <a:chExt cx="1584" cy="384"/>
          </a:xfrm>
        </p:grpSpPr>
        <p:sp>
          <p:nvSpPr>
            <p:cNvPr id="188463" name="Rectangle 47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464" name="Line 48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5" name="Line 49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6" name="Line 50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7" name="Line 51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68" name="Line 52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469" name="Group 53"/>
          <p:cNvGrpSpPr>
            <a:grpSpLocks/>
          </p:cNvGrpSpPr>
          <p:nvPr/>
        </p:nvGrpSpPr>
        <p:grpSpPr bwMode="auto">
          <a:xfrm>
            <a:off x="2620963" y="3581400"/>
            <a:ext cx="685800" cy="609600"/>
            <a:chOff x="480" y="1200"/>
            <a:chExt cx="1584" cy="384"/>
          </a:xfrm>
        </p:grpSpPr>
        <p:sp>
          <p:nvSpPr>
            <p:cNvPr id="188470" name="Rectangle 54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471" name="Line 55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2" name="Line 56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3" name="Line 57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4" name="Line 58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5" name="Line 59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476" name="Group 60"/>
          <p:cNvGrpSpPr>
            <a:grpSpLocks/>
          </p:cNvGrpSpPr>
          <p:nvPr/>
        </p:nvGrpSpPr>
        <p:grpSpPr bwMode="auto">
          <a:xfrm>
            <a:off x="3641725" y="3581400"/>
            <a:ext cx="685800" cy="609600"/>
            <a:chOff x="480" y="1200"/>
            <a:chExt cx="1584" cy="384"/>
          </a:xfrm>
        </p:grpSpPr>
        <p:sp>
          <p:nvSpPr>
            <p:cNvPr id="188477" name="Rectangle 61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478" name="Line 62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9" name="Line 63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80" name="Line 64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81" name="Line 65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82" name="Line 66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483" name="Group 67"/>
          <p:cNvGrpSpPr>
            <a:grpSpLocks/>
          </p:cNvGrpSpPr>
          <p:nvPr/>
        </p:nvGrpSpPr>
        <p:grpSpPr bwMode="auto">
          <a:xfrm>
            <a:off x="4662488" y="3581400"/>
            <a:ext cx="685800" cy="609600"/>
            <a:chOff x="480" y="1200"/>
            <a:chExt cx="1584" cy="384"/>
          </a:xfrm>
        </p:grpSpPr>
        <p:sp>
          <p:nvSpPr>
            <p:cNvPr id="188484" name="Rectangle 68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485" name="Line 69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86" name="Line 70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87" name="Line 71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88" name="Line 72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89" name="Line 73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88490" name="AutoShape 74"/>
          <p:cNvCxnSpPr>
            <a:cxnSpLocks noChangeShapeType="1"/>
            <a:stCxn id="188425" idx="0"/>
            <a:endCxn id="188464" idx="1"/>
          </p:cNvCxnSpPr>
          <p:nvPr/>
        </p:nvCxnSpPr>
        <p:spPr bwMode="auto">
          <a:xfrm>
            <a:off x="457200" y="3062288"/>
            <a:ext cx="1246188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491" name="AutoShape 75"/>
          <p:cNvCxnSpPr>
            <a:cxnSpLocks noChangeShapeType="1"/>
            <a:stCxn id="188432" idx="0"/>
            <a:endCxn id="188465" idx="1"/>
          </p:cNvCxnSpPr>
          <p:nvPr/>
        </p:nvCxnSpPr>
        <p:spPr bwMode="auto">
          <a:xfrm>
            <a:off x="1447800" y="3062288"/>
            <a:ext cx="506413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492" name="AutoShape 76"/>
          <p:cNvCxnSpPr>
            <a:cxnSpLocks noChangeShapeType="1"/>
            <a:stCxn id="188439" idx="0"/>
            <a:endCxn id="188466" idx="1"/>
          </p:cNvCxnSpPr>
          <p:nvPr/>
        </p:nvCxnSpPr>
        <p:spPr bwMode="auto">
          <a:xfrm flipH="1">
            <a:off x="2224088" y="3062288"/>
            <a:ext cx="214312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493" name="AutoShape 77"/>
          <p:cNvCxnSpPr>
            <a:cxnSpLocks noChangeShapeType="1"/>
            <a:stCxn id="188426" idx="0"/>
            <a:endCxn id="188471" idx="1"/>
          </p:cNvCxnSpPr>
          <p:nvPr/>
        </p:nvCxnSpPr>
        <p:spPr bwMode="auto">
          <a:xfrm>
            <a:off x="747713" y="3062288"/>
            <a:ext cx="1976437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494" name="AutoShape 78"/>
          <p:cNvCxnSpPr>
            <a:cxnSpLocks noChangeShapeType="1"/>
            <a:stCxn id="188433" idx="0"/>
            <a:endCxn id="188472" idx="1"/>
          </p:cNvCxnSpPr>
          <p:nvPr/>
        </p:nvCxnSpPr>
        <p:spPr bwMode="auto">
          <a:xfrm>
            <a:off x="1738313" y="3062288"/>
            <a:ext cx="1236662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495" name="AutoShape 79"/>
          <p:cNvCxnSpPr>
            <a:cxnSpLocks noChangeShapeType="1"/>
            <a:stCxn id="188440" idx="0"/>
            <a:endCxn id="188473" idx="1"/>
          </p:cNvCxnSpPr>
          <p:nvPr/>
        </p:nvCxnSpPr>
        <p:spPr bwMode="auto">
          <a:xfrm>
            <a:off x="2728913" y="3062288"/>
            <a:ext cx="515937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496" name="AutoShape 80"/>
          <p:cNvCxnSpPr>
            <a:cxnSpLocks noChangeShapeType="1"/>
            <a:stCxn id="188446" idx="0"/>
            <a:endCxn id="188478" idx="1"/>
          </p:cNvCxnSpPr>
          <p:nvPr/>
        </p:nvCxnSpPr>
        <p:spPr bwMode="auto">
          <a:xfrm>
            <a:off x="3429000" y="3062288"/>
            <a:ext cx="315913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497" name="AutoShape 81"/>
          <p:cNvCxnSpPr>
            <a:cxnSpLocks noChangeShapeType="1"/>
            <a:stCxn id="188460" idx="0"/>
            <a:endCxn id="188480" idx="1"/>
          </p:cNvCxnSpPr>
          <p:nvPr/>
        </p:nvCxnSpPr>
        <p:spPr bwMode="auto">
          <a:xfrm flipH="1">
            <a:off x="4265613" y="3062288"/>
            <a:ext cx="1144587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498" name="AutoShape 82"/>
          <p:cNvCxnSpPr>
            <a:cxnSpLocks noChangeShapeType="1"/>
            <a:stCxn id="188447" idx="0"/>
            <a:endCxn id="188485" idx="1"/>
          </p:cNvCxnSpPr>
          <p:nvPr/>
        </p:nvCxnSpPr>
        <p:spPr bwMode="auto">
          <a:xfrm>
            <a:off x="3719513" y="3062288"/>
            <a:ext cx="1046162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499" name="AutoShape 83"/>
          <p:cNvCxnSpPr>
            <a:cxnSpLocks noChangeShapeType="1"/>
            <a:stCxn id="188454" idx="0"/>
            <a:endCxn id="188486" idx="1"/>
          </p:cNvCxnSpPr>
          <p:nvPr/>
        </p:nvCxnSpPr>
        <p:spPr bwMode="auto">
          <a:xfrm>
            <a:off x="4710113" y="3062288"/>
            <a:ext cx="306387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00" name="AutoShape 84"/>
          <p:cNvCxnSpPr>
            <a:cxnSpLocks noChangeShapeType="1"/>
            <a:stCxn id="188461" idx="0"/>
            <a:endCxn id="188487" idx="1"/>
          </p:cNvCxnSpPr>
          <p:nvPr/>
        </p:nvCxnSpPr>
        <p:spPr bwMode="auto">
          <a:xfrm flipH="1">
            <a:off x="5286375" y="3062288"/>
            <a:ext cx="414338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01" name="AutoShape 85"/>
          <p:cNvCxnSpPr>
            <a:cxnSpLocks noChangeShapeType="1"/>
            <a:stCxn id="188453" idx="0"/>
            <a:endCxn id="188479" idx="1"/>
          </p:cNvCxnSpPr>
          <p:nvPr/>
        </p:nvCxnSpPr>
        <p:spPr bwMode="auto">
          <a:xfrm flipH="1">
            <a:off x="3995738" y="3062288"/>
            <a:ext cx="423862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88502" name="Group 86"/>
          <p:cNvGrpSpPr>
            <a:grpSpLocks/>
          </p:cNvGrpSpPr>
          <p:nvPr/>
        </p:nvGrpSpPr>
        <p:grpSpPr bwMode="auto">
          <a:xfrm>
            <a:off x="6172200" y="2438400"/>
            <a:ext cx="685800" cy="609600"/>
            <a:chOff x="480" y="1200"/>
            <a:chExt cx="1584" cy="384"/>
          </a:xfrm>
        </p:grpSpPr>
        <p:sp>
          <p:nvSpPr>
            <p:cNvPr id="188503" name="Rectangle 87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504" name="Line 88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05" name="Line 89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06" name="Line 90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07" name="Line 91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08" name="Line 92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509" name="Group 93"/>
          <p:cNvGrpSpPr>
            <a:grpSpLocks/>
          </p:cNvGrpSpPr>
          <p:nvPr/>
        </p:nvGrpSpPr>
        <p:grpSpPr bwMode="auto">
          <a:xfrm>
            <a:off x="7162800" y="2438400"/>
            <a:ext cx="685800" cy="609600"/>
            <a:chOff x="480" y="1200"/>
            <a:chExt cx="1584" cy="384"/>
          </a:xfrm>
        </p:grpSpPr>
        <p:sp>
          <p:nvSpPr>
            <p:cNvPr id="188510" name="Rectangle 94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511" name="Line 95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12" name="Line 96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13" name="Line 97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14" name="Line 98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15" name="Line 99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516" name="Group 100"/>
          <p:cNvGrpSpPr>
            <a:grpSpLocks/>
          </p:cNvGrpSpPr>
          <p:nvPr/>
        </p:nvGrpSpPr>
        <p:grpSpPr bwMode="auto">
          <a:xfrm>
            <a:off x="8153400" y="2438400"/>
            <a:ext cx="685800" cy="609600"/>
            <a:chOff x="480" y="1200"/>
            <a:chExt cx="1584" cy="384"/>
          </a:xfrm>
        </p:grpSpPr>
        <p:sp>
          <p:nvSpPr>
            <p:cNvPr id="188517" name="Rectangle 101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518" name="Line 102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19" name="Line 103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20" name="Line 104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21" name="Line 105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22" name="Line 106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523" name="Group 107"/>
          <p:cNvGrpSpPr>
            <a:grpSpLocks/>
          </p:cNvGrpSpPr>
          <p:nvPr/>
        </p:nvGrpSpPr>
        <p:grpSpPr bwMode="auto">
          <a:xfrm>
            <a:off x="5683250" y="3581400"/>
            <a:ext cx="685800" cy="609600"/>
            <a:chOff x="480" y="1200"/>
            <a:chExt cx="1584" cy="384"/>
          </a:xfrm>
        </p:grpSpPr>
        <p:sp>
          <p:nvSpPr>
            <p:cNvPr id="188524" name="Rectangle 108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525" name="Line 109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26" name="Line 110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27" name="Line 111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28" name="Line 112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29" name="Line 113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530" name="Group 114"/>
          <p:cNvGrpSpPr>
            <a:grpSpLocks/>
          </p:cNvGrpSpPr>
          <p:nvPr/>
        </p:nvGrpSpPr>
        <p:grpSpPr bwMode="auto">
          <a:xfrm>
            <a:off x="6705600" y="3581400"/>
            <a:ext cx="685800" cy="609600"/>
            <a:chOff x="480" y="1200"/>
            <a:chExt cx="1584" cy="384"/>
          </a:xfrm>
        </p:grpSpPr>
        <p:sp>
          <p:nvSpPr>
            <p:cNvPr id="188531" name="Rectangle 115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532" name="Line 116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33" name="Line 117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34" name="Line 118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35" name="Line 119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36" name="Line 120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88537" name="AutoShape 121"/>
          <p:cNvCxnSpPr>
            <a:cxnSpLocks noChangeShapeType="1"/>
            <a:stCxn id="188507" idx="0"/>
            <a:endCxn id="188525" idx="1"/>
          </p:cNvCxnSpPr>
          <p:nvPr/>
        </p:nvCxnSpPr>
        <p:spPr bwMode="auto">
          <a:xfrm flipH="1">
            <a:off x="5786438" y="3062288"/>
            <a:ext cx="614362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38" name="AutoShape 122"/>
          <p:cNvCxnSpPr>
            <a:cxnSpLocks noChangeShapeType="1"/>
            <a:stCxn id="188521" idx="0"/>
            <a:endCxn id="188527" idx="1"/>
          </p:cNvCxnSpPr>
          <p:nvPr/>
        </p:nvCxnSpPr>
        <p:spPr bwMode="auto">
          <a:xfrm flipH="1">
            <a:off x="6307138" y="3062288"/>
            <a:ext cx="2074862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39" name="AutoShape 123"/>
          <p:cNvCxnSpPr>
            <a:cxnSpLocks noChangeShapeType="1"/>
            <a:stCxn id="188508" idx="0"/>
            <a:endCxn id="188532" idx="1"/>
          </p:cNvCxnSpPr>
          <p:nvPr/>
        </p:nvCxnSpPr>
        <p:spPr bwMode="auto">
          <a:xfrm>
            <a:off x="6691313" y="3062288"/>
            <a:ext cx="117475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40" name="AutoShape 124"/>
          <p:cNvCxnSpPr>
            <a:cxnSpLocks noChangeShapeType="1"/>
            <a:stCxn id="188515" idx="0"/>
            <a:endCxn id="188533" idx="1"/>
          </p:cNvCxnSpPr>
          <p:nvPr/>
        </p:nvCxnSpPr>
        <p:spPr bwMode="auto">
          <a:xfrm flipH="1">
            <a:off x="7059613" y="3062288"/>
            <a:ext cx="6223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41" name="AutoShape 125"/>
          <p:cNvCxnSpPr>
            <a:cxnSpLocks noChangeShapeType="1"/>
            <a:stCxn id="188522" idx="0"/>
            <a:endCxn id="188534" idx="1"/>
          </p:cNvCxnSpPr>
          <p:nvPr/>
        </p:nvCxnSpPr>
        <p:spPr bwMode="auto">
          <a:xfrm flipH="1">
            <a:off x="7329488" y="3062288"/>
            <a:ext cx="1343025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42" name="AutoShape 126"/>
          <p:cNvCxnSpPr>
            <a:cxnSpLocks noChangeShapeType="1"/>
            <a:stCxn id="188514" idx="0"/>
            <a:endCxn id="188526" idx="1"/>
          </p:cNvCxnSpPr>
          <p:nvPr/>
        </p:nvCxnSpPr>
        <p:spPr bwMode="auto">
          <a:xfrm flipH="1">
            <a:off x="6037263" y="3062288"/>
            <a:ext cx="1354137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8543" name="Text Box 127"/>
          <p:cNvSpPr txBox="1">
            <a:spLocks noChangeArrowheads="1"/>
          </p:cNvSpPr>
          <p:nvPr/>
        </p:nvSpPr>
        <p:spPr bwMode="auto">
          <a:xfrm>
            <a:off x="3048000" y="1600200"/>
            <a:ext cx="2746375" cy="4857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n  k-bit numbers</a:t>
            </a:r>
          </a:p>
        </p:txBody>
      </p:sp>
      <p:sp>
        <p:nvSpPr>
          <p:cNvPr id="188544" name="AutoShape 128"/>
          <p:cNvSpPr>
            <a:spLocks/>
          </p:cNvSpPr>
          <p:nvPr/>
        </p:nvSpPr>
        <p:spPr bwMode="auto">
          <a:xfrm rot="-5400000">
            <a:off x="4343400" y="-1905000"/>
            <a:ext cx="304800" cy="8382000"/>
          </a:xfrm>
          <a:prstGeom prst="rightBrace">
            <a:avLst>
              <a:gd name="adj1" fmla="val 229167"/>
              <a:gd name="adj2" fmla="val 50000"/>
            </a:avLst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545" name="Text Box 129"/>
          <p:cNvSpPr txBox="1">
            <a:spLocks noChangeArrowheads="1"/>
          </p:cNvSpPr>
          <p:nvPr/>
        </p:nvSpPr>
        <p:spPr bwMode="auto">
          <a:xfrm>
            <a:off x="76200" y="3492500"/>
            <a:ext cx="1295400" cy="8509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 b="1"/>
              <a:t>(2/3) n</a:t>
            </a:r>
            <a:br>
              <a:rPr lang="en-US" b="1"/>
            </a:br>
            <a:r>
              <a:rPr lang="en-US" b="1"/>
              <a:t>nums</a:t>
            </a:r>
          </a:p>
        </p:txBody>
      </p:sp>
      <p:grpSp>
        <p:nvGrpSpPr>
          <p:cNvPr id="188546" name="Group 130"/>
          <p:cNvGrpSpPr>
            <a:grpSpLocks/>
          </p:cNvGrpSpPr>
          <p:nvPr/>
        </p:nvGrpSpPr>
        <p:grpSpPr bwMode="auto">
          <a:xfrm>
            <a:off x="2590800" y="4648200"/>
            <a:ext cx="685800" cy="609600"/>
            <a:chOff x="480" y="1200"/>
            <a:chExt cx="1584" cy="384"/>
          </a:xfrm>
        </p:grpSpPr>
        <p:sp>
          <p:nvSpPr>
            <p:cNvPr id="188547" name="Rectangle 131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548" name="Line 132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49" name="Line 133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50" name="Line 134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51" name="Line 135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52" name="Line 136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553" name="Group 137"/>
          <p:cNvGrpSpPr>
            <a:grpSpLocks/>
          </p:cNvGrpSpPr>
          <p:nvPr/>
        </p:nvGrpSpPr>
        <p:grpSpPr bwMode="auto">
          <a:xfrm>
            <a:off x="3611563" y="4648200"/>
            <a:ext cx="685800" cy="609600"/>
            <a:chOff x="480" y="1200"/>
            <a:chExt cx="1584" cy="384"/>
          </a:xfrm>
        </p:grpSpPr>
        <p:sp>
          <p:nvSpPr>
            <p:cNvPr id="188554" name="Rectangle 138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555" name="Line 139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56" name="Line 140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57" name="Line 141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58" name="Line 142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59" name="Line 143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560" name="Group 144"/>
          <p:cNvGrpSpPr>
            <a:grpSpLocks/>
          </p:cNvGrpSpPr>
          <p:nvPr/>
        </p:nvGrpSpPr>
        <p:grpSpPr bwMode="auto">
          <a:xfrm>
            <a:off x="4632325" y="4648200"/>
            <a:ext cx="685800" cy="609600"/>
            <a:chOff x="480" y="1200"/>
            <a:chExt cx="1584" cy="384"/>
          </a:xfrm>
        </p:grpSpPr>
        <p:sp>
          <p:nvSpPr>
            <p:cNvPr id="188561" name="Rectangle 145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562" name="Line 146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63" name="Line 147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64" name="Line 148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65" name="Line 149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66" name="Line 150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567" name="Group 151"/>
          <p:cNvGrpSpPr>
            <a:grpSpLocks/>
          </p:cNvGrpSpPr>
          <p:nvPr/>
        </p:nvGrpSpPr>
        <p:grpSpPr bwMode="auto">
          <a:xfrm>
            <a:off x="5653088" y="4648200"/>
            <a:ext cx="685800" cy="609600"/>
            <a:chOff x="480" y="1200"/>
            <a:chExt cx="1584" cy="384"/>
          </a:xfrm>
        </p:grpSpPr>
        <p:sp>
          <p:nvSpPr>
            <p:cNvPr id="188568" name="Rectangle 152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569" name="Line 153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70" name="Line 154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71" name="Line 155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72" name="Line 156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73" name="Line 157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8574" name="Text Box 158"/>
          <p:cNvSpPr txBox="1">
            <a:spLocks noChangeArrowheads="1"/>
          </p:cNvSpPr>
          <p:nvPr/>
        </p:nvSpPr>
        <p:spPr bwMode="auto">
          <a:xfrm>
            <a:off x="112713" y="4695825"/>
            <a:ext cx="1374775" cy="4857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b="1"/>
              <a:t>(2/3)</a:t>
            </a:r>
            <a:r>
              <a:rPr lang="en-US" b="1" baseline="30000"/>
              <a:t>2</a:t>
            </a:r>
            <a:r>
              <a:rPr lang="en-US" b="1"/>
              <a:t> n</a:t>
            </a:r>
          </a:p>
        </p:txBody>
      </p:sp>
      <p:cxnSp>
        <p:nvCxnSpPr>
          <p:cNvPr id="188575" name="AutoShape 159"/>
          <p:cNvCxnSpPr>
            <a:cxnSpLocks noChangeShapeType="1"/>
            <a:stCxn id="188468" idx="0"/>
            <a:endCxn id="188548" idx="1"/>
          </p:cNvCxnSpPr>
          <p:nvPr/>
        </p:nvCxnSpPr>
        <p:spPr bwMode="auto">
          <a:xfrm>
            <a:off x="2119313" y="4205288"/>
            <a:ext cx="574675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76" name="AutoShape 160"/>
          <p:cNvCxnSpPr>
            <a:cxnSpLocks noChangeShapeType="1"/>
            <a:stCxn id="188474" idx="0"/>
            <a:endCxn id="188549" idx="1"/>
          </p:cNvCxnSpPr>
          <p:nvPr/>
        </p:nvCxnSpPr>
        <p:spPr bwMode="auto">
          <a:xfrm>
            <a:off x="2849563" y="4205288"/>
            <a:ext cx="9525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77" name="AutoShape 161"/>
          <p:cNvCxnSpPr>
            <a:cxnSpLocks noChangeShapeType="1"/>
            <a:stCxn id="188482" idx="0"/>
            <a:endCxn id="188550" idx="1"/>
          </p:cNvCxnSpPr>
          <p:nvPr/>
        </p:nvCxnSpPr>
        <p:spPr bwMode="auto">
          <a:xfrm flipH="1">
            <a:off x="3214688" y="4205288"/>
            <a:ext cx="94615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78" name="AutoShape 162"/>
          <p:cNvCxnSpPr>
            <a:cxnSpLocks noChangeShapeType="1"/>
            <a:stCxn id="188467" idx="0"/>
            <a:endCxn id="188555" idx="1"/>
          </p:cNvCxnSpPr>
          <p:nvPr/>
        </p:nvCxnSpPr>
        <p:spPr bwMode="auto">
          <a:xfrm>
            <a:off x="1828800" y="4205288"/>
            <a:ext cx="188595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79" name="AutoShape 163"/>
          <p:cNvCxnSpPr>
            <a:cxnSpLocks noChangeShapeType="1"/>
            <a:stCxn id="188481" idx="0"/>
            <a:endCxn id="188556" idx="1"/>
          </p:cNvCxnSpPr>
          <p:nvPr/>
        </p:nvCxnSpPr>
        <p:spPr bwMode="auto">
          <a:xfrm>
            <a:off x="3870325" y="4205288"/>
            <a:ext cx="9525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80" name="AutoShape 164"/>
          <p:cNvCxnSpPr>
            <a:cxnSpLocks noChangeShapeType="1"/>
            <a:stCxn id="188528" idx="0"/>
            <a:endCxn id="188557" idx="1"/>
          </p:cNvCxnSpPr>
          <p:nvPr/>
        </p:nvCxnSpPr>
        <p:spPr bwMode="auto">
          <a:xfrm flipH="1">
            <a:off x="4235450" y="4205288"/>
            <a:ext cx="16764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81" name="AutoShape 165"/>
          <p:cNvCxnSpPr>
            <a:cxnSpLocks noChangeShapeType="1"/>
            <a:stCxn id="188475" idx="0"/>
            <a:endCxn id="188475" idx="0"/>
          </p:cNvCxnSpPr>
          <p:nvPr/>
        </p:nvCxnSpPr>
        <p:spPr bwMode="auto">
          <a:xfrm>
            <a:off x="3140075" y="4205288"/>
            <a:ext cx="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82" name="AutoShape 166"/>
          <p:cNvCxnSpPr>
            <a:cxnSpLocks noChangeShapeType="1"/>
            <a:stCxn id="188475" idx="0"/>
            <a:endCxn id="188562" idx="1"/>
          </p:cNvCxnSpPr>
          <p:nvPr/>
        </p:nvCxnSpPr>
        <p:spPr bwMode="auto">
          <a:xfrm>
            <a:off x="3140075" y="4205288"/>
            <a:ext cx="1595438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83" name="AutoShape 167"/>
          <p:cNvCxnSpPr>
            <a:cxnSpLocks noChangeShapeType="1"/>
            <a:stCxn id="188489" idx="0"/>
            <a:endCxn id="188563" idx="1"/>
          </p:cNvCxnSpPr>
          <p:nvPr/>
        </p:nvCxnSpPr>
        <p:spPr bwMode="auto">
          <a:xfrm flipH="1">
            <a:off x="4986338" y="4205288"/>
            <a:ext cx="195262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84" name="AutoShape 168"/>
          <p:cNvCxnSpPr>
            <a:cxnSpLocks noChangeShapeType="1"/>
            <a:stCxn id="188564" idx="1"/>
            <a:endCxn id="188536" idx="0"/>
          </p:cNvCxnSpPr>
          <p:nvPr/>
        </p:nvCxnSpPr>
        <p:spPr bwMode="auto">
          <a:xfrm flipV="1">
            <a:off x="5256213" y="4205288"/>
            <a:ext cx="1968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85" name="AutoShape 169"/>
          <p:cNvCxnSpPr>
            <a:cxnSpLocks noChangeShapeType="1"/>
            <a:stCxn id="188488" idx="0"/>
            <a:endCxn id="188569" idx="1"/>
          </p:cNvCxnSpPr>
          <p:nvPr/>
        </p:nvCxnSpPr>
        <p:spPr bwMode="auto">
          <a:xfrm>
            <a:off x="4891088" y="4205288"/>
            <a:ext cx="865187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86" name="AutoShape 170"/>
          <p:cNvCxnSpPr>
            <a:cxnSpLocks noChangeShapeType="1"/>
            <a:stCxn id="188529" idx="0"/>
            <a:endCxn id="188570" idx="1"/>
          </p:cNvCxnSpPr>
          <p:nvPr/>
        </p:nvCxnSpPr>
        <p:spPr bwMode="auto">
          <a:xfrm flipH="1">
            <a:off x="6007100" y="4205288"/>
            <a:ext cx="195263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8587" name="AutoShape 171"/>
          <p:cNvCxnSpPr>
            <a:cxnSpLocks noChangeShapeType="1"/>
            <a:stCxn id="188535" idx="0"/>
            <a:endCxn id="188571" idx="1"/>
          </p:cNvCxnSpPr>
          <p:nvPr/>
        </p:nvCxnSpPr>
        <p:spPr bwMode="auto">
          <a:xfrm flipH="1">
            <a:off x="6276975" y="4205288"/>
            <a:ext cx="657225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88588" name="Group 172"/>
          <p:cNvGrpSpPr>
            <a:grpSpLocks/>
          </p:cNvGrpSpPr>
          <p:nvPr/>
        </p:nvGrpSpPr>
        <p:grpSpPr bwMode="auto">
          <a:xfrm>
            <a:off x="4114800" y="5638800"/>
            <a:ext cx="685800" cy="609600"/>
            <a:chOff x="480" y="1200"/>
            <a:chExt cx="1584" cy="384"/>
          </a:xfrm>
        </p:grpSpPr>
        <p:sp>
          <p:nvSpPr>
            <p:cNvPr id="188589" name="Rectangle 173"/>
            <p:cNvSpPr>
              <a:spLocks noChangeArrowheads="1"/>
            </p:cNvSpPr>
            <p:nvPr/>
          </p:nvSpPr>
          <p:spPr bwMode="auto">
            <a:xfrm>
              <a:off x="480" y="1248"/>
              <a:ext cx="1584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CSA</a:t>
              </a:r>
            </a:p>
          </p:txBody>
        </p:sp>
        <p:sp>
          <p:nvSpPr>
            <p:cNvPr id="188590" name="Line 174"/>
            <p:cNvSpPr>
              <a:spLocks noChangeShapeType="1"/>
            </p:cNvSpPr>
            <p:nvPr/>
          </p:nvSpPr>
          <p:spPr bwMode="auto">
            <a:xfrm flipV="1">
              <a:off x="7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91" name="Line 175"/>
            <p:cNvSpPr>
              <a:spLocks noChangeShapeType="1"/>
            </p:cNvSpPr>
            <p:nvPr/>
          </p:nvSpPr>
          <p:spPr bwMode="auto">
            <a:xfrm flipV="1">
              <a:off x="1296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92" name="Line 176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93" name="Line 177"/>
            <p:cNvSpPr>
              <a:spLocks noChangeShapeType="1"/>
            </p:cNvSpPr>
            <p:nvPr/>
          </p:nvSpPr>
          <p:spPr bwMode="auto">
            <a:xfrm flipV="1">
              <a:off x="1008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594" name="Line 178"/>
            <p:cNvSpPr>
              <a:spLocks noChangeShapeType="1"/>
            </p:cNvSpPr>
            <p:nvPr/>
          </p:nvSpPr>
          <p:spPr bwMode="auto">
            <a:xfrm flipV="1">
              <a:off x="1680" y="153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8595" name="Text Box 179"/>
          <p:cNvSpPr txBox="1">
            <a:spLocks noChangeArrowheads="1"/>
          </p:cNvSpPr>
          <p:nvPr/>
        </p:nvSpPr>
        <p:spPr bwMode="auto">
          <a:xfrm>
            <a:off x="4114800" y="5181600"/>
            <a:ext cx="668338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. . .</a:t>
            </a:r>
          </a:p>
        </p:txBody>
      </p:sp>
      <p:sp>
        <p:nvSpPr>
          <p:cNvPr id="188596" name="Text Box 180"/>
          <p:cNvSpPr txBox="1">
            <a:spLocks noChangeArrowheads="1"/>
          </p:cNvSpPr>
          <p:nvPr/>
        </p:nvSpPr>
        <p:spPr bwMode="auto">
          <a:xfrm>
            <a:off x="76200" y="5915025"/>
            <a:ext cx="2003425" cy="48577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b="1"/>
              <a:t>(2/3)</a:t>
            </a:r>
            <a:r>
              <a:rPr lang="en-US" b="1" baseline="30000">
                <a:solidFill>
                  <a:schemeClr val="accent2"/>
                </a:solidFill>
              </a:rPr>
              <a:t>h</a:t>
            </a:r>
            <a:r>
              <a:rPr lang="en-US" b="1"/>
              <a:t> n = 2</a:t>
            </a:r>
          </a:p>
        </p:txBody>
      </p:sp>
      <p:sp>
        <p:nvSpPr>
          <p:cNvPr id="188597" name="Line 181"/>
          <p:cNvSpPr>
            <a:spLocks noChangeShapeType="1"/>
          </p:cNvSpPr>
          <p:nvPr/>
        </p:nvSpPr>
        <p:spPr bwMode="auto">
          <a:xfrm>
            <a:off x="8001000" y="2438400"/>
            <a:ext cx="0" cy="38862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arrow" w="lg" len="lg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598" name="Text Box 182"/>
          <p:cNvSpPr txBox="1">
            <a:spLocks noChangeArrowheads="1"/>
          </p:cNvSpPr>
          <p:nvPr/>
        </p:nvSpPr>
        <p:spPr bwMode="auto">
          <a:xfrm>
            <a:off x="8053388" y="4645025"/>
            <a:ext cx="1014412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accent2"/>
                </a:solidFill>
              </a:rPr>
              <a:t>h </a:t>
            </a:r>
            <a:r>
              <a:rPr lang="en-US" b="1"/>
              <a:t/>
            </a:r>
            <a:br>
              <a:rPr lang="en-US" b="1"/>
            </a:br>
            <a:r>
              <a:rPr lang="en-US" b="1"/>
              <a:t>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CAF1-4D0A-487A-8354-B52C73ED9A21}" type="slidenum">
              <a:rPr lang="en-US"/>
              <a:pPr/>
              <a:t>167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Wallace Tree: Timing (cont.)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1219200"/>
          </a:xfrm>
        </p:spPr>
        <p:txBody>
          <a:bodyPr/>
          <a:lstStyle/>
          <a:p>
            <a:r>
              <a:rPr lang="en-US"/>
              <a:t>Delay depends on height </a:t>
            </a:r>
            <a:r>
              <a:rPr lang="en-US" i="1"/>
              <a:t>h</a:t>
            </a:r>
          </a:p>
          <a:p>
            <a:r>
              <a:rPr lang="en-US" i="1"/>
              <a:t>h</a:t>
            </a:r>
            <a:r>
              <a:rPr lang="en-US"/>
              <a:t> = O ( log </a:t>
            </a:r>
            <a:r>
              <a:rPr lang="en-US" i="1"/>
              <a:t>n </a:t>
            </a:r>
            <a:r>
              <a:rPr lang="en-US"/>
              <a:t>)    </a:t>
            </a:r>
            <a:r>
              <a:rPr lang="en-US">
                <a:sym typeface="Wingdings" pitchFamily="2" charset="2"/>
              </a:rPr>
              <a:t>   Logarithmic d</a:t>
            </a:r>
            <a:r>
              <a:rPr lang="en-US"/>
              <a:t>elay  </a:t>
            </a:r>
          </a:p>
          <a:p>
            <a:endParaRPr lang="en-US" i="1"/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914400" y="2089150"/>
            <a:ext cx="68310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/>
              <a:t>Max # </a:t>
            </a:r>
            <a:r>
              <a:rPr lang="en-US" b="1" i="1"/>
              <a:t>N</a:t>
            </a:r>
            <a:r>
              <a:rPr lang="en-US" b="1"/>
              <a:t>  of  k-bit numbers that can be added</a:t>
            </a:r>
          </a:p>
          <a:p>
            <a:r>
              <a:rPr lang="en-US" b="1"/>
              <a:t>using a Wallace tree of height </a:t>
            </a:r>
            <a:r>
              <a:rPr lang="en-US" b="1" i="1"/>
              <a:t>h</a:t>
            </a:r>
            <a:endParaRPr lang="en-US" i="1"/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1014413" y="2895600"/>
            <a:ext cx="187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/>
              <a:t>h</a:t>
            </a:r>
            <a:endParaRPr lang="en-US"/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1900238" y="2895600"/>
            <a:ext cx="377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i="1"/>
              <a:t>N</a:t>
            </a:r>
            <a:endParaRPr lang="en-US"/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3508375" y="2895600"/>
            <a:ext cx="187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/>
              <a:t>h</a:t>
            </a:r>
            <a:endParaRPr lang="en-US"/>
          </a:p>
        </p:txBody>
      </p:sp>
      <p:sp>
        <p:nvSpPr>
          <p:cNvPr id="189448" name="Rectangle 8"/>
          <p:cNvSpPr>
            <a:spLocks noChangeArrowheads="1"/>
          </p:cNvSpPr>
          <p:nvPr/>
        </p:nvSpPr>
        <p:spPr bwMode="auto">
          <a:xfrm>
            <a:off x="4575175" y="2895600"/>
            <a:ext cx="377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i="1"/>
              <a:t>N</a:t>
            </a:r>
            <a:endParaRPr lang="en-US"/>
          </a:p>
        </p:txBody>
      </p:sp>
      <p:sp>
        <p:nvSpPr>
          <p:cNvPr id="189449" name="Rectangle 9"/>
          <p:cNvSpPr>
            <a:spLocks noChangeArrowheads="1"/>
          </p:cNvSpPr>
          <p:nvPr/>
        </p:nvSpPr>
        <p:spPr bwMode="auto">
          <a:xfrm>
            <a:off x="6246813" y="2895600"/>
            <a:ext cx="187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/>
              <a:t>h</a:t>
            </a:r>
            <a:endParaRPr lang="en-US"/>
          </a:p>
        </p:txBody>
      </p:sp>
      <p:sp>
        <p:nvSpPr>
          <p:cNvPr id="189450" name="Rectangle 10"/>
          <p:cNvSpPr>
            <a:spLocks noChangeArrowheads="1"/>
          </p:cNvSpPr>
          <p:nvPr/>
        </p:nvSpPr>
        <p:spPr bwMode="auto">
          <a:xfrm>
            <a:off x="7258050" y="2895600"/>
            <a:ext cx="377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i="1"/>
              <a:t>N</a:t>
            </a:r>
            <a:endParaRPr lang="en-US"/>
          </a:p>
        </p:txBody>
      </p:sp>
      <p:sp>
        <p:nvSpPr>
          <p:cNvPr id="189451" name="Rectangle 11"/>
          <p:cNvSpPr>
            <a:spLocks noChangeArrowheads="1"/>
          </p:cNvSpPr>
          <p:nvPr/>
        </p:nvSpPr>
        <p:spPr bwMode="auto">
          <a:xfrm>
            <a:off x="990600" y="3544888"/>
            <a:ext cx="1920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89452" name="Rectangle 12"/>
          <p:cNvSpPr>
            <a:spLocks noChangeArrowheads="1"/>
          </p:cNvSpPr>
          <p:nvPr/>
        </p:nvSpPr>
        <p:spPr bwMode="auto">
          <a:xfrm>
            <a:off x="2043113" y="3544888"/>
            <a:ext cx="1936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89453" name="Rectangle 13"/>
          <p:cNvSpPr>
            <a:spLocks noChangeArrowheads="1"/>
          </p:cNvSpPr>
          <p:nvPr/>
        </p:nvSpPr>
        <p:spPr bwMode="auto">
          <a:xfrm>
            <a:off x="3651250" y="3544888"/>
            <a:ext cx="1920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89454" name="Rectangle 14"/>
          <p:cNvSpPr>
            <a:spLocks noChangeArrowheads="1"/>
          </p:cNvSpPr>
          <p:nvPr/>
        </p:nvSpPr>
        <p:spPr bwMode="auto">
          <a:xfrm>
            <a:off x="4522788" y="3544888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28</a:t>
            </a:r>
          </a:p>
        </p:txBody>
      </p:sp>
      <p:sp>
        <p:nvSpPr>
          <p:cNvPr id="189455" name="Rectangle 15"/>
          <p:cNvSpPr>
            <a:spLocks noChangeArrowheads="1"/>
          </p:cNvSpPr>
          <p:nvPr/>
        </p:nvSpPr>
        <p:spPr bwMode="auto">
          <a:xfrm>
            <a:off x="6142038" y="3544888"/>
            <a:ext cx="382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189456" name="Rectangle 16"/>
          <p:cNvSpPr>
            <a:spLocks noChangeArrowheads="1"/>
          </p:cNvSpPr>
          <p:nvPr/>
        </p:nvSpPr>
        <p:spPr bwMode="auto">
          <a:xfrm>
            <a:off x="7104063" y="3544888"/>
            <a:ext cx="577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474</a:t>
            </a:r>
          </a:p>
        </p:txBody>
      </p:sp>
      <p:sp>
        <p:nvSpPr>
          <p:cNvPr id="189457" name="Rectangle 17"/>
          <p:cNvSpPr>
            <a:spLocks noChangeArrowheads="1"/>
          </p:cNvSpPr>
          <p:nvPr/>
        </p:nvSpPr>
        <p:spPr bwMode="auto">
          <a:xfrm>
            <a:off x="990600" y="3910013"/>
            <a:ext cx="1920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89458" name="Rectangle 18"/>
          <p:cNvSpPr>
            <a:spLocks noChangeArrowheads="1"/>
          </p:cNvSpPr>
          <p:nvPr/>
        </p:nvSpPr>
        <p:spPr bwMode="auto">
          <a:xfrm>
            <a:off x="2043113" y="3910013"/>
            <a:ext cx="1936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89459" name="Rectangle 19"/>
          <p:cNvSpPr>
            <a:spLocks noChangeArrowheads="1"/>
          </p:cNvSpPr>
          <p:nvPr/>
        </p:nvSpPr>
        <p:spPr bwMode="auto">
          <a:xfrm>
            <a:off x="3651250" y="3910013"/>
            <a:ext cx="1920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89460" name="Rectangle 20"/>
          <p:cNvSpPr>
            <a:spLocks noChangeArrowheads="1"/>
          </p:cNvSpPr>
          <p:nvPr/>
        </p:nvSpPr>
        <p:spPr bwMode="auto">
          <a:xfrm>
            <a:off x="4522788" y="3910013"/>
            <a:ext cx="3841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42</a:t>
            </a:r>
          </a:p>
        </p:txBody>
      </p:sp>
      <p:sp>
        <p:nvSpPr>
          <p:cNvPr id="189461" name="Rectangle 21"/>
          <p:cNvSpPr>
            <a:spLocks noChangeArrowheads="1"/>
          </p:cNvSpPr>
          <p:nvPr/>
        </p:nvSpPr>
        <p:spPr bwMode="auto">
          <a:xfrm>
            <a:off x="6142038" y="3910013"/>
            <a:ext cx="382587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189462" name="Rectangle 22"/>
          <p:cNvSpPr>
            <a:spLocks noChangeArrowheads="1"/>
          </p:cNvSpPr>
          <p:nvPr/>
        </p:nvSpPr>
        <p:spPr bwMode="auto">
          <a:xfrm>
            <a:off x="7104063" y="3910013"/>
            <a:ext cx="5778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711</a:t>
            </a:r>
          </a:p>
        </p:txBody>
      </p:sp>
      <p:sp>
        <p:nvSpPr>
          <p:cNvPr id="189463" name="Rectangle 23"/>
          <p:cNvSpPr>
            <a:spLocks noChangeArrowheads="1"/>
          </p:cNvSpPr>
          <p:nvPr/>
        </p:nvSpPr>
        <p:spPr bwMode="auto">
          <a:xfrm>
            <a:off x="990600" y="4273550"/>
            <a:ext cx="1920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89464" name="Rectangle 24"/>
          <p:cNvSpPr>
            <a:spLocks noChangeArrowheads="1"/>
          </p:cNvSpPr>
          <p:nvPr/>
        </p:nvSpPr>
        <p:spPr bwMode="auto">
          <a:xfrm>
            <a:off x="2043113" y="4273550"/>
            <a:ext cx="1936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89465" name="Rectangle 25"/>
          <p:cNvSpPr>
            <a:spLocks noChangeArrowheads="1"/>
          </p:cNvSpPr>
          <p:nvPr/>
        </p:nvSpPr>
        <p:spPr bwMode="auto">
          <a:xfrm>
            <a:off x="3651250" y="4273550"/>
            <a:ext cx="1920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89466" name="Rectangle 26"/>
          <p:cNvSpPr>
            <a:spLocks noChangeArrowheads="1"/>
          </p:cNvSpPr>
          <p:nvPr/>
        </p:nvSpPr>
        <p:spPr bwMode="auto">
          <a:xfrm>
            <a:off x="4522788" y="427355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63</a:t>
            </a:r>
          </a:p>
        </p:txBody>
      </p:sp>
      <p:sp>
        <p:nvSpPr>
          <p:cNvPr id="189467" name="Rectangle 27"/>
          <p:cNvSpPr>
            <a:spLocks noChangeArrowheads="1"/>
          </p:cNvSpPr>
          <p:nvPr/>
        </p:nvSpPr>
        <p:spPr bwMode="auto">
          <a:xfrm>
            <a:off x="6142038" y="4273550"/>
            <a:ext cx="382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189468" name="Rectangle 28"/>
          <p:cNvSpPr>
            <a:spLocks noChangeArrowheads="1"/>
          </p:cNvSpPr>
          <p:nvPr/>
        </p:nvSpPr>
        <p:spPr bwMode="auto">
          <a:xfrm>
            <a:off x="6926263" y="4273550"/>
            <a:ext cx="769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1066</a:t>
            </a:r>
          </a:p>
        </p:txBody>
      </p:sp>
      <p:sp>
        <p:nvSpPr>
          <p:cNvPr id="189469" name="Rectangle 29"/>
          <p:cNvSpPr>
            <a:spLocks noChangeArrowheads="1"/>
          </p:cNvSpPr>
          <p:nvPr/>
        </p:nvSpPr>
        <p:spPr bwMode="auto">
          <a:xfrm>
            <a:off x="990600" y="4638675"/>
            <a:ext cx="1920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89470" name="Rectangle 30"/>
          <p:cNvSpPr>
            <a:spLocks noChangeArrowheads="1"/>
          </p:cNvSpPr>
          <p:nvPr/>
        </p:nvSpPr>
        <p:spPr bwMode="auto">
          <a:xfrm>
            <a:off x="2043113" y="4638675"/>
            <a:ext cx="1936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89471" name="Rectangle 31"/>
          <p:cNvSpPr>
            <a:spLocks noChangeArrowheads="1"/>
          </p:cNvSpPr>
          <p:nvPr/>
        </p:nvSpPr>
        <p:spPr bwMode="auto">
          <a:xfrm>
            <a:off x="3471863" y="4638675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89472" name="Rectangle 32"/>
          <p:cNvSpPr>
            <a:spLocks noChangeArrowheads="1"/>
          </p:cNvSpPr>
          <p:nvPr/>
        </p:nvSpPr>
        <p:spPr bwMode="auto">
          <a:xfrm>
            <a:off x="4522788" y="4638675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94</a:t>
            </a:r>
          </a:p>
        </p:txBody>
      </p:sp>
      <p:sp>
        <p:nvSpPr>
          <p:cNvPr id="189473" name="Rectangle 33"/>
          <p:cNvSpPr>
            <a:spLocks noChangeArrowheads="1"/>
          </p:cNvSpPr>
          <p:nvPr/>
        </p:nvSpPr>
        <p:spPr bwMode="auto">
          <a:xfrm>
            <a:off x="6142038" y="4638675"/>
            <a:ext cx="382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17</a:t>
            </a:r>
          </a:p>
        </p:txBody>
      </p:sp>
      <p:sp>
        <p:nvSpPr>
          <p:cNvPr id="189474" name="Rectangle 34"/>
          <p:cNvSpPr>
            <a:spLocks noChangeArrowheads="1"/>
          </p:cNvSpPr>
          <p:nvPr/>
        </p:nvSpPr>
        <p:spPr bwMode="auto">
          <a:xfrm>
            <a:off x="6926263" y="4638675"/>
            <a:ext cx="769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1599</a:t>
            </a:r>
          </a:p>
        </p:txBody>
      </p:sp>
      <p:sp>
        <p:nvSpPr>
          <p:cNvPr id="189475" name="Rectangle 35"/>
          <p:cNvSpPr>
            <a:spLocks noChangeArrowheads="1"/>
          </p:cNvSpPr>
          <p:nvPr/>
        </p:nvSpPr>
        <p:spPr bwMode="auto">
          <a:xfrm>
            <a:off x="990600" y="5003800"/>
            <a:ext cx="1920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89476" name="Rectangle 36"/>
          <p:cNvSpPr>
            <a:spLocks noChangeArrowheads="1"/>
          </p:cNvSpPr>
          <p:nvPr/>
        </p:nvSpPr>
        <p:spPr bwMode="auto">
          <a:xfrm>
            <a:off x="2043113" y="5003800"/>
            <a:ext cx="1936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89477" name="Rectangle 37"/>
          <p:cNvSpPr>
            <a:spLocks noChangeArrowheads="1"/>
          </p:cNvSpPr>
          <p:nvPr/>
        </p:nvSpPr>
        <p:spPr bwMode="auto">
          <a:xfrm>
            <a:off x="3471863" y="50038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11</a:t>
            </a:r>
          </a:p>
        </p:txBody>
      </p:sp>
      <p:sp>
        <p:nvSpPr>
          <p:cNvPr id="189478" name="Rectangle 38"/>
          <p:cNvSpPr>
            <a:spLocks noChangeArrowheads="1"/>
          </p:cNvSpPr>
          <p:nvPr/>
        </p:nvSpPr>
        <p:spPr bwMode="auto">
          <a:xfrm>
            <a:off x="4344988" y="5003800"/>
            <a:ext cx="5762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141</a:t>
            </a:r>
          </a:p>
        </p:txBody>
      </p:sp>
      <p:sp>
        <p:nvSpPr>
          <p:cNvPr id="189479" name="Rectangle 39"/>
          <p:cNvSpPr>
            <a:spLocks noChangeArrowheads="1"/>
          </p:cNvSpPr>
          <p:nvPr/>
        </p:nvSpPr>
        <p:spPr bwMode="auto">
          <a:xfrm>
            <a:off x="6142038" y="5003800"/>
            <a:ext cx="382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18</a:t>
            </a:r>
          </a:p>
        </p:txBody>
      </p:sp>
      <p:sp>
        <p:nvSpPr>
          <p:cNvPr id="189480" name="Rectangle 40"/>
          <p:cNvSpPr>
            <a:spLocks noChangeArrowheads="1"/>
          </p:cNvSpPr>
          <p:nvPr/>
        </p:nvSpPr>
        <p:spPr bwMode="auto">
          <a:xfrm>
            <a:off x="6926263" y="5003800"/>
            <a:ext cx="769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2398</a:t>
            </a:r>
          </a:p>
        </p:txBody>
      </p:sp>
      <p:sp>
        <p:nvSpPr>
          <p:cNvPr id="189481" name="Rectangle 41"/>
          <p:cNvSpPr>
            <a:spLocks noChangeArrowheads="1"/>
          </p:cNvSpPr>
          <p:nvPr/>
        </p:nvSpPr>
        <p:spPr bwMode="auto">
          <a:xfrm>
            <a:off x="990600" y="5368925"/>
            <a:ext cx="1920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89482" name="Rectangle 42"/>
          <p:cNvSpPr>
            <a:spLocks noChangeArrowheads="1"/>
          </p:cNvSpPr>
          <p:nvPr/>
        </p:nvSpPr>
        <p:spPr bwMode="auto">
          <a:xfrm>
            <a:off x="1865313" y="5368925"/>
            <a:ext cx="387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189483" name="Rectangle 43"/>
          <p:cNvSpPr>
            <a:spLocks noChangeArrowheads="1"/>
          </p:cNvSpPr>
          <p:nvPr/>
        </p:nvSpPr>
        <p:spPr bwMode="auto">
          <a:xfrm>
            <a:off x="3471863" y="5368925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189484" name="Rectangle 44"/>
          <p:cNvSpPr>
            <a:spLocks noChangeArrowheads="1"/>
          </p:cNvSpPr>
          <p:nvPr/>
        </p:nvSpPr>
        <p:spPr bwMode="auto">
          <a:xfrm>
            <a:off x="4344988" y="5368925"/>
            <a:ext cx="5762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211</a:t>
            </a:r>
          </a:p>
        </p:txBody>
      </p:sp>
      <p:sp>
        <p:nvSpPr>
          <p:cNvPr id="189485" name="Rectangle 45"/>
          <p:cNvSpPr>
            <a:spLocks noChangeArrowheads="1"/>
          </p:cNvSpPr>
          <p:nvPr/>
        </p:nvSpPr>
        <p:spPr bwMode="auto">
          <a:xfrm>
            <a:off x="6142038" y="5368925"/>
            <a:ext cx="382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19</a:t>
            </a:r>
          </a:p>
        </p:txBody>
      </p:sp>
      <p:sp>
        <p:nvSpPr>
          <p:cNvPr id="189486" name="Rectangle 46"/>
          <p:cNvSpPr>
            <a:spLocks noChangeArrowheads="1"/>
          </p:cNvSpPr>
          <p:nvPr/>
        </p:nvSpPr>
        <p:spPr bwMode="auto">
          <a:xfrm>
            <a:off x="6926263" y="5368925"/>
            <a:ext cx="769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3597</a:t>
            </a:r>
          </a:p>
        </p:txBody>
      </p:sp>
      <p:sp>
        <p:nvSpPr>
          <p:cNvPr id="189487" name="Rectangle 47"/>
          <p:cNvSpPr>
            <a:spLocks noChangeArrowheads="1"/>
          </p:cNvSpPr>
          <p:nvPr/>
        </p:nvSpPr>
        <p:spPr bwMode="auto">
          <a:xfrm>
            <a:off x="990600" y="5734050"/>
            <a:ext cx="1920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89488" name="Rectangle 48"/>
          <p:cNvSpPr>
            <a:spLocks noChangeArrowheads="1"/>
          </p:cNvSpPr>
          <p:nvPr/>
        </p:nvSpPr>
        <p:spPr bwMode="auto">
          <a:xfrm>
            <a:off x="1865313" y="5734050"/>
            <a:ext cx="38735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19</a:t>
            </a:r>
          </a:p>
        </p:txBody>
      </p:sp>
      <p:sp>
        <p:nvSpPr>
          <p:cNvPr id="189489" name="Rectangle 49"/>
          <p:cNvSpPr>
            <a:spLocks noChangeArrowheads="1"/>
          </p:cNvSpPr>
          <p:nvPr/>
        </p:nvSpPr>
        <p:spPr bwMode="auto">
          <a:xfrm>
            <a:off x="3471863" y="5734050"/>
            <a:ext cx="3841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189490" name="Rectangle 50"/>
          <p:cNvSpPr>
            <a:spLocks noChangeArrowheads="1"/>
          </p:cNvSpPr>
          <p:nvPr/>
        </p:nvSpPr>
        <p:spPr bwMode="auto">
          <a:xfrm>
            <a:off x="4344988" y="5734050"/>
            <a:ext cx="576262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316</a:t>
            </a:r>
          </a:p>
        </p:txBody>
      </p:sp>
      <p:sp>
        <p:nvSpPr>
          <p:cNvPr id="189491" name="Rectangle 51"/>
          <p:cNvSpPr>
            <a:spLocks noChangeArrowheads="1"/>
          </p:cNvSpPr>
          <p:nvPr/>
        </p:nvSpPr>
        <p:spPr bwMode="auto">
          <a:xfrm>
            <a:off x="6142038" y="5734050"/>
            <a:ext cx="382587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89492" name="Rectangle 52"/>
          <p:cNvSpPr>
            <a:spLocks noChangeArrowheads="1"/>
          </p:cNvSpPr>
          <p:nvPr/>
        </p:nvSpPr>
        <p:spPr bwMode="auto">
          <a:xfrm>
            <a:off x="6926263" y="5734050"/>
            <a:ext cx="769937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5395</a:t>
            </a:r>
          </a:p>
        </p:txBody>
      </p:sp>
      <p:sp>
        <p:nvSpPr>
          <p:cNvPr id="189493" name="Text Box 53"/>
          <p:cNvSpPr txBox="1">
            <a:spLocks noChangeArrowheads="1"/>
          </p:cNvSpPr>
          <p:nvPr/>
        </p:nvSpPr>
        <p:spPr bwMode="auto">
          <a:xfrm>
            <a:off x="7321550" y="6308725"/>
            <a:ext cx="1822450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© Oxford U Press</a:t>
            </a:r>
            <a:r>
              <a:rPr lang="en-US" sz="1600" b="1">
                <a:latin typeface="Arial" charset="0"/>
              </a:rPr>
              <a:t>]</a:t>
            </a:r>
          </a:p>
        </p:txBody>
      </p:sp>
      <p:sp>
        <p:nvSpPr>
          <p:cNvPr id="189494" name="Text Box 54"/>
          <p:cNvSpPr txBox="1">
            <a:spLocks noChangeArrowheads="1"/>
          </p:cNvSpPr>
          <p:nvPr/>
        </p:nvSpPr>
        <p:spPr bwMode="auto">
          <a:xfrm>
            <a:off x="7924800" y="6096000"/>
            <a:ext cx="1208088" cy="2905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45716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Par00</a:t>
            </a:r>
            <a:r>
              <a:rPr lang="en-US" sz="1600" b="1">
                <a:latin typeface="Arial" charset="0"/>
              </a:rPr>
              <a:t>] p132</a:t>
            </a:r>
          </a:p>
        </p:txBody>
      </p:sp>
      <p:sp>
        <p:nvSpPr>
          <p:cNvPr id="189495" name="Line 55"/>
          <p:cNvSpPr>
            <a:spLocks noChangeShapeType="1"/>
          </p:cNvSpPr>
          <p:nvPr/>
        </p:nvSpPr>
        <p:spPr bwMode="auto">
          <a:xfrm>
            <a:off x="685800" y="28194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96" name="Line 56"/>
          <p:cNvSpPr>
            <a:spLocks noChangeShapeType="1"/>
          </p:cNvSpPr>
          <p:nvPr/>
        </p:nvSpPr>
        <p:spPr bwMode="auto">
          <a:xfrm>
            <a:off x="685800" y="33528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97" name="Line 57"/>
          <p:cNvSpPr>
            <a:spLocks noChangeShapeType="1"/>
          </p:cNvSpPr>
          <p:nvPr/>
        </p:nvSpPr>
        <p:spPr bwMode="auto">
          <a:xfrm>
            <a:off x="685800" y="6096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9D51-77B5-472A-BDD7-FA957B15ED26}" type="slidenum">
              <a:rPr lang="en-US"/>
              <a:pPr/>
              <a:t>132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Multipliers?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2743200"/>
          </a:xfrm>
        </p:spPr>
        <p:txBody>
          <a:bodyPr/>
          <a:lstStyle/>
          <a:p>
            <a:r>
              <a:rPr lang="en-US"/>
              <a:t>Used in a lot of DSP applications</a:t>
            </a:r>
          </a:p>
          <a:p>
            <a:pPr lvl="1"/>
            <a:r>
              <a:rPr lang="en-US"/>
              <a:t>Vector product, matrix multiplication</a:t>
            </a:r>
          </a:p>
          <a:p>
            <a:pPr lvl="1"/>
            <a:r>
              <a:rPr lang="en-US"/>
              <a:t>Convolution</a:t>
            </a:r>
          </a:p>
          <a:p>
            <a:pPr lvl="1"/>
            <a:r>
              <a:rPr lang="en-US"/>
              <a:t>Filtering (tap filters, FIR, …)</a:t>
            </a:r>
          </a:p>
          <a:p>
            <a:pPr lvl="1"/>
            <a:r>
              <a:rPr lang="en-US"/>
              <a:t>...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381000" y="3200400"/>
            <a:ext cx="8615363" cy="3013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</a:rPr>
              <a:t>“At least one good reason for studying multiplication</a:t>
            </a:r>
          </a:p>
          <a:p>
            <a:pPr algn="l"/>
            <a:r>
              <a:rPr lang="en-US">
                <a:solidFill>
                  <a:schemeClr val="accent2"/>
                </a:solidFill>
              </a:rPr>
              <a:t>and division is that there is an infinite number of ways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of performing these operations and hence there is an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infinite number of PhDs (or expense-paid visits to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conferences in USA) to be won from inventing new forms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of multiplier”</a:t>
            </a:r>
          </a:p>
          <a:p>
            <a:pPr algn="l"/>
            <a:r>
              <a:rPr lang="en-US">
                <a:solidFill>
                  <a:schemeClr val="accent2"/>
                </a:solidFill>
              </a:rPr>
              <a:t>		Alan Clements</a:t>
            </a:r>
          </a:p>
          <a:p>
            <a:pPr algn="l"/>
            <a:r>
              <a:rPr lang="en-US">
                <a:solidFill>
                  <a:schemeClr val="accent2"/>
                </a:solidFill>
              </a:rPr>
              <a:t>		The Principles of Computer Hardware, 1986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8455025" y="6248400"/>
            <a:ext cx="688975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Par00</a:t>
            </a:r>
            <a:r>
              <a:rPr lang="en-US" sz="1600" b="1">
                <a:latin typeface="Arial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76F-5941-4D33-8751-7E0287277F14}" type="slidenum">
              <a:rPr lang="en-US"/>
              <a:pPr/>
              <a:t>168</a:t>
            </a:fld>
            <a:endParaRPr lang="en-US"/>
          </a:p>
        </p:txBody>
      </p:sp>
      <p:sp>
        <p:nvSpPr>
          <p:cNvPr id="219138" name="WordArt 2" descr="Dotted diamond"/>
          <p:cNvSpPr>
            <a:spLocks noChangeArrowheads="1" noChangeShapeType="1" noTextEdit="1"/>
          </p:cNvSpPr>
          <p:nvPr/>
        </p:nvSpPr>
        <p:spPr bwMode="auto">
          <a:xfrm>
            <a:off x="609600" y="1143000"/>
            <a:ext cx="8077200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917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>
                      <a:alpha val="50000"/>
                    </a:schemeClr>
                  </a:solidFill>
                  <a:round/>
                  <a:headEnd/>
                  <a:tailEnd/>
                </a:ln>
                <a:pattFill prst="dotDmnd">
                  <a:fgClr>
                    <a:schemeClr val="bg2"/>
                  </a:fgClr>
                  <a:bgClr>
                    <a:schemeClr val="bg1"/>
                  </a:bgClr>
                </a:pattFill>
                <a:latin typeface="Arial Black"/>
              </a:rPr>
              <a:t>Outline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Serial Multiplier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Multiplier arrays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Carry save adder (CSA) and multiple operand addition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Booth encoding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Pipelined multipliers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Wallace tree</a:t>
            </a:r>
          </a:p>
          <a:p>
            <a:pPr>
              <a:lnSpc>
                <a:spcPct val="110000"/>
              </a:lnSpc>
            </a:pPr>
            <a:r>
              <a:rPr lang="en-US" sz="3200" b="1"/>
              <a:t>Signed multiplication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Shifters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EC020-02F2-40CE-9CA6-31FD7B018005}" type="slidenum">
              <a:rPr lang="en-US"/>
              <a:pPr/>
              <a:t>169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Multiplying Signed Numbers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3124200"/>
          </a:xfrm>
        </p:spPr>
        <p:txBody>
          <a:bodyPr/>
          <a:lstStyle/>
          <a:p>
            <a:r>
              <a:rPr lang="en-US"/>
              <a:t>Coding of the numbers</a:t>
            </a:r>
          </a:p>
          <a:p>
            <a:pPr lvl="1"/>
            <a:r>
              <a:rPr lang="en-US"/>
              <a:t>Signed-magnitude  </a:t>
            </a:r>
            <a:r>
              <a:rPr lang="en-US">
                <a:sym typeface="Wingdings" pitchFamily="2" charset="2"/>
              </a:rPr>
              <a:t>  trivial</a:t>
            </a:r>
          </a:p>
          <a:p>
            <a:pPr lvl="1"/>
            <a:r>
              <a:rPr lang="en-US">
                <a:sym typeface="Wingdings" pitchFamily="2" charset="2"/>
              </a:rPr>
              <a:t>2’s complement?</a:t>
            </a:r>
          </a:p>
          <a:p>
            <a:r>
              <a:rPr lang="en-US"/>
              <a:t>2’s complement</a:t>
            </a:r>
          </a:p>
          <a:p>
            <a:pPr lvl="1"/>
            <a:r>
              <a:rPr lang="en-US"/>
              <a:t>Mplier positive, Mcand +/- :</a:t>
            </a:r>
          </a:p>
          <a:p>
            <a:pPr lvl="2"/>
            <a:r>
              <a:rPr lang="en-US">
                <a:solidFill>
                  <a:schemeClr val="folHlink"/>
                </a:solidFill>
              </a:rPr>
              <a:t>Sign extend</a:t>
            </a:r>
            <a:r>
              <a:rPr lang="en-US"/>
              <a:t> the partial products when adding up</a:t>
            </a:r>
          </a:p>
          <a:p>
            <a:pPr lvl="2"/>
            <a:r>
              <a:rPr lang="en-US"/>
              <a:t>Example:</a:t>
            </a:r>
          </a:p>
        </p:txBody>
      </p:sp>
      <p:grpSp>
        <p:nvGrpSpPr>
          <p:cNvPr id="190468" name="Group 4"/>
          <p:cNvGrpSpPr>
            <a:grpSpLocks/>
          </p:cNvGrpSpPr>
          <p:nvPr/>
        </p:nvGrpSpPr>
        <p:grpSpPr bwMode="auto">
          <a:xfrm>
            <a:off x="1204913" y="3886200"/>
            <a:ext cx="3111500" cy="2647950"/>
            <a:chOff x="759" y="2448"/>
            <a:chExt cx="1960" cy="1668"/>
          </a:xfrm>
        </p:grpSpPr>
        <p:sp>
          <p:nvSpPr>
            <p:cNvPr id="190469" name="Text Box 5"/>
            <p:cNvSpPr txBox="1">
              <a:spLocks noChangeArrowheads="1"/>
            </p:cNvSpPr>
            <p:nvPr/>
          </p:nvSpPr>
          <p:spPr bwMode="auto">
            <a:xfrm>
              <a:off x="768" y="2448"/>
              <a:ext cx="1951" cy="166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defTabSz="285750">
                <a:tabLst>
                  <a:tab pos="285750" algn="l"/>
                </a:tabLst>
              </a:pPr>
              <a:r>
                <a:rPr lang="en-US"/>
                <a:t>			0	1	0	1		+5x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/>
                <a:t>			0	0	1	1		+3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/>
                <a:t>			0	1	0	1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/>
                <a:t>		0	1	0	1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/>
                <a:t>	0	0	0	0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/>
                <a:t>0	0	0	0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/>
                <a:t>0	0	0	1	1	1	1		+15</a:t>
              </a:r>
            </a:p>
          </p:txBody>
        </p:sp>
        <p:sp>
          <p:nvSpPr>
            <p:cNvPr id="190470" name="Line 6"/>
            <p:cNvSpPr>
              <a:spLocks noChangeShapeType="1"/>
            </p:cNvSpPr>
            <p:nvPr/>
          </p:nvSpPr>
          <p:spPr bwMode="auto">
            <a:xfrm flipH="1">
              <a:off x="1290" y="2913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1" name="Line 7"/>
            <p:cNvSpPr>
              <a:spLocks noChangeShapeType="1"/>
            </p:cNvSpPr>
            <p:nvPr/>
          </p:nvSpPr>
          <p:spPr bwMode="auto">
            <a:xfrm flipH="1">
              <a:off x="759" y="3834"/>
              <a:ext cx="13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0472" name="Group 8"/>
          <p:cNvGrpSpPr>
            <a:grpSpLocks/>
          </p:cNvGrpSpPr>
          <p:nvPr/>
        </p:nvGrpSpPr>
        <p:grpSpPr bwMode="auto">
          <a:xfrm>
            <a:off x="5270500" y="3886200"/>
            <a:ext cx="3044825" cy="2647950"/>
            <a:chOff x="759" y="2448"/>
            <a:chExt cx="1918" cy="1668"/>
          </a:xfrm>
        </p:grpSpPr>
        <p:sp>
          <p:nvSpPr>
            <p:cNvPr id="190473" name="Text Box 9"/>
            <p:cNvSpPr txBox="1">
              <a:spLocks noChangeArrowheads="1"/>
            </p:cNvSpPr>
            <p:nvPr/>
          </p:nvSpPr>
          <p:spPr bwMode="auto">
            <a:xfrm>
              <a:off x="768" y="2448"/>
              <a:ext cx="1909" cy="166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defTabSz="285750">
                <a:tabLst>
                  <a:tab pos="285750" algn="l"/>
                </a:tabLst>
              </a:pPr>
              <a:r>
                <a:rPr lang="en-US"/>
                <a:t>			1	0	1	1		-5x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/>
                <a:t>			0	0	1	1		+3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 sz="1600">
                  <a:solidFill>
                    <a:schemeClr val="folHlink"/>
                  </a:solidFill>
                </a:rPr>
                <a:t>1	1	1</a:t>
              </a:r>
              <a:r>
                <a:rPr lang="en-US"/>
                <a:t>	1	0	1	1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 sz="1600">
                  <a:solidFill>
                    <a:schemeClr val="folHlink"/>
                  </a:solidFill>
                </a:rPr>
                <a:t>1	1</a:t>
              </a:r>
              <a:r>
                <a:rPr lang="en-US"/>
                <a:t>	1	0	1	1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 sz="1600">
                  <a:solidFill>
                    <a:schemeClr val="folHlink"/>
                  </a:solidFill>
                </a:rPr>
                <a:t>0</a:t>
              </a:r>
              <a:r>
                <a:rPr lang="en-US"/>
                <a:t>	0	0	0	0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/>
                <a:t>0	0	0	0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/>
                <a:t>1	1	1	0	0	0	1		-15</a:t>
              </a:r>
            </a:p>
          </p:txBody>
        </p:sp>
        <p:sp>
          <p:nvSpPr>
            <p:cNvPr id="190474" name="Line 10"/>
            <p:cNvSpPr>
              <a:spLocks noChangeShapeType="1"/>
            </p:cNvSpPr>
            <p:nvPr/>
          </p:nvSpPr>
          <p:spPr bwMode="auto">
            <a:xfrm flipH="1">
              <a:off x="1290" y="2913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5" name="Line 11"/>
            <p:cNvSpPr>
              <a:spLocks noChangeShapeType="1"/>
            </p:cNvSpPr>
            <p:nvPr/>
          </p:nvSpPr>
          <p:spPr bwMode="auto">
            <a:xfrm flipH="1">
              <a:off x="759" y="3834"/>
              <a:ext cx="13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D777-059B-495D-93F7-0B6B6CF3241F}" type="slidenum">
              <a:rPr lang="en-US"/>
              <a:pPr/>
              <a:t>170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Multiplying Signed Numbers (cont.)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2’s complement (cont.)</a:t>
            </a:r>
          </a:p>
          <a:p>
            <a:pPr lvl="1"/>
            <a:r>
              <a:rPr lang="en-US"/>
              <a:t>Mplier negative, Mcand +/- :</a:t>
            </a:r>
          </a:p>
          <a:p>
            <a:pPr lvl="2"/>
            <a:r>
              <a:rPr lang="en-US"/>
              <a:t>Ad-hoc solution: convert negative Mplier to positive,</a:t>
            </a:r>
            <a:br>
              <a:rPr lang="en-US"/>
            </a:br>
            <a:r>
              <a:rPr lang="en-US"/>
              <a:t>do the multiplication, negate the result</a:t>
            </a:r>
          </a:p>
          <a:p>
            <a:pPr lvl="2"/>
            <a:r>
              <a:rPr lang="en-US"/>
              <a:t>Example: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479425" y="3086100"/>
            <a:ext cx="21685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285750">
              <a:tabLst>
                <a:tab pos="285750" algn="l"/>
              </a:tabLst>
            </a:pPr>
            <a:r>
              <a:rPr lang="en-US"/>
              <a:t>1	0	1	1		-5x</a:t>
            </a:r>
          </a:p>
          <a:p>
            <a:pPr algn="l" defTabSz="285750">
              <a:tabLst>
                <a:tab pos="285750" algn="l"/>
              </a:tabLst>
            </a:pPr>
            <a:r>
              <a:rPr lang="en-US"/>
              <a:t>1	1	0	1		-3</a:t>
            </a:r>
          </a:p>
        </p:txBody>
      </p:sp>
      <p:sp>
        <p:nvSpPr>
          <p:cNvPr id="192517" name="Line 5"/>
          <p:cNvSpPr>
            <a:spLocks noChangeShapeType="1"/>
          </p:cNvSpPr>
          <p:nvPr/>
        </p:nvSpPr>
        <p:spPr bwMode="auto">
          <a:xfrm flipH="1">
            <a:off x="457200" y="3824288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2518" name="Group 6"/>
          <p:cNvGrpSpPr>
            <a:grpSpLocks/>
          </p:cNvGrpSpPr>
          <p:nvPr/>
        </p:nvGrpSpPr>
        <p:grpSpPr bwMode="auto">
          <a:xfrm>
            <a:off x="5108575" y="3048000"/>
            <a:ext cx="3044825" cy="2647950"/>
            <a:chOff x="759" y="2448"/>
            <a:chExt cx="1918" cy="1668"/>
          </a:xfrm>
        </p:grpSpPr>
        <p:sp>
          <p:nvSpPr>
            <p:cNvPr id="192519" name="Text Box 7"/>
            <p:cNvSpPr txBox="1">
              <a:spLocks noChangeArrowheads="1"/>
            </p:cNvSpPr>
            <p:nvPr/>
          </p:nvSpPr>
          <p:spPr bwMode="auto">
            <a:xfrm>
              <a:off x="768" y="2448"/>
              <a:ext cx="1909" cy="166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defTabSz="285750">
                <a:tabLst>
                  <a:tab pos="285750" algn="l"/>
                </a:tabLst>
              </a:pPr>
              <a:r>
                <a:rPr lang="en-US"/>
                <a:t>			1	0	1	1		-5x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/>
                <a:t>			0	0	1	1		+3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 sz="1600">
                  <a:solidFill>
                    <a:schemeClr val="folHlink"/>
                  </a:solidFill>
                </a:rPr>
                <a:t>1	1	1</a:t>
              </a:r>
              <a:r>
                <a:rPr lang="en-US"/>
                <a:t>	1	0	1	1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 sz="1600">
                  <a:solidFill>
                    <a:schemeClr val="folHlink"/>
                  </a:solidFill>
                </a:rPr>
                <a:t>1	1</a:t>
              </a:r>
              <a:r>
                <a:rPr lang="en-US"/>
                <a:t>	1	0	1	1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 sz="1600">
                  <a:solidFill>
                    <a:schemeClr val="folHlink"/>
                  </a:solidFill>
                </a:rPr>
                <a:t>0</a:t>
              </a:r>
              <a:r>
                <a:rPr lang="en-US"/>
                <a:t>	0	0	0	0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/>
                <a:t>0	0	0	0</a:t>
              </a:r>
            </a:p>
            <a:p>
              <a:pPr algn="l" defTabSz="285750">
                <a:tabLst>
                  <a:tab pos="285750" algn="l"/>
                </a:tabLst>
              </a:pPr>
              <a:r>
                <a:rPr lang="en-US"/>
                <a:t>1	1	1	0	0	0	1		-15</a:t>
              </a:r>
            </a:p>
          </p:txBody>
        </p:sp>
        <p:sp>
          <p:nvSpPr>
            <p:cNvPr id="192520" name="Line 8"/>
            <p:cNvSpPr>
              <a:spLocks noChangeShapeType="1"/>
            </p:cNvSpPr>
            <p:nvPr/>
          </p:nvSpPr>
          <p:spPr bwMode="auto">
            <a:xfrm flipH="1">
              <a:off x="1290" y="2913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21" name="Line 9"/>
            <p:cNvSpPr>
              <a:spLocks noChangeShapeType="1"/>
            </p:cNvSpPr>
            <p:nvPr/>
          </p:nvSpPr>
          <p:spPr bwMode="auto">
            <a:xfrm flipH="1">
              <a:off x="759" y="3834"/>
              <a:ext cx="13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2522" name="AutoShape 10"/>
          <p:cNvSpPr>
            <a:spLocks noChangeArrowheads="1"/>
          </p:cNvSpPr>
          <p:nvPr/>
        </p:nvSpPr>
        <p:spPr bwMode="auto">
          <a:xfrm>
            <a:off x="2895600" y="3371850"/>
            <a:ext cx="1981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523" name="Text Box 11"/>
          <p:cNvSpPr txBox="1">
            <a:spLocks noChangeArrowheads="1"/>
          </p:cNvSpPr>
          <p:nvPr/>
        </p:nvSpPr>
        <p:spPr bwMode="auto">
          <a:xfrm>
            <a:off x="5132388" y="6096000"/>
            <a:ext cx="3097212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285750"/>
            <a:r>
              <a:rPr lang="en-US"/>
              <a:t>0	0	0	1	1	1	1		+15</a:t>
            </a:r>
          </a:p>
        </p:txBody>
      </p:sp>
      <p:sp>
        <p:nvSpPr>
          <p:cNvPr id="192524" name="AutoShape 12"/>
          <p:cNvSpPr>
            <a:spLocks noChangeArrowheads="1"/>
          </p:cNvSpPr>
          <p:nvPr/>
        </p:nvSpPr>
        <p:spPr bwMode="auto">
          <a:xfrm>
            <a:off x="5818188" y="5638800"/>
            <a:ext cx="762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2525" name="Group 13"/>
          <p:cNvGrpSpPr>
            <a:grpSpLocks/>
          </p:cNvGrpSpPr>
          <p:nvPr/>
        </p:nvGrpSpPr>
        <p:grpSpPr bwMode="auto">
          <a:xfrm>
            <a:off x="457200" y="3429000"/>
            <a:ext cx="5181600" cy="2362200"/>
            <a:chOff x="288" y="2160"/>
            <a:chExt cx="3264" cy="1488"/>
          </a:xfrm>
        </p:grpSpPr>
        <p:sp>
          <p:nvSpPr>
            <p:cNvPr id="192526" name="Oval 14"/>
            <p:cNvSpPr>
              <a:spLocks noChangeArrowheads="1"/>
            </p:cNvSpPr>
            <p:nvPr/>
          </p:nvSpPr>
          <p:spPr bwMode="auto">
            <a:xfrm>
              <a:off x="288" y="2160"/>
              <a:ext cx="240" cy="24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27" name="Freeform 15"/>
            <p:cNvSpPr>
              <a:spLocks/>
            </p:cNvSpPr>
            <p:nvPr/>
          </p:nvSpPr>
          <p:spPr bwMode="auto">
            <a:xfrm>
              <a:off x="480" y="2352"/>
              <a:ext cx="3072" cy="12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2" y="1056"/>
                </a:cxn>
                <a:cxn ang="0">
                  <a:pos x="2448" y="1296"/>
                </a:cxn>
              </a:cxnLst>
              <a:rect l="0" t="0" r="r" b="b"/>
              <a:pathLst>
                <a:path w="2448" h="1296">
                  <a:moveTo>
                    <a:pt x="0" y="0"/>
                  </a:moveTo>
                  <a:cubicBezTo>
                    <a:pt x="252" y="420"/>
                    <a:pt x="504" y="840"/>
                    <a:pt x="912" y="1056"/>
                  </a:cubicBezTo>
                  <a:cubicBezTo>
                    <a:pt x="1320" y="1272"/>
                    <a:pt x="2152" y="1264"/>
                    <a:pt x="2448" y="1296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482C-9BC9-4029-96CD-95ECC98E6572}" type="slidenum">
              <a:rPr lang="en-US"/>
              <a:pPr/>
              <a:t>171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Using almost the same architecture, we can do signed mult w/o negating the result</a:t>
            </a:r>
          </a:p>
          <a:p>
            <a:pPr>
              <a:lnSpc>
                <a:spcPct val="80000"/>
              </a:lnSpc>
            </a:pPr>
            <a:r>
              <a:rPr lang="en-US"/>
              <a:t>Idea: “What if we had negated the mplier?”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Consider  </a:t>
            </a:r>
            <a:r>
              <a:rPr lang="en-US" sz="3200" b="1">
                <a:sym typeface="Symbol" pitchFamily="18" charset="2"/>
              </a:rPr>
              <a:t></a:t>
            </a:r>
            <a:r>
              <a:rPr lang="en-US">
                <a:sym typeface="Symbol" pitchFamily="18" charset="2"/>
              </a:rPr>
              <a:t> and </a:t>
            </a:r>
            <a:r>
              <a:rPr lang="en-US" sz="3200" b="1">
                <a:sym typeface="Symbol" pitchFamily="18" charset="2"/>
              </a:rPr>
              <a:t></a:t>
            </a:r>
            <a:r>
              <a:rPr lang="en-US" sz="3600" b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as positive magnitudes (forget about the 2’s complement convention for now)</a:t>
            </a: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We want to use computation:  </a:t>
            </a:r>
            <a:r>
              <a:rPr lang="en-US" sz="3200" b="1">
                <a:sym typeface="Symbol" pitchFamily="18" charset="2"/>
              </a:rPr>
              <a:t></a:t>
            </a:r>
            <a:r>
              <a:rPr lang="en-US">
                <a:sym typeface="Symbol" pitchFamily="18" charset="2"/>
              </a:rPr>
              <a:t> . M</a:t>
            </a:r>
          </a:p>
          <a:p>
            <a:pPr lvl="1">
              <a:lnSpc>
                <a:spcPct val="80000"/>
              </a:lnSpc>
            </a:pPr>
            <a:r>
              <a:rPr lang="en-US"/>
              <a:t>Previously, we negated              </a:t>
            </a:r>
            <a:r>
              <a:rPr lang="en-US" sz="2800">
                <a:sym typeface="Symbol" pitchFamily="18" charset="2"/>
              </a:rPr>
              <a:t>to get          </a:t>
            </a:r>
            <a:r>
              <a:rPr lang="en-US" sz="3200" b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, then</a:t>
            </a:r>
            <a:br>
              <a:rPr lang="en-US">
                <a:sym typeface="Symbol" pitchFamily="18" charset="2"/>
              </a:rPr>
            </a:br>
            <a:r>
              <a:rPr lang="en-US">
                <a:sym typeface="Symbol" pitchFamily="18" charset="2"/>
              </a:rPr>
              <a:t>computed   </a:t>
            </a:r>
            <a:r>
              <a:rPr lang="en-US" sz="3200" b="1">
                <a:sym typeface="Symbol" pitchFamily="18" charset="2"/>
              </a:rPr>
              <a:t> </a:t>
            </a:r>
            <a:r>
              <a:rPr lang="en-US">
                <a:sym typeface="Symbol" pitchFamily="18" charset="2"/>
              </a:rPr>
              <a:t>. M   and negated it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Multiplying Signed Numbers: Efficient Method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4038600" y="2087563"/>
            <a:ext cx="3043238" cy="1066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285750">
              <a:tabLst>
                <a:tab pos="285750" algn="l"/>
              </a:tabLst>
            </a:pPr>
            <a:r>
              <a:rPr lang="en-US" sz="3200"/>
              <a:t>0	1	0	1	 	=+5x</a:t>
            </a:r>
          </a:p>
          <a:p>
            <a:pPr algn="l" defTabSz="285750">
              <a:tabLst>
                <a:tab pos="285750" algn="l"/>
              </a:tabLst>
            </a:pPr>
            <a:r>
              <a:rPr lang="en-US" sz="3200"/>
              <a:t>					=	-3</a:t>
            </a:r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 flipH="1">
            <a:off x="4095750" y="3240088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2544763" y="2057400"/>
            <a:ext cx="731837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M</a:t>
            </a:r>
            <a:endParaRPr lang="en-US" sz="3200" b="1"/>
          </a:p>
        </p:txBody>
      </p:sp>
      <p:sp>
        <p:nvSpPr>
          <p:cNvPr id="194568" name="Rectangle 8"/>
          <p:cNvSpPr>
            <a:spLocks noChangeArrowheads="1"/>
          </p:cNvSpPr>
          <p:nvPr/>
        </p:nvSpPr>
        <p:spPr bwMode="auto">
          <a:xfrm>
            <a:off x="4440238" y="2630488"/>
            <a:ext cx="9144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/>
              <a:t>1 0 1</a:t>
            </a:r>
          </a:p>
        </p:txBody>
      </p:sp>
      <p:sp>
        <p:nvSpPr>
          <p:cNvPr id="194569" name="Rectangle 9"/>
          <p:cNvSpPr>
            <a:spLocks noChangeArrowheads="1"/>
          </p:cNvSpPr>
          <p:nvPr/>
        </p:nvSpPr>
        <p:spPr bwMode="auto">
          <a:xfrm>
            <a:off x="2382838" y="2611438"/>
            <a:ext cx="1143000" cy="47625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ym typeface="Symbol" pitchFamily="18" charset="2"/>
              </a:rPr>
              <a:t></a:t>
            </a:r>
            <a:endParaRPr lang="en-US" sz="3600" b="1"/>
          </a:p>
        </p:txBody>
      </p:sp>
      <p:sp>
        <p:nvSpPr>
          <p:cNvPr id="194570" name="Line 10"/>
          <p:cNvSpPr>
            <a:spLocks noChangeShapeType="1"/>
          </p:cNvSpPr>
          <p:nvPr/>
        </p:nvSpPr>
        <p:spPr bwMode="auto">
          <a:xfrm>
            <a:off x="3297238" y="232568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71" name="Line 11"/>
          <p:cNvSpPr>
            <a:spLocks noChangeShapeType="1"/>
          </p:cNvSpPr>
          <p:nvPr/>
        </p:nvSpPr>
        <p:spPr bwMode="auto">
          <a:xfrm>
            <a:off x="3678238" y="2859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72" name="Text Box 12"/>
          <p:cNvSpPr txBox="1">
            <a:spLocks noChangeArrowheads="1"/>
          </p:cNvSpPr>
          <p:nvPr/>
        </p:nvSpPr>
        <p:spPr bwMode="auto">
          <a:xfrm>
            <a:off x="2225675" y="6096000"/>
            <a:ext cx="4413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ym typeface="Symbol" pitchFamily="18" charset="2"/>
              </a:rPr>
              <a:t></a:t>
            </a:r>
            <a:endParaRPr lang="en-US" sz="3200" b="1"/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1447800" y="5638800"/>
            <a:ext cx="4413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285750">
              <a:tabLst>
                <a:tab pos="285750" algn="l"/>
              </a:tabLst>
            </a:pPr>
            <a:r>
              <a:rPr lang="en-US" sz="3200"/>
              <a:t>1</a:t>
            </a:r>
          </a:p>
        </p:txBody>
      </p:sp>
      <p:sp>
        <p:nvSpPr>
          <p:cNvPr id="194574" name="Rectangle 14"/>
          <p:cNvSpPr>
            <a:spLocks noChangeArrowheads="1"/>
          </p:cNvSpPr>
          <p:nvPr/>
        </p:nvSpPr>
        <p:spPr bwMode="auto">
          <a:xfrm>
            <a:off x="1905000" y="5638800"/>
            <a:ext cx="1096963" cy="563563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/>
              <a:t>1 0 1</a:t>
            </a:r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6221413" y="6096000"/>
            <a:ext cx="407987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ym typeface="Symbol" pitchFamily="18" charset="2"/>
              </a:rPr>
              <a:t></a:t>
            </a:r>
            <a:endParaRPr lang="en-US" sz="3200" b="1"/>
          </a:p>
        </p:txBody>
      </p:sp>
      <p:sp>
        <p:nvSpPr>
          <p:cNvPr id="194576" name="Text Box 16"/>
          <p:cNvSpPr txBox="1">
            <a:spLocks noChangeArrowheads="1"/>
          </p:cNvSpPr>
          <p:nvPr/>
        </p:nvSpPr>
        <p:spPr bwMode="auto">
          <a:xfrm>
            <a:off x="5486400" y="5668963"/>
            <a:ext cx="44132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285750">
              <a:tabLst>
                <a:tab pos="285750" algn="l"/>
              </a:tabLst>
            </a:pPr>
            <a:r>
              <a:rPr lang="en-US" sz="3200"/>
              <a:t>0</a:t>
            </a:r>
          </a:p>
        </p:txBody>
      </p:sp>
      <p:sp>
        <p:nvSpPr>
          <p:cNvPr id="194577" name="Rectangle 17"/>
          <p:cNvSpPr>
            <a:spLocks noChangeArrowheads="1"/>
          </p:cNvSpPr>
          <p:nvPr/>
        </p:nvSpPr>
        <p:spPr bwMode="auto">
          <a:xfrm>
            <a:off x="5895975" y="5715000"/>
            <a:ext cx="1114425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/>
              <a:t>0 1 1</a:t>
            </a:r>
          </a:p>
        </p:txBody>
      </p:sp>
      <p:sp>
        <p:nvSpPr>
          <p:cNvPr id="194578" name="AutoShape 18"/>
          <p:cNvSpPr>
            <a:spLocks noChangeArrowheads="1"/>
          </p:cNvSpPr>
          <p:nvPr/>
        </p:nvSpPr>
        <p:spPr bwMode="auto">
          <a:xfrm>
            <a:off x="4038600" y="5791200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79" name="Text Box 19"/>
          <p:cNvSpPr txBox="1">
            <a:spLocks noChangeArrowheads="1"/>
          </p:cNvSpPr>
          <p:nvPr/>
        </p:nvSpPr>
        <p:spPr bwMode="auto">
          <a:xfrm>
            <a:off x="4038600" y="5562600"/>
            <a:ext cx="9350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</a:rPr>
              <a:t>negate</a:t>
            </a:r>
          </a:p>
        </p:txBody>
      </p:sp>
      <p:sp>
        <p:nvSpPr>
          <p:cNvPr id="194580" name="Rectangle 20"/>
          <p:cNvSpPr>
            <a:spLocks noChangeArrowheads="1"/>
          </p:cNvSpPr>
          <p:nvPr/>
        </p:nvSpPr>
        <p:spPr bwMode="auto">
          <a:xfrm>
            <a:off x="4800600" y="4800600"/>
            <a:ext cx="571500" cy="352425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0" tIns="0" rIns="0" bIns="0" anchor="b" anchorCtr="1"/>
          <a:lstStyle/>
          <a:p>
            <a:r>
              <a:rPr lang="en-US" sz="3200" b="1">
                <a:latin typeface="Tahoma" pitchFamily="34" charset="0"/>
                <a:sym typeface="Symbol" pitchFamily="18" charset="2"/>
              </a:rPr>
              <a:t></a:t>
            </a:r>
          </a:p>
        </p:txBody>
      </p:sp>
      <p:sp>
        <p:nvSpPr>
          <p:cNvPr id="194581" name="Rectangle 21"/>
          <p:cNvSpPr>
            <a:spLocks noChangeArrowheads="1"/>
          </p:cNvSpPr>
          <p:nvPr/>
        </p:nvSpPr>
        <p:spPr bwMode="auto">
          <a:xfrm>
            <a:off x="7048500" y="4695825"/>
            <a:ext cx="571500" cy="485775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sym typeface="Symbol" pitchFamily="18" charset="2"/>
              </a:rPr>
              <a:t></a:t>
            </a:r>
            <a:endParaRPr lang="en-US" sz="3200" b="1"/>
          </a:p>
        </p:txBody>
      </p:sp>
      <p:sp>
        <p:nvSpPr>
          <p:cNvPr id="194582" name="Rectangle 22"/>
          <p:cNvSpPr>
            <a:spLocks noChangeArrowheads="1"/>
          </p:cNvSpPr>
          <p:nvPr/>
        </p:nvSpPr>
        <p:spPr bwMode="auto">
          <a:xfrm>
            <a:off x="4572000" y="4800600"/>
            <a:ext cx="228600" cy="352425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1</a:t>
            </a:r>
          </a:p>
        </p:txBody>
      </p:sp>
      <p:sp>
        <p:nvSpPr>
          <p:cNvPr id="194583" name="Rectangle 23"/>
          <p:cNvSpPr>
            <a:spLocks noChangeArrowheads="1"/>
          </p:cNvSpPr>
          <p:nvPr/>
        </p:nvSpPr>
        <p:spPr bwMode="auto">
          <a:xfrm>
            <a:off x="6738938" y="4691063"/>
            <a:ext cx="309562" cy="485775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0</a:t>
            </a:r>
          </a:p>
        </p:txBody>
      </p:sp>
      <p:sp>
        <p:nvSpPr>
          <p:cNvPr id="194584" name="Rectangle 24"/>
          <p:cNvSpPr>
            <a:spLocks noChangeArrowheads="1"/>
          </p:cNvSpPr>
          <p:nvPr/>
        </p:nvSpPr>
        <p:spPr bwMode="auto">
          <a:xfrm>
            <a:off x="1981200" y="2606675"/>
            <a:ext cx="396875" cy="481013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194585" name="Rectangle 25"/>
          <p:cNvSpPr>
            <a:spLocks noChangeArrowheads="1"/>
          </p:cNvSpPr>
          <p:nvPr/>
        </p:nvSpPr>
        <p:spPr bwMode="auto">
          <a:xfrm>
            <a:off x="4133850" y="2630488"/>
            <a:ext cx="306388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/>
              <a:t>1</a:t>
            </a:r>
          </a:p>
        </p:txBody>
      </p:sp>
      <p:sp>
        <p:nvSpPr>
          <p:cNvPr id="194586" name="Text Box 26"/>
          <p:cNvSpPr txBox="1">
            <a:spLocks noChangeArrowheads="1"/>
          </p:cNvSpPr>
          <p:nvPr/>
        </p:nvSpPr>
        <p:spPr bwMode="auto">
          <a:xfrm>
            <a:off x="2971800" y="5638800"/>
            <a:ext cx="10001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285750">
              <a:tabLst>
                <a:tab pos="285750" algn="l"/>
              </a:tabLst>
            </a:pPr>
            <a:r>
              <a:rPr lang="en-US" sz="3200"/>
              <a:t>=-3</a:t>
            </a:r>
          </a:p>
        </p:txBody>
      </p:sp>
      <p:sp>
        <p:nvSpPr>
          <p:cNvPr id="194587" name="Text Box 27"/>
          <p:cNvSpPr txBox="1">
            <a:spLocks noChangeArrowheads="1"/>
          </p:cNvSpPr>
          <p:nvPr/>
        </p:nvSpPr>
        <p:spPr bwMode="auto">
          <a:xfrm>
            <a:off x="7026275" y="5668963"/>
            <a:ext cx="108902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285750">
              <a:tabLst>
                <a:tab pos="285750" algn="l"/>
              </a:tabLst>
            </a:pPr>
            <a:r>
              <a:rPr lang="en-US" sz="3200"/>
              <a:t>=+3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86B0-8CC4-446B-90A3-42AC9FA826FE}" type="slidenum">
              <a:rPr lang="en-US"/>
              <a:pPr/>
              <a:t>172</a:t>
            </a:fld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Multiplying Signed Numbers: Efficient Method</a:t>
            </a: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3978275" y="1819275"/>
            <a:ext cx="10001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ym typeface="Symbol" pitchFamily="18" charset="2"/>
              </a:rPr>
              <a:t>=  -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2438400" y="1905000"/>
            <a:ext cx="14478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sym typeface="Symbol" pitchFamily="18" charset="2"/>
              </a:rPr>
              <a:t></a:t>
            </a:r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2057400" y="1905000"/>
            <a:ext cx="3810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1</a:t>
            </a: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5486400" y="1905000"/>
            <a:ext cx="15240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sym typeface="Symbol" pitchFamily="18" charset="2"/>
              </a:rPr>
              <a:t></a:t>
            </a:r>
          </a:p>
        </p:txBody>
      </p:sp>
      <p:sp>
        <p:nvSpPr>
          <p:cNvPr id="195593" name="Rectangle 9"/>
          <p:cNvSpPr>
            <a:spLocks noChangeArrowheads="1"/>
          </p:cNvSpPr>
          <p:nvPr/>
        </p:nvSpPr>
        <p:spPr bwMode="auto">
          <a:xfrm>
            <a:off x="5105400" y="1905000"/>
            <a:ext cx="3810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0</a:t>
            </a:r>
          </a:p>
        </p:txBody>
      </p:sp>
      <p:sp>
        <p:nvSpPr>
          <p:cNvPr id="195594" name="Text Box 10"/>
          <p:cNvSpPr txBox="1">
            <a:spLocks noChangeArrowheads="1"/>
          </p:cNvSpPr>
          <p:nvPr/>
        </p:nvSpPr>
        <p:spPr bwMode="auto">
          <a:xfrm>
            <a:off x="6365875" y="5486400"/>
            <a:ext cx="2425700" cy="60801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ym typeface="Symbol" pitchFamily="18" charset="2"/>
              </a:rPr>
              <a:t></a:t>
            </a:r>
            <a:r>
              <a:rPr lang="en-US">
                <a:sym typeface="Symbol" pitchFamily="18" charset="2"/>
              </a:rPr>
              <a:t> </a:t>
            </a:r>
            <a:r>
              <a:rPr lang="en-US" sz="3200">
                <a:sym typeface="Symbol" pitchFamily="18" charset="2"/>
              </a:rPr>
              <a:t>= 2</a:t>
            </a:r>
            <a:r>
              <a:rPr lang="en-US" sz="3200" baseline="30000">
                <a:sym typeface="Symbol" pitchFamily="18" charset="2"/>
              </a:rPr>
              <a:t>k-1 </a:t>
            </a:r>
            <a:r>
              <a:rPr lang="en-US" sz="3200">
                <a:sym typeface="Symbol" pitchFamily="18" charset="2"/>
              </a:rPr>
              <a:t>- </a:t>
            </a:r>
            <a:r>
              <a:rPr lang="en-US" sz="3200" b="1">
                <a:sym typeface="Symbol" pitchFamily="18" charset="2"/>
              </a:rPr>
              <a:t></a:t>
            </a:r>
          </a:p>
        </p:txBody>
      </p:sp>
      <p:sp>
        <p:nvSpPr>
          <p:cNvPr id="195606" name="Text Box 22"/>
          <p:cNvSpPr txBox="1">
            <a:spLocks noChangeArrowheads="1"/>
          </p:cNvSpPr>
          <p:nvPr/>
        </p:nvSpPr>
        <p:spPr bwMode="auto">
          <a:xfrm>
            <a:off x="5181600" y="1600200"/>
            <a:ext cx="181927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2000">
                <a:latin typeface="Times New Roman" pitchFamily="18" charset="0"/>
              </a:rPr>
              <a:t>k-1  k-2  . . .   1  0</a:t>
            </a:r>
          </a:p>
        </p:txBody>
      </p:sp>
      <p:sp>
        <p:nvSpPr>
          <p:cNvPr id="195607" name="Text Box 23"/>
          <p:cNvSpPr txBox="1">
            <a:spLocks noChangeArrowheads="1"/>
          </p:cNvSpPr>
          <p:nvPr/>
        </p:nvSpPr>
        <p:spPr bwMode="auto">
          <a:xfrm>
            <a:off x="2057400" y="1600200"/>
            <a:ext cx="181927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2000">
                <a:latin typeface="Times New Roman" pitchFamily="18" charset="0"/>
              </a:rPr>
              <a:t>k-1  k-2  . . .   1  0</a:t>
            </a:r>
          </a:p>
        </p:txBody>
      </p:sp>
      <p:sp>
        <p:nvSpPr>
          <p:cNvPr id="195612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914400"/>
          </a:xfrm>
        </p:spPr>
        <p:txBody>
          <a:bodyPr/>
          <a:lstStyle/>
          <a:p>
            <a:r>
              <a:rPr lang="en-US"/>
              <a:t>The negation process</a:t>
            </a:r>
          </a:p>
        </p:txBody>
      </p:sp>
      <p:sp>
        <p:nvSpPr>
          <p:cNvPr id="195613" name="Rectangle 29"/>
          <p:cNvSpPr>
            <a:spLocks noChangeArrowheads="1"/>
          </p:cNvSpPr>
          <p:nvPr/>
        </p:nvSpPr>
        <p:spPr bwMode="auto">
          <a:xfrm>
            <a:off x="1187450" y="2819400"/>
            <a:ext cx="14478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sym typeface="Symbol" pitchFamily="18" charset="2"/>
              </a:rPr>
              <a:t></a:t>
            </a:r>
          </a:p>
        </p:txBody>
      </p:sp>
      <p:sp>
        <p:nvSpPr>
          <p:cNvPr id="195614" name="Rectangle 30"/>
          <p:cNvSpPr>
            <a:spLocks noChangeArrowheads="1"/>
          </p:cNvSpPr>
          <p:nvPr/>
        </p:nvSpPr>
        <p:spPr bwMode="auto">
          <a:xfrm>
            <a:off x="806450" y="2819400"/>
            <a:ext cx="3810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1</a:t>
            </a:r>
          </a:p>
        </p:txBody>
      </p:sp>
      <p:sp>
        <p:nvSpPr>
          <p:cNvPr id="195615" name="Text Box 31"/>
          <p:cNvSpPr txBox="1">
            <a:spLocks noChangeArrowheads="1"/>
          </p:cNvSpPr>
          <p:nvPr/>
        </p:nvSpPr>
        <p:spPr bwMode="auto">
          <a:xfrm>
            <a:off x="2711450" y="2773363"/>
            <a:ext cx="2165350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sym typeface="Symbol" pitchFamily="18" charset="2"/>
              </a:rPr>
              <a:t>= 2</a:t>
            </a:r>
            <a:r>
              <a:rPr lang="en-US" sz="3200" baseline="30000">
                <a:sym typeface="Symbol" pitchFamily="18" charset="2"/>
              </a:rPr>
              <a:t>k-1 </a:t>
            </a:r>
            <a:r>
              <a:rPr lang="en-US" sz="3200">
                <a:sym typeface="Symbol" pitchFamily="18" charset="2"/>
              </a:rPr>
              <a:t>+ </a:t>
            </a:r>
            <a:r>
              <a:rPr lang="en-US" sz="3200" b="1">
                <a:sym typeface="Symbol" pitchFamily="18" charset="2"/>
              </a:rPr>
              <a:t></a:t>
            </a:r>
          </a:p>
        </p:txBody>
      </p:sp>
      <p:sp>
        <p:nvSpPr>
          <p:cNvPr id="195616" name="AutoShape 32"/>
          <p:cNvSpPr>
            <a:spLocks noChangeArrowheads="1"/>
          </p:cNvSpPr>
          <p:nvPr/>
        </p:nvSpPr>
        <p:spPr bwMode="auto">
          <a:xfrm>
            <a:off x="5181600" y="2971800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7" name="Text Box 33"/>
          <p:cNvSpPr txBox="1">
            <a:spLocks noChangeArrowheads="1"/>
          </p:cNvSpPr>
          <p:nvPr/>
        </p:nvSpPr>
        <p:spPr bwMode="auto">
          <a:xfrm>
            <a:off x="5181600" y="2743200"/>
            <a:ext cx="9350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/>
              <a:t>negate</a:t>
            </a:r>
          </a:p>
        </p:txBody>
      </p:sp>
      <p:sp>
        <p:nvSpPr>
          <p:cNvPr id="195618" name="Text Box 34"/>
          <p:cNvSpPr txBox="1">
            <a:spLocks noChangeArrowheads="1"/>
          </p:cNvSpPr>
          <p:nvPr/>
        </p:nvSpPr>
        <p:spPr bwMode="auto">
          <a:xfrm>
            <a:off x="2717800" y="4389438"/>
            <a:ext cx="6324600" cy="1066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sym typeface="Symbol" pitchFamily="18" charset="2"/>
              </a:rPr>
              <a:t>= 2</a:t>
            </a:r>
            <a:r>
              <a:rPr lang="en-US" sz="3200" baseline="30000">
                <a:sym typeface="Symbol" pitchFamily="18" charset="2"/>
              </a:rPr>
              <a:t>k</a:t>
            </a:r>
            <a:r>
              <a:rPr lang="en-US" sz="3200">
                <a:sym typeface="Symbol" pitchFamily="18" charset="2"/>
              </a:rPr>
              <a:t> – (2</a:t>
            </a:r>
            <a:r>
              <a:rPr lang="en-US" sz="3200" baseline="30000">
                <a:sym typeface="Symbol" pitchFamily="18" charset="2"/>
              </a:rPr>
              <a:t>k-1 </a:t>
            </a:r>
            <a:r>
              <a:rPr lang="en-US" sz="3200">
                <a:sym typeface="Symbol" pitchFamily="18" charset="2"/>
              </a:rPr>
              <a:t>+ </a:t>
            </a:r>
            <a:r>
              <a:rPr lang="en-US" sz="3200" b="1">
                <a:sym typeface="Symbol" pitchFamily="18" charset="2"/>
              </a:rPr>
              <a:t>) = </a:t>
            </a:r>
            <a:r>
              <a:rPr lang="en-US" sz="3200">
                <a:sym typeface="Symbol" pitchFamily="18" charset="2"/>
              </a:rPr>
              <a:t>2</a:t>
            </a:r>
            <a:r>
              <a:rPr lang="en-US" sz="3200" baseline="30000">
                <a:sym typeface="Symbol" pitchFamily="18" charset="2"/>
              </a:rPr>
              <a:t>k</a:t>
            </a:r>
            <a:r>
              <a:rPr lang="en-US" sz="3200">
                <a:sym typeface="Symbol" pitchFamily="18" charset="2"/>
              </a:rPr>
              <a:t> – 2</a:t>
            </a:r>
            <a:r>
              <a:rPr lang="en-US" sz="3200" baseline="30000">
                <a:sym typeface="Symbol" pitchFamily="18" charset="2"/>
              </a:rPr>
              <a:t>k-1 </a:t>
            </a:r>
            <a:r>
              <a:rPr lang="en-US" sz="3200">
                <a:sym typeface="Symbol" pitchFamily="18" charset="2"/>
              </a:rPr>
              <a:t>- </a:t>
            </a:r>
            <a:r>
              <a:rPr lang="en-US" sz="3200" b="1">
                <a:sym typeface="Symbol" pitchFamily="18" charset="2"/>
              </a:rPr>
              <a:t> </a:t>
            </a:r>
          </a:p>
          <a:p>
            <a:pPr algn="l"/>
            <a:r>
              <a:rPr lang="en-US" sz="3200" b="1">
                <a:sym typeface="Symbol" pitchFamily="18" charset="2"/>
              </a:rPr>
              <a:t>= (</a:t>
            </a:r>
            <a:r>
              <a:rPr lang="en-US" sz="3200">
                <a:sym typeface="Symbol" pitchFamily="18" charset="2"/>
              </a:rPr>
              <a:t>2</a:t>
            </a:r>
            <a:r>
              <a:rPr lang="en-US" sz="3200" baseline="30000">
                <a:sym typeface="Symbol" pitchFamily="18" charset="2"/>
              </a:rPr>
              <a:t>k</a:t>
            </a:r>
            <a:r>
              <a:rPr lang="en-US" sz="3200">
                <a:sym typeface="Symbol" pitchFamily="18" charset="2"/>
              </a:rPr>
              <a:t> – 2</a:t>
            </a:r>
            <a:r>
              <a:rPr lang="en-US" sz="3200" baseline="30000">
                <a:sym typeface="Symbol" pitchFamily="18" charset="2"/>
              </a:rPr>
              <a:t>k-1</a:t>
            </a:r>
            <a:r>
              <a:rPr lang="en-US" sz="3200">
                <a:sym typeface="Symbol" pitchFamily="18" charset="2"/>
              </a:rPr>
              <a:t>)</a:t>
            </a:r>
            <a:r>
              <a:rPr lang="en-US" sz="3200" baseline="30000">
                <a:sym typeface="Symbol" pitchFamily="18" charset="2"/>
              </a:rPr>
              <a:t> </a:t>
            </a:r>
            <a:r>
              <a:rPr lang="en-US" sz="3200">
                <a:sym typeface="Symbol" pitchFamily="18" charset="2"/>
              </a:rPr>
              <a:t>- </a:t>
            </a:r>
            <a:r>
              <a:rPr lang="en-US" sz="3200" b="1">
                <a:sym typeface="Symbol" pitchFamily="18" charset="2"/>
              </a:rPr>
              <a:t> = </a:t>
            </a:r>
            <a:r>
              <a:rPr lang="en-US" sz="3200">
                <a:sym typeface="Symbol" pitchFamily="18" charset="2"/>
              </a:rPr>
              <a:t>2</a:t>
            </a:r>
            <a:r>
              <a:rPr lang="en-US" sz="3200" baseline="30000">
                <a:sym typeface="Symbol" pitchFamily="18" charset="2"/>
              </a:rPr>
              <a:t>k-1 </a:t>
            </a:r>
            <a:r>
              <a:rPr lang="en-US" sz="3200">
                <a:sym typeface="Symbol" pitchFamily="18" charset="2"/>
              </a:rPr>
              <a:t>- </a:t>
            </a:r>
            <a:r>
              <a:rPr lang="en-US" sz="3200" b="1">
                <a:sym typeface="Symbol" pitchFamily="18" charset="2"/>
              </a:rPr>
              <a:t></a:t>
            </a:r>
          </a:p>
        </p:txBody>
      </p:sp>
      <p:sp>
        <p:nvSpPr>
          <p:cNvPr id="195619" name="Rectangle 35"/>
          <p:cNvSpPr>
            <a:spLocks noChangeArrowheads="1"/>
          </p:cNvSpPr>
          <p:nvPr/>
        </p:nvSpPr>
        <p:spPr bwMode="auto">
          <a:xfrm>
            <a:off x="1193800" y="3856038"/>
            <a:ext cx="14478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sym typeface="Symbol" pitchFamily="18" charset="2"/>
              </a:rPr>
              <a:t></a:t>
            </a:r>
          </a:p>
        </p:txBody>
      </p:sp>
      <p:sp>
        <p:nvSpPr>
          <p:cNvPr id="195620" name="Rectangle 36"/>
          <p:cNvSpPr>
            <a:spLocks noChangeArrowheads="1"/>
          </p:cNvSpPr>
          <p:nvPr/>
        </p:nvSpPr>
        <p:spPr bwMode="auto">
          <a:xfrm>
            <a:off x="812800" y="3856038"/>
            <a:ext cx="3810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1</a:t>
            </a:r>
          </a:p>
        </p:txBody>
      </p:sp>
      <p:sp>
        <p:nvSpPr>
          <p:cNvPr id="195621" name="Text Box 37"/>
          <p:cNvSpPr txBox="1">
            <a:spLocks noChangeArrowheads="1"/>
          </p:cNvSpPr>
          <p:nvPr/>
        </p:nvSpPr>
        <p:spPr bwMode="auto">
          <a:xfrm>
            <a:off x="279400" y="3810000"/>
            <a:ext cx="4191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ym typeface="Symbol" pitchFamily="18" charset="2"/>
              </a:rPr>
              <a:t>-</a:t>
            </a:r>
          </a:p>
        </p:txBody>
      </p:sp>
      <p:sp>
        <p:nvSpPr>
          <p:cNvPr id="195622" name="Text Box 38"/>
          <p:cNvSpPr txBox="1">
            <a:spLocks noChangeArrowheads="1"/>
          </p:cNvSpPr>
          <p:nvPr/>
        </p:nvSpPr>
        <p:spPr bwMode="auto">
          <a:xfrm>
            <a:off x="2717800" y="3810000"/>
            <a:ext cx="13811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sym typeface="Symbol" pitchFamily="18" charset="2"/>
              </a:rPr>
              <a:t>= 2</a:t>
            </a:r>
            <a:r>
              <a:rPr lang="en-US" sz="3200" baseline="30000">
                <a:sym typeface="Symbol" pitchFamily="18" charset="2"/>
              </a:rPr>
              <a:t>k</a:t>
            </a:r>
            <a:r>
              <a:rPr lang="en-US" sz="3200">
                <a:sym typeface="Symbol" pitchFamily="18" charset="2"/>
              </a:rPr>
              <a:t> –</a:t>
            </a:r>
            <a:endParaRPr lang="en-US" sz="3200" b="1">
              <a:sym typeface="Symbol" pitchFamily="18" charset="2"/>
            </a:endParaRPr>
          </a:p>
        </p:txBody>
      </p:sp>
      <p:sp>
        <p:nvSpPr>
          <p:cNvPr id="195623" name="Rectangle 39"/>
          <p:cNvSpPr>
            <a:spLocks noChangeArrowheads="1"/>
          </p:cNvSpPr>
          <p:nvPr/>
        </p:nvSpPr>
        <p:spPr bwMode="auto">
          <a:xfrm>
            <a:off x="4572000" y="3856038"/>
            <a:ext cx="14478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sym typeface="Symbol" pitchFamily="18" charset="2"/>
              </a:rPr>
              <a:t></a:t>
            </a:r>
          </a:p>
        </p:txBody>
      </p:sp>
      <p:sp>
        <p:nvSpPr>
          <p:cNvPr id="195624" name="Rectangle 40"/>
          <p:cNvSpPr>
            <a:spLocks noChangeArrowheads="1"/>
          </p:cNvSpPr>
          <p:nvPr/>
        </p:nvSpPr>
        <p:spPr bwMode="auto">
          <a:xfrm>
            <a:off x="4191000" y="3856038"/>
            <a:ext cx="3810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1</a:t>
            </a:r>
          </a:p>
        </p:txBody>
      </p:sp>
      <p:sp>
        <p:nvSpPr>
          <p:cNvPr id="195625" name="Text Box 41"/>
          <p:cNvSpPr txBox="1">
            <a:spLocks noChangeArrowheads="1"/>
          </p:cNvSpPr>
          <p:nvPr/>
        </p:nvSpPr>
        <p:spPr bwMode="auto">
          <a:xfrm>
            <a:off x="2759075" y="5516563"/>
            <a:ext cx="508000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ym typeface="Symbol" pitchFamily="18" charset="2"/>
              </a:rPr>
              <a:t>=</a:t>
            </a:r>
          </a:p>
        </p:txBody>
      </p:sp>
      <p:sp>
        <p:nvSpPr>
          <p:cNvPr id="195626" name="Rectangle 42"/>
          <p:cNvSpPr>
            <a:spLocks noChangeArrowheads="1"/>
          </p:cNvSpPr>
          <p:nvPr/>
        </p:nvSpPr>
        <p:spPr bwMode="auto">
          <a:xfrm>
            <a:off x="3810000" y="5602288"/>
            <a:ext cx="15240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sym typeface="Symbol" pitchFamily="18" charset="2"/>
              </a:rPr>
              <a:t></a:t>
            </a:r>
          </a:p>
        </p:txBody>
      </p:sp>
      <p:sp>
        <p:nvSpPr>
          <p:cNvPr id="195627" name="Rectangle 43"/>
          <p:cNvSpPr>
            <a:spLocks noChangeArrowheads="1"/>
          </p:cNvSpPr>
          <p:nvPr/>
        </p:nvSpPr>
        <p:spPr bwMode="auto">
          <a:xfrm>
            <a:off x="3429000" y="5602288"/>
            <a:ext cx="3810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0</a:t>
            </a:r>
          </a:p>
        </p:txBody>
      </p:sp>
      <p:sp>
        <p:nvSpPr>
          <p:cNvPr id="195628" name="Text Box 44"/>
          <p:cNvSpPr txBox="1">
            <a:spLocks noChangeArrowheads="1"/>
          </p:cNvSpPr>
          <p:nvPr/>
        </p:nvSpPr>
        <p:spPr bwMode="auto">
          <a:xfrm>
            <a:off x="5562600" y="5638800"/>
            <a:ext cx="6096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Wingdings" pitchFamily="2" charset="2"/>
              </a:rPr>
              <a:t>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55D91-36E2-4330-BDA8-DEEB21BBB4FE}" type="slidenum">
              <a:rPr lang="en-US"/>
              <a:pPr/>
              <a:t>173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0"/>
            <a:ext cx="8382000" cy="685800"/>
          </a:xfrm>
        </p:spPr>
        <p:txBody>
          <a:bodyPr/>
          <a:lstStyle/>
          <a:p>
            <a:r>
              <a:rPr lang="en-US"/>
              <a:t>We used to compute:   - (</a:t>
            </a:r>
            <a:r>
              <a:rPr lang="en-US" sz="3200" b="1">
                <a:sym typeface="Symbol" pitchFamily="18" charset="2"/>
              </a:rPr>
              <a:t></a:t>
            </a:r>
            <a:r>
              <a:rPr lang="en-US">
                <a:sym typeface="Symbol" pitchFamily="18" charset="2"/>
              </a:rPr>
              <a:t> . M)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Multiplying Signed Numbers: Efficient Method</a:t>
            </a: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2632075" y="1992313"/>
            <a:ext cx="7969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ym typeface="Symbol" pitchFamily="18" charset="2"/>
              </a:rPr>
              <a:t>=  -</a:t>
            </a:r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1219200" y="1992313"/>
            <a:ext cx="14478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sym typeface="Symbol" pitchFamily="18" charset="2"/>
              </a:rPr>
              <a:t></a:t>
            </a:r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838200" y="1992313"/>
            <a:ext cx="3810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1</a:t>
            </a:r>
          </a:p>
        </p:txBody>
      </p:sp>
      <p:sp>
        <p:nvSpPr>
          <p:cNvPr id="199688" name="Rectangle 8"/>
          <p:cNvSpPr>
            <a:spLocks noChangeArrowheads="1"/>
          </p:cNvSpPr>
          <p:nvPr/>
        </p:nvSpPr>
        <p:spPr bwMode="auto">
          <a:xfrm>
            <a:off x="3810000" y="1992313"/>
            <a:ext cx="15240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sym typeface="Symbol" pitchFamily="18" charset="2"/>
              </a:rPr>
              <a:t></a:t>
            </a:r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3429000" y="1992313"/>
            <a:ext cx="3810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0</a:t>
            </a:r>
          </a:p>
        </p:txBody>
      </p:sp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6426200" y="1935163"/>
            <a:ext cx="239712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ym typeface="Symbol" pitchFamily="18" charset="2"/>
              </a:rPr>
              <a:t></a:t>
            </a:r>
            <a:r>
              <a:rPr lang="en-US">
                <a:sym typeface="Symbol" pitchFamily="18" charset="2"/>
              </a:rPr>
              <a:t> </a:t>
            </a:r>
            <a:r>
              <a:rPr lang="en-US" sz="3200">
                <a:sym typeface="Symbol" pitchFamily="18" charset="2"/>
              </a:rPr>
              <a:t>= 2</a:t>
            </a:r>
            <a:r>
              <a:rPr lang="en-US" sz="3200" baseline="30000">
                <a:sym typeface="Symbol" pitchFamily="18" charset="2"/>
              </a:rPr>
              <a:t>k-1 </a:t>
            </a:r>
            <a:r>
              <a:rPr lang="en-US" sz="3200">
                <a:sym typeface="Symbol" pitchFamily="18" charset="2"/>
              </a:rPr>
              <a:t>- </a:t>
            </a:r>
            <a:r>
              <a:rPr lang="en-US" sz="3200" b="1">
                <a:sym typeface="Symbol" pitchFamily="18" charset="2"/>
              </a:rPr>
              <a:t></a:t>
            </a:r>
          </a:p>
        </p:txBody>
      </p:sp>
      <p:sp>
        <p:nvSpPr>
          <p:cNvPr id="199691" name="Text Box 11"/>
          <p:cNvSpPr txBox="1">
            <a:spLocks noChangeArrowheads="1"/>
          </p:cNvSpPr>
          <p:nvPr/>
        </p:nvSpPr>
        <p:spPr bwMode="auto">
          <a:xfrm>
            <a:off x="2632075" y="3200400"/>
            <a:ext cx="7969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ym typeface="Symbol" pitchFamily="18" charset="2"/>
              </a:rPr>
              <a:t>=  -</a:t>
            </a:r>
          </a:p>
        </p:txBody>
      </p:sp>
      <p:sp>
        <p:nvSpPr>
          <p:cNvPr id="199692" name="Rectangle 12"/>
          <p:cNvSpPr>
            <a:spLocks noChangeArrowheads="1"/>
          </p:cNvSpPr>
          <p:nvPr/>
        </p:nvSpPr>
        <p:spPr bwMode="auto">
          <a:xfrm>
            <a:off x="1219200" y="3135313"/>
            <a:ext cx="14478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1  0  1</a:t>
            </a:r>
          </a:p>
        </p:txBody>
      </p:sp>
      <p:sp>
        <p:nvSpPr>
          <p:cNvPr id="199693" name="Rectangle 13"/>
          <p:cNvSpPr>
            <a:spLocks noChangeArrowheads="1"/>
          </p:cNvSpPr>
          <p:nvPr/>
        </p:nvSpPr>
        <p:spPr bwMode="auto">
          <a:xfrm>
            <a:off x="838200" y="3135313"/>
            <a:ext cx="3810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1</a:t>
            </a:r>
          </a:p>
        </p:txBody>
      </p:sp>
      <p:sp>
        <p:nvSpPr>
          <p:cNvPr id="199694" name="Rectangle 14"/>
          <p:cNvSpPr>
            <a:spLocks noChangeArrowheads="1"/>
          </p:cNvSpPr>
          <p:nvPr/>
        </p:nvSpPr>
        <p:spPr bwMode="auto">
          <a:xfrm>
            <a:off x="3810000" y="3135313"/>
            <a:ext cx="15240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0  1  1</a:t>
            </a:r>
          </a:p>
        </p:txBody>
      </p:sp>
      <p:sp>
        <p:nvSpPr>
          <p:cNvPr id="199695" name="Rectangle 15"/>
          <p:cNvSpPr>
            <a:spLocks noChangeArrowheads="1"/>
          </p:cNvSpPr>
          <p:nvPr/>
        </p:nvSpPr>
        <p:spPr bwMode="auto">
          <a:xfrm>
            <a:off x="3429000" y="3135313"/>
            <a:ext cx="3810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0</a:t>
            </a:r>
          </a:p>
        </p:txBody>
      </p:sp>
      <p:sp>
        <p:nvSpPr>
          <p:cNvPr id="199696" name="Text Box 16"/>
          <p:cNvSpPr txBox="1">
            <a:spLocks noChangeArrowheads="1"/>
          </p:cNvSpPr>
          <p:nvPr/>
        </p:nvSpPr>
        <p:spPr bwMode="auto">
          <a:xfrm>
            <a:off x="6426200" y="3078163"/>
            <a:ext cx="2120900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 </a:t>
            </a:r>
            <a:r>
              <a:rPr lang="en-US" sz="3200">
                <a:sym typeface="Symbol" pitchFamily="18" charset="2"/>
              </a:rPr>
              <a:t>= 2</a:t>
            </a:r>
            <a:r>
              <a:rPr lang="en-US" sz="3200" baseline="30000">
                <a:sym typeface="Symbol" pitchFamily="18" charset="2"/>
              </a:rPr>
              <a:t>3 </a:t>
            </a:r>
            <a:r>
              <a:rPr lang="en-US" sz="3200">
                <a:sym typeface="Symbol" pitchFamily="18" charset="2"/>
              </a:rPr>
              <a:t>- </a:t>
            </a:r>
            <a:r>
              <a:rPr lang="en-US" sz="3200" b="1">
                <a:sym typeface="Symbol" pitchFamily="18" charset="2"/>
              </a:rPr>
              <a:t>5</a:t>
            </a:r>
          </a:p>
        </p:txBody>
      </p:sp>
      <p:sp>
        <p:nvSpPr>
          <p:cNvPr id="199697" name="Text Box 17"/>
          <p:cNvSpPr txBox="1">
            <a:spLocks noChangeArrowheads="1"/>
          </p:cNvSpPr>
          <p:nvPr/>
        </p:nvSpPr>
        <p:spPr bwMode="auto">
          <a:xfrm>
            <a:off x="868363" y="4392613"/>
            <a:ext cx="743267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ym typeface="Symbol" pitchFamily="18" charset="2"/>
              </a:rPr>
              <a:t>- </a:t>
            </a:r>
            <a:r>
              <a:rPr lang="en-US" sz="3200" b="1">
                <a:sym typeface="Symbol" pitchFamily="18" charset="2"/>
              </a:rPr>
              <a:t></a:t>
            </a:r>
            <a:r>
              <a:rPr lang="en-US" b="1">
                <a:sym typeface="Symbol" pitchFamily="18" charset="2"/>
              </a:rPr>
              <a:t> . M = - (2</a:t>
            </a:r>
            <a:r>
              <a:rPr lang="en-US" b="1" baseline="30000">
                <a:sym typeface="Symbol" pitchFamily="18" charset="2"/>
              </a:rPr>
              <a:t>k-1</a:t>
            </a:r>
            <a:r>
              <a:rPr lang="en-US" b="1">
                <a:sym typeface="Symbol" pitchFamily="18" charset="2"/>
              </a:rPr>
              <a:t> - </a:t>
            </a:r>
            <a:r>
              <a:rPr lang="en-US" sz="3200" b="1">
                <a:sym typeface="Symbol" pitchFamily="18" charset="2"/>
              </a:rPr>
              <a:t></a:t>
            </a:r>
            <a:r>
              <a:rPr lang="en-US" b="1">
                <a:sym typeface="Symbol" pitchFamily="18" charset="2"/>
              </a:rPr>
              <a:t> ) . M   =  -2</a:t>
            </a:r>
            <a:r>
              <a:rPr lang="en-US" b="1" baseline="30000">
                <a:sym typeface="Symbol" pitchFamily="18" charset="2"/>
              </a:rPr>
              <a:t>k-1 </a:t>
            </a:r>
            <a:r>
              <a:rPr lang="en-US" b="1">
                <a:sym typeface="Symbol" pitchFamily="18" charset="2"/>
              </a:rPr>
              <a:t>. M  +  </a:t>
            </a:r>
            <a:r>
              <a:rPr lang="en-US" sz="3200" b="1">
                <a:sym typeface="Symbol" pitchFamily="18" charset="2"/>
              </a:rPr>
              <a:t> </a:t>
            </a:r>
            <a:r>
              <a:rPr lang="en-US" b="1">
                <a:sym typeface="Symbol" pitchFamily="18" charset="2"/>
              </a:rPr>
              <a:t>. M</a:t>
            </a:r>
          </a:p>
        </p:txBody>
      </p:sp>
      <p:sp>
        <p:nvSpPr>
          <p:cNvPr id="199698" name="Text Box 18"/>
          <p:cNvSpPr txBox="1">
            <a:spLocks noChangeArrowheads="1"/>
          </p:cNvSpPr>
          <p:nvPr/>
        </p:nvSpPr>
        <p:spPr bwMode="auto">
          <a:xfrm>
            <a:off x="4392613" y="5943600"/>
            <a:ext cx="4192587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Normal mult for the first k-1 bits</a:t>
            </a:r>
          </a:p>
        </p:txBody>
      </p:sp>
      <p:sp>
        <p:nvSpPr>
          <p:cNvPr id="199699" name="Text Box 19"/>
          <p:cNvSpPr txBox="1">
            <a:spLocks noChangeArrowheads="1"/>
          </p:cNvSpPr>
          <p:nvPr/>
        </p:nvSpPr>
        <p:spPr bwMode="auto">
          <a:xfrm>
            <a:off x="2012950" y="5257800"/>
            <a:ext cx="43084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Subtract the mcand for the last bit</a:t>
            </a:r>
          </a:p>
        </p:txBody>
      </p:sp>
      <p:sp>
        <p:nvSpPr>
          <p:cNvPr id="199700" name="Line 20"/>
          <p:cNvSpPr>
            <a:spLocks noChangeShapeType="1"/>
          </p:cNvSpPr>
          <p:nvPr/>
        </p:nvSpPr>
        <p:spPr bwMode="auto">
          <a:xfrm flipV="1">
            <a:off x="7315200" y="4876800"/>
            <a:ext cx="304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1" name="Line 21"/>
          <p:cNvSpPr>
            <a:spLocks noChangeShapeType="1"/>
          </p:cNvSpPr>
          <p:nvPr/>
        </p:nvSpPr>
        <p:spPr bwMode="auto">
          <a:xfrm flipV="1">
            <a:off x="5105400" y="4876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2" name="Text Box 22"/>
          <p:cNvSpPr txBox="1">
            <a:spLocks noChangeArrowheads="1"/>
          </p:cNvSpPr>
          <p:nvPr/>
        </p:nvSpPr>
        <p:spPr bwMode="auto">
          <a:xfrm>
            <a:off x="3505200" y="1687513"/>
            <a:ext cx="181927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2000">
                <a:latin typeface="Times New Roman" pitchFamily="18" charset="0"/>
              </a:rPr>
              <a:t>k-1  k-2  . . .   1  0</a:t>
            </a:r>
          </a:p>
        </p:txBody>
      </p:sp>
      <p:sp>
        <p:nvSpPr>
          <p:cNvPr id="199703" name="Text Box 23"/>
          <p:cNvSpPr txBox="1">
            <a:spLocks noChangeArrowheads="1"/>
          </p:cNvSpPr>
          <p:nvPr/>
        </p:nvSpPr>
        <p:spPr bwMode="auto">
          <a:xfrm>
            <a:off x="838200" y="1687513"/>
            <a:ext cx="181927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2000">
                <a:latin typeface="Times New Roman" pitchFamily="18" charset="0"/>
              </a:rPr>
              <a:t>k-1  k-2  . . .   1  0</a:t>
            </a:r>
          </a:p>
        </p:txBody>
      </p:sp>
      <p:sp>
        <p:nvSpPr>
          <p:cNvPr id="199704" name="Rectangle 24"/>
          <p:cNvSpPr>
            <a:spLocks noChangeArrowheads="1"/>
          </p:cNvSpPr>
          <p:nvPr/>
        </p:nvSpPr>
        <p:spPr bwMode="auto">
          <a:xfrm>
            <a:off x="838200" y="2743200"/>
            <a:ext cx="3810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99705" name="Rectangle 25"/>
          <p:cNvSpPr>
            <a:spLocks noChangeArrowheads="1"/>
          </p:cNvSpPr>
          <p:nvPr/>
        </p:nvSpPr>
        <p:spPr bwMode="auto">
          <a:xfrm>
            <a:off x="1295400" y="2743200"/>
            <a:ext cx="12954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latin typeface="Times New Roman" pitchFamily="18" charset="0"/>
              </a:rPr>
              <a:t>2    1    0</a:t>
            </a:r>
          </a:p>
        </p:txBody>
      </p:sp>
      <p:sp>
        <p:nvSpPr>
          <p:cNvPr id="199706" name="Rectangle 26"/>
          <p:cNvSpPr>
            <a:spLocks noChangeArrowheads="1"/>
          </p:cNvSpPr>
          <p:nvPr/>
        </p:nvSpPr>
        <p:spPr bwMode="auto">
          <a:xfrm>
            <a:off x="3429000" y="2743200"/>
            <a:ext cx="3810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99707" name="Rectangle 27"/>
          <p:cNvSpPr>
            <a:spLocks noChangeArrowheads="1"/>
          </p:cNvSpPr>
          <p:nvPr/>
        </p:nvSpPr>
        <p:spPr bwMode="auto">
          <a:xfrm>
            <a:off x="3886200" y="2743200"/>
            <a:ext cx="12954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latin typeface="Times New Roman" pitchFamily="18" charset="0"/>
              </a:rPr>
              <a:t>2    1    0</a:t>
            </a:r>
          </a:p>
        </p:txBody>
      </p:sp>
      <p:sp>
        <p:nvSpPr>
          <p:cNvPr id="199708" name="AutoShape 28"/>
          <p:cNvSpPr>
            <a:spLocks/>
          </p:cNvSpPr>
          <p:nvPr/>
        </p:nvSpPr>
        <p:spPr bwMode="auto">
          <a:xfrm rot="5400000">
            <a:off x="2971800" y="-914400"/>
            <a:ext cx="304800" cy="4876800"/>
          </a:xfrm>
          <a:prstGeom prst="leftBrace">
            <a:avLst>
              <a:gd name="adj1" fmla="val 133333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9" name="Text Box 29"/>
          <p:cNvSpPr txBox="1">
            <a:spLocks noChangeArrowheads="1"/>
          </p:cNvSpPr>
          <p:nvPr/>
        </p:nvSpPr>
        <p:spPr bwMode="auto">
          <a:xfrm>
            <a:off x="1295400" y="914400"/>
            <a:ext cx="3733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Our interpretation</a:t>
            </a:r>
          </a:p>
        </p:txBody>
      </p:sp>
      <p:sp>
        <p:nvSpPr>
          <p:cNvPr id="199710" name="Text Box 30"/>
          <p:cNvSpPr txBox="1">
            <a:spLocks noChangeArrowheads="1"/>
          </p:cNvSpPr>
          <p:nvPr/>
        </p:nvSpPr>
        <p:spPr bwMode="auto">
          <a:xfrm>
            <a:off x="6248400" y="762000"/>
            <a:ext cx="2590800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Machine’s understanding</a:t>
            </a:r>
          </a:p>
        </p:txBody>
      </p:sp>
      <p:sp>
        <p:nvSpPr>
          <p:cNvPr id="199711" name="AutoShape 31"/>
          <p:cNvSpPr>
            <a:spLocks/>
          </p:cNvSpPr>
          <p:nvPr/>
        </p:nvSpPr>
        <p:spPr bwMode="auto">
          <a:xfrm rot="5400000">
            <a:off x="7467600" y="533400"/>
            <a:ext cx="304800" cy="2286000"/>
          </a:xfrm>
          <a:prstGeom prst="leftBrace">
            <a:avLst>
              <a:gd name="adj1" fmla="val 62500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91FB-22D1-4123-AAB5-3B199AD2179E}" type="slidenum">
              <a:rPr lang="en-US"/>
              <a:pPr/>
              <a:t>174</a:t>
            </a:fld>
            <a:endParaRPr lang="en-US"/>
          </a:p>
        </p:txBody>
      </p:sp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3151188" y="1830388"/>
            <a:ext cx="5586412" cy="35036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571500">
              <a:tabLst>
                <a:tab pos="571500" algn="l"/>
              </a:tabLst>
            </a:pPr>
            <a:r>
              <a:rPr lang="en-US" sz="3200"/>
              <a:t>			0	1	0	1		+5x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		1	1	0	1		-3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		0	1	0	1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	0	0	0	0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0	1	0	1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1	0	1	1       (-5)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1	1	1	0	0	0	1		-15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Multiplying Signed Numbers: Example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495300" y="2389188"/>
            <a:ext cx="2552700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Normal mult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for the first k-1 bits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0" y="4141788"/>
            <a:ext cx="264477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Use a subtractor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for the last pproduct</a:t>
            </a:r>
          </a:p>
        </p:txBody>
      </p:sp>
      <p:sp>
        <p:nvSpPr>
          <p:cNvPr id="196615" name="Line 7"/>
          <p:cNvSpPr>
            <a:spLocks noChangeShapeType="1"/>
          </p:cNvSpPr>
          <p:nvPr/>
        </p:nvSpPr>
        <p:spPr bwMode="auto">
          <a:xfrm flipV="1">
            <a:off x="2514600" y="4583113"/>
            <a:ext cx="609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6" name="Line 8"/>
          <p:cNvSpPr>
            <a:spLocks noChangeShapeType="1"/>
          </p:cNvSpPr>
          <p:nvPr/>
        </p:nvSpPr>
        <p:spPr bwMode="auto">
          <a:xfrm>
            <a:off x="2819400" y="2830513"/>
            <a:ext cx="914400" cy="381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7" name="Line 9"/>
          <p:cNvSpPr>
            <a:spLocks noChangeShapeType="1"/>
          </p:cNvSpPr>
          <p:nvPr/>
        </p:nvSpPr>
        <p:spPr bwMode="auto">
          <a:xfrm flipH="1">
            <a:off x="4800600" y="2830513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8" name="Line 10"/>
          <p:cNvSpPr>
            <a:spLocks noChangeShapeType="1"/>
          </p:cNvSpPr>
          <p:nvPr/>
        </p:nvSpPr>
        <p:spPr bwMode="auto">
          <a:xfrm flipH="1">
            <a:off x="3136900" y="4735513"/>
            <a:ext cx="3797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9" name="AutoShape 11"/>
          <p:cNvSpPr>
            <a:spLocks/>
          </p:cNvSpPr>
          <p:nvPr/>
        </p:nvSpPr>
        <p:spPr bwMode="auto">
          <a:xfrm rot="2532562">
            <a:off x="3733800" y="2601913"/>
            <a:ext cx="457200" cy="1600200"/>
          </a:xfrm>
          <a:prstGeom prst="leftBrace">
            <a:avLst>
              <a:gd name="adj1" fmla="val 29167"/>
              <a:gd name="adj2" fmla="val 50000"/>
            </a:avLst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CBEC-1E0F-4F9A-BDF8-D560648F44CD}" type="slidenum">
              <a:rPr lang="en-US"/>
              <a:pPr/>
              <a:t>175</a:t>
            </a:fld>
            <a:endParaRPr lang="en-US"/>
          </a:p>
        </p:txBody>
      </p:sp>
      <p:sp>
        <p:nvSpPr>
          <p:cNvPr id="197634" name="Text Box 2"/>
          <p:cNvSpPr txBox="1">
            <a:spLocks noChangeArrowheads="1"/>
          </p:cNvSpPr>
          <p:nvPr/>
        </p:nvSpPr>
        <p:spPr bwMode="auto">
          <a:xfrm>
            <a:off x="685800" y="5334000"/>
            <a:ext cx="7662863" cy="11906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600" b="1">
                <a:solidFill>
                  <a:schemeClr val="folHlink"/>
                </a:solidFill>
                <a:latin typeface="Bradley Hand ITC" pitchFamily="66" charset="0"/>
              </a:rPr>
              <a:t>M.</a:t>
            </a:r>
            <a:r>
              <a:rPr lang="en-US" sz="3600" b="1">
                <a:solidFill>
                  <a:schemeClr val="folHlink"/>
                </a:solidFill>
                <a:latin typeface="Bradley Hand ITC" pitchFamily="66" charset="0"/>
                <a:sym typeface="Symbol" pitchFamily="18" charset="2"/>
              </a:rPr>
              <a:t> = M.( - 2</a:t>
            </a:r>
            <a:r>
              <a:rPr lang="en-US" sz="3600" b="1" baseline="30000">
                <a:solidFill>
                  <a:schemeClr val="folHlink"/>
                </a:solidFill>
                <a:latin typeface="Bradley Hand ITC" pitchFamily="66" charset="0"/>
                <a:sym typeface="Symbol" pitchFamily="18" charset="2"/>
              </a:rPr>
              <a:t>k</a:t>
            </a:r>
            <a:r>
              <a:rPr lang="en-US" sz="3600" b="1">
                <a:solidFill>
                  <a:schemeClr val="folHlink"/>
                </a:solidFill>
                <a:latin typeface="Bradley Hand ITC" pitchFamily="66" charset="0"/>
                <a:sym typeface="Symbol" pitchFamily="18" charset="2"/>
              </a:rPr>
              <a:t>) = -M.(2</a:t>
            </a:r>
            <a:r>
              <a:rPr lang="en-US" sz="3600" b="1" baseline="30000">
                <a:solidFill>
                  <a:schemeClr val="folHlink"/>
                </a:solidFill>
                <a:latin typeface="Bradley Hand ITC" pitchFamily="66" charset="0"/>
                <a:sym typeface="Symbol" pitchFamily="18" charset="2"/>
              </a:rPr>
              <a:t>k</a:t>
            </a:r>
            <a:r>
              <a:rPr lang="en-US" sz="3600" b="1">
                <a:solidFill>
                  <a:schemeClr val="folHlink"/>
                </a:solidFill>
                <a:latin typeface="Bradley Hand ITC" pitchFamily="66" charset="0"/>
                <a:sym typeface="Symbol" pitchFamily="18" charset="2"/>
              </a:rPr>
              <a:t> -) = -M.</a:t>
            </a:r>
          </a:p>
          <a:p>
            <a:pPr algn="l"/>
            <a:r>
              <a:rPr lang="en-US" sz="3600" b="1">
                <a:solidFill>
                  <a:schemeClr val="folHlink"/>
                </a:solidFill>
                <a:latin typeface="Bradley Hand ITC" pitchFamily="66" charset="0"/>
                <a:sym typeface="Symbol" pitchFamily="18" charset="2"/>
              </a:rPr>
              <a:t>( is the positive, 2’s compliment of )</a:t>
            </a:r>
          </a:p>
        </p:txBody>
      </p:sp>
      <p:grpSp>
        <p:nvGrpSpPr>
          <p:cNvPr id="197635" name="Group 3"/>
          <p:cNvGrpSpPr>
            <a:grpSpLocks/>
          </p:cNvGrpSpPr>
          <p:nvPr/>
        </p:nvGrpSpPr>
        <p:grpSpPr bwMode="auto">
          <a:xfrm>
            <a:off x="2057400" y="1416050"/>
            <a:ext cx="6019800" cy="2774950"/>
            <a:chOff x="1296" y="796"/>
            <a:chExt cx="3792" cy="1748"/>
          </a:xfrm>
        </p:grpSpPr>
        <p:sp>
          <p:nvSpPr>
            <p:cNvPr id="197636" name="AutoShape 4"/>
            <p:cNvSpPr>
              <a:spLocks/>
            </p:cNvSpPr>
            <p:nvPr/>
          </p:nvSpPr>
          <p:spPr bwMode="auto">
            <a:xfrm rot="5400000">
              <a:off x="3072" y="-672"/>
              <a:ext cx="240" cy="3792"/>
            </a:xfrm>
            <a:prstGeom prst="leftBrace">
              <a:avLst>
                <a:gd name="adj1" fmla="val 131667"/>
                <a:gd name="adj2" fmla="val 50000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37" name="Text Box 5"/>
            <p:cNvSpPr txBox="1">
              <a:spLocks noChangeArrowheads="1"/>
            </p:cNvSpPr>
            <p:nvPr/>
          </p:nvSpPr>
          <p:spPr bwMode="auto">
            <a:xfrm>
              <a:off x="3014" y="796"/>
              <a:ext cx="298" cy="40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chemeClr val="folHlink"/>
                  </a:solidFill>
                  <a:latin typeface="Bradley Hand ITC" pitchFamily="66" charset="0"/>
                  <a:sym typeface="Symbol" pitchFamily="18" charset="2"/>
                </a:rPr>
                <a:t></a:t>
              </a:r>
            </a:p>
          </p:txBody>
        </p:sp>
        <p:sp>
          <p:nvSpPr>
            <p:cNvPr id="197638" name="AutoShape 6"/>
            <p:cNvSpPr>
              <a:spLocks/>
            </p:cNvSpPr>
            <p:nvPr/>
          </p:nvSpPr>
          <p:spPr bwMode="auto">
            <a:xfrm rot="16200000" flipV="1">
              <a:off x="3072" y="144"/>
              <a:ext cx="240" cy="3792"/>
            </a:xfrm>
            <a:prstGeom prst="leftBrace">
              <a:avLst>
                <a:gd name="adj1" fmla="val 131667"/>
                <a:gd name="adj2" fmla="val 50000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39" name="Text Box 7"/>
            <p:cNvSpPr txBox="1">
              <a:spLocks noChangeArrowheads="1"/>
            </p:cNvSpPr>
            <p:nvPr/>
          </p:nvSpPr>
          <p:spPr bwMode="auto">
            <a:xfrm>
              <a:off x="3038" y="2140"/>
              <a:ext cx="274" cy="40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chemeClr val="folHlink"/>
                  </a:solidFill>
                  <a:latin typeface="Bradley Hand ITC" pitchFamily="66" charset="0"/>
                  <a:sym typeface="Symbol" pitchFamily="18" charset="2"/>
                </a:rPr>
                <a:t></a:t>
              </a:r>
            </a:p>
          </p:txBody>
        </p:sp>
      </p:grpSp>
      <p:sp>
        <p:nvSpPr>
          <p:cNvPr id="197641" name="Rectangle 9"/>
          <p:cNvSpPr>
            <a:spLocks noChangeArrowheads="1"/>
          </p:cNvSpPr>
          <p:nvPr/>
        </p:nvSpPr>
        <p:spPr bwMode="auto">
          <a:xfrm>
            <a:off x="1066800" y="1600200"/>
            <a:ext cx="7772400" cy="2590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762000" y="5294313"/>
            <a:ext cx="8077200" cy="1182687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Booth Recoding: Signed Numbers</a:t>
            </a:r>
          </a:p>
        </p:txBody>
      </p:sp>
      <p:sp>
        <p:nvSpPr>
          <p:cNvPr id="19764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562600"/>
          </a:xfrm>
        </p:spPr>
        <p:txBody>
          <a:bodyPr/>
          <a:lstStyle/>
          <a:p>
            <a:r>
              <a:rPr lang="en-US"/>
              <a:t>For unsigned numbers, increase bit-width on mplier &amp; mcand (add 0 to the left)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If dealing with Signed numbers, discard</a:t>
            </a:r>
            <a:br>
              <a:rPr lang="en-US"/>
            </a:br>
            <a:r>
              <a:rPr lang="en-US"/>
              <a:t>the extra bit</a:t>
            </a:r>
          </a:p>
          <a:p>
            <a:pPr lvl="1"/>
            <a:r>
              <a:rPr lang="en-US"/>
              <a:t>Why does it work?</a:t>
            </a:r>
          </a:p>
        </p:txBody>
      </p:sp>
      <p:sp>
        <p:nvSpPr>
          <p:cNvPr id="197645" name="Text Box 13"/>
          <p:cNvSpPr txBox="1">
            <a:spLocks noChangeArrowheads="1"/>
          </p:cNvSpPr>
          <p:nvPr/>
        </p:nvSpPr>
        <p:spPr bwMode="auto">
          <a:xfrm>
            <a:off x="1392238" y="2165350"/>
            <a:ext cx="6608762" cy="1187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511175"/>
            <a:r>
              <a:rPr lang="en-US" b="1"/>
              <a:t>	 1	 1	 1	 0	 1	 1	 1	 0	 0	 0	 1	 0</a:t>
            </a:r>
          </a:p>
          <a:p>
            <a:pPr algn="l" defTabSz="511175"/>
            <a:endParaRPr lang="en-US" b="1"/>
          </a:p>
          <a:p>
            <a:pPr algn="l" defTabSz="511175"/>
            <a:r>
              <a:rPr lang="en-US" b="1"/>
              <a:t>+1	 0	 0	-1	+1	 0	 0	-1	 0	 0	+1	-1	 0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97646" name="Oval 14"/>
          <p:cNvSpPr>
            <a:spLocks noChangeArrowheads="1"/>
          </p:cNvSpPr>
          <p:nvPr/>
        </p:nvSpPr>
        <p:spPr bwMode="auto">
          <a:xfrm>
            <a:off x="1371600" y="2819400"/>
            <a:ext cx="609600" cy="609600"/>
          </a:xfrm>
          <a:prstGeom prst="ellips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7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autoUpdateAnimBg="0"/>
      <p:bldP spid="197641" grpId="0" animBg="1"/>
      <p:bldP spid="19764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ECE0-E068-4E19-90AF-CEEE80B0B4C8}" type="slidenum">
              <a:rPr lang="en-US"/>
              <a:pPr/>
              <a:t>176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Booth Recoding: Signed Mult Example</a:t>
            </a:r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685800" y="1008063"/>
            <a:ext cx="7572375" cy="44783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571500">
              <a:tabLst>
                <a:tab pos="571500" algn="l"/>
              </a:tabLst>
            </a:pPr>
            <a:r>
              <a:rPr lang="en-US" sz="3200"/>
              <a:t>					 1	 0	 1	 1	 0		-10x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				 1	 0	 1	 0	 1		-11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				-1	 1	-1	 1	-1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				 0	 1	 0	 1  0		(+10)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			 1	 0	 1	 1	 0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		 0	 1	 0	 1	 0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		 1	 0	 1	 1	 0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 	 0	 1	 0	 1	 0</a:t>
            </a:r>
          </a:p>
          <a:p>
            <a:pPr algn="l" defTabSz="571500">
              <a:tabLst>
                <a:tab pos="571500" algn="l"/>
              </a:tabLst>
            </a:pPr>
            <a:r>
              <a:rPr lang="en-US" sz="3200"/>
              <a:t> 0	 0	 0	 1	 1	 0	 1	 1	 1	 0</a:t>
            </a:r>
          </a:p>
        </p:txBody>
      </p:sp>
      <p:sp>
        <p:nvSpPr>
          <p:cNvPr id="198660" name="Line 4"/>
          <p:cNvSpPr>
            <a:spLocks noChangeShapeType="1"/>
          </p:cNvSpPr>
          <p:nvPr/>
        </p:nvSpPr>
        <p:spPr bwMode="auto">
          <a:xfrm flipH="1">
            <a:off x="3581400" y="19812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1" name="Line 5"/>
          <p:cNvSpPr>
            <a:spLocks noChangeShapeType="1"/>
          </p:cNvSpPr>
          <p:nvPr/>
        </p:nvSpPr>
        <p:spPr bwMode="auto">
          <a:xfrm flipH="1">
            <a:off x="3581400" y="2514600"/>
            <a:ext cx="2895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2" name="Line 6"/>
          <p:cNvSpPr>
            <a:spLocks noChangeShapeType="1"/>
          </p:cNvSpPr>
          <p:nvPr/>
        </p:nvSpPr>
        <p:spPr bwMode="auto">
          <a:xfrm flipH="1">
            <a:off x="685800" y="4876800"/>
            <a:ext cx="579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663" name="Group 7"/>
          <p:cNvGrpSpPr>
            <a:grpSpLocks/>
          </p:cNvGrpSpPr>
          <p:nvPr/>
        </p:nvGrpSpPr>
        <p:grpSpPr bwMode="auto">
          <a:xfrm>
            <a:off x="3505200" y="990600"/>
            <a:ext cx="3429000" cy="1981200"/>
            <a:chOff x="2208" y="768"/>
            <a:chExt cx="2160" cy="1248"/>
          </a:xfrm>
        </p:grpSpPr>
        <p:sp>
          <p:nvSpPr>
            <p:cNvPr id="198664" name="Oval 8"/>
            <p:cNvSpPr>
              <a:spLocks noChangeArrowheads="1"/>
            </p:cNvSpPr>
            <p:nvPr/>
          </p:nvSpPr>
          <p:spPr bwMode="auto">
            <a:xfrm>
              <a:off x="3744" y="1392"/>
              <a:ext cx="336" cy="336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5" name="Oval 9"/>
            <p:cNvSpPr>
              <a:spLocks noChangeArrowheads="1"/>
            </p:cNvSpPr>
            <p:nvPr/>
          </p:nvSpPr>
          <p:spPr bwMode="auto">
            <a:xfrm>
              <a:off x="2208" y="768"/>
              <a:ext cx="1920" cy="336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6" name="Oval 10"/>
            <p:cNvSpPr>
              <a:spLocks noChangeArrowheads="1"/>
            </p:cNvSpPr>
            <p:nvPr/>
          </p:nvSpPr>
          <p:spPr bwMode="auto">
            <a:xfrm>
              <a:off x="2208" y="1680"/>
              <a:ext cx="1920" cy="336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7" name="Freeform 11"/>
            <p:cNvSpPr>
              <a:spLocks/>
            </p:cNvSpPr>
            <p:nvPr/>
          </p:nvSpPr>
          <p:spPr bwMode="auto">
            <a:xfrm>
              <a:off x="4128" y="960"/>
              <a:ext cx="240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32"/>
                </a:cxn>
                <a:cxn ang="0">
                  <a:pos x="0" y="864"/>
                </a:cxn>
              </a:cxnLst>
              <a:rect l="0" t="0" r="r" b="b"/>
              <a:pathLst>
                <a:path w="240" h="864">
                  <a:moveTo>
                    <a:pt x="0" y="0"/>
                  </a:moveTo>
                  <a:cubicBezTo>
                    <a:pt x="120" y="144"/>
                    <a:pt x="240" y="288"/>
                    <a:pt x="240" y="432"/>
                  </a:cubicBezTo>
                  <a:cubicBezTo>
                    <a:pt x="240" y="576"/>
                    <a:pt x="120" y="720"/>
                    <a:pt x="0" y="864"/>
                  </a:cubicBezTo>
                </a:path>
              </a:pathLst>
            </a:custGeom>
            <a:noFill/>
            <a:ln w="28575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8" name="Freeform 12"/>
            <p:cNvSpPr>
              <a:spLocks/>
            </p:cNvSpPr>
            <p:nvPr/>
          </p:nvSpPr>
          <p:spPr bwMode="auto">
            <a:xfrm>
              <a:off x="4080" y="1584"/>
              <a:ext cx="9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48"/>
                </a:cxn>
                <a:cxn ang="0">
                  <a:pos x="0" y="192"/>
                </a:cxn>
              </a:cxnLst>
              <a:rect l="0" t="0" r="r" b="b"/>
              <a:pathLst>
                <a:path w="96" h="192">
                  <a:moveTo>
                    <a:pt x="0" y="0"/>
                  </a:moveTo>
                  <a:cubicBezTo>
                    <a:pt x="48" y="8"/>
                    <a:pt x="96" y="16"/>
                    <a:pt x="96" y="48"/>
                  </a:cubicBezTo>
                  <a:cubicBezTo>
                    <a:pt x="96" y="80"/>
                    <a:pt x="48" y="136"/>
                    <a:pt x="0" y="192"/>
                  </a:cubicBezTo>
                </a:path>
              </a:pathLst>
            </a:custGeom>
            <a:noFill/>
            <a:ln w="28575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669" name="Group 13"/>
          <p:cNvGrpSpPr>
            <a:grpSpLocks/>
          </p:cNvGrpSpPr>
          <p:nvPr/>
        </p:nvGrpSpPr>
        <p:grpSpPr bwMode="auto">
          <a:xfrm>
            <a:off x="1336675" y="3124200"/>
            <a:ext cx="1579563" cy="1266825"/>
            <a:chOff x="842" y="2112"/>
            <a:chExt cx="995" cy="798"/>
          </a:xfrm>
        </p:grpSpPr>
        <p:sp>
          <p:nvSpPr>
            <p:cNvPr id="198670" name="Text Box 14"/>
            <p:cNvSpPr txBox="1">
              <a:spLocks noChangeArrowheads="1"/>
            </p:cNvSpPr>
            <p:nvPr/>
          </p:nvSpPr>
          <p:spPr bwMode="auto">
            <a:xfrm>
              <a:off x="842" y="2112"/>
              <a:ext cx="99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defTabSz="625475"/>
              <a:r>
                <a:rPr lang="en-US" sz="1800">
                  <a:solidFill>
                    <a:schemeClr val="tx2"/>
                  </a:solidFill>
                </a:rPr>
                <a:t>1	1	1</a:t>
              </a:r>
            </a:p>
          </p:txBody>
        </p:sp>
        <p:sp>
          <p:nvSpPr>
            <p:cNvPr id="198671" name="Text Box 15"/>
            <p:cNvSpPr txBox="1">
              <a:spLocks noChangeArrowheads="1"/>
            </p:cNvSpPr>
            <p:nvPr/>
          </p:nvSpPr>
          <p:spPr bwMode="auto">
            <a:xfrm>
              <a:off x="905" y="2679"/>
              <a:ext cx="207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</a:rPr>
                <a:t>1</a:t>
              </a:r>
            </a:p>
          </p:txBody>
        </p:sp>
      </p:grpSp>
      <p:sp>
        <p:nvSpPr>
          <p:cNvPr id="198672" name="Text Box 16"/>
          <p:cNvSpPr txBox="1">
            <a:spLocks noChangeArrowheads="1"/>
          </p:cNvSpPr>
          <p:nvPr/>
        </p:nvSpPr>
        <p:spPr bwMode="auto">
          <a:xfrm>
            <a:off x="350838" y="5410200"/>
            <a:ext cx="8543925" cy="8604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sz="3600" b="1">
                <a:solidFill>
                  <a:schemeClr val="folHlink"/>
                </a:solidFill>
                <a:latin typeface="Bradley Hand ITC" pitchFamily="66" charset="0"/>
              </a:rPr>
              <a:t>Note: the column which has ‘1111’ generates</a:t>
            </a:r>
          </a:p>
          <a:p>
            <a:pPr algn="l">
              <a:lnSpc>
                <a:spcPct val="70000"/>
              </a:lnSpc>
            </a:pPr>
            <a:r>
              <a:rPr lang="en-US" sz="3600" b="1">
                <a:solidFill>
                  <a:schemeClr val="folHlink"/>
                </a:solidFill>
                <a:latin typeface="Bradley Hand ITC" pitchFamily="66" charset="0"/>
              </a:rPr>
              <a:t>a carry of ’10’ if calculating by hand</a:t>
            </a:r>
          </a:p>
        </p:txBody>
      </p:sp>
      <p:sp>
        <p:nvSpPr>
          <p:cNvPr id="198673" name="Rectangle 17"/>
          <p:cNvSpPr>
            <a:spLocks noChangeArrowheads="1"/>
          </p:cNvSpPr>
          <p:nvPr/>
        </p:nvSpPr>
        <p:spPr bwMode="auto">
          <a:xfrm>
            <a:off x="304800" y="5334000"/>
            <a:ext cx="8610600" cy="11430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4" name="Text Box 18"/>
          <p:cNvSpPr txBox="1">
            <a:spLocks noChangeArrowheads="1"/>
          </p:cNvSpPr>
          <p:nvPr/>
        </p:nvSpPr>
        <p:spPr bwMode="auto">
          <a:xfrm>
            <a:off x="320675" y="5029200"/>
            <a:ext cx="441325" cy="4333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sz="320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98675" name="Line 19"/>
          <p:cNvSpPr>
            <a:spLocks noChangeShapeType="1"/>
          </p:cNvSpPr>
          <p:nvPr/>
        </p:nvSpPr>
        <p:spPr bwMode="auto">
          <a:xfrm>
            <a:off x="304800" y="4953000"/>
            <a:ext cx="457200" cy="381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8676" name="Line 20"/>
          <p:cNvSpPr>
            <a:spLocks noChangeShapeType="1"/>
          </p:cNvSpPr>
          <p:nvPr/>
        </p:nvSpPr>
        <p:spPr bwMode="auto">
          <a:xfrm flipH="1">
            <a:off x="304800" y="4953000"/>
            <a:ext cx="381000" cy="381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98684" name="Group 28"/>
          <p:cNvGrpSpPr>
            <a:grpSpLocks/>
          </p:cNvGrpSpPr>
          <p:nvPr/>
        </p:nvGrpSpPr>
        <p:grpSpPr bwMode="auto">
          <a:xfrm>
            <a:off x="1981200" y="2192338"/>
            <a:ext cx="1600200" cy="2760662"/>
            <a:chOff x="1248" y="1381"/>
            <a:chExt cx="1008" cy="1739"/>
          </a:xfrm>
        </p:grpSpPr>
        <p:sp>
          <p:nvSpPr>
            <p:cNvPr id="198677" name="Freeform 21"/>
            <p:cNvSpPr>
              <a:spLocks/>
            </p:cNvSpPr>
            <p:nvPr/>
          </p:nvSpPr>
          <p:spPr bwMode="auto">
            <a:xfrm>
              <a:off x="1584" y="1381"/>
              <a:ext cx="499" cy="328"/>
            </a:xfrm>
            <a:custGeom>
              <a:avLst/>
              <a:gdLst/>
              <a:ahLst/>
              <a:cxnLst>
                <a:cxn ang="0">
                  <a:pos x="499" y="328"/>
                </a:cxn>
                <a:cxn ang="0">
                  <a:pos x="365" y="21"/>
                </a:cxn>
                <a:cxn ang="0">
                  <a:pos x="0" y="203"/>
                </a:cxn>
              </a:cxnLst>
              <a:rect l="0" t="0" r="r" b="b"/>
              <a:pathLst>
                <a:path w="499" h="328">
                  <a:moveTo>
                    <a:pt x="499" y="328"/>
                  </a:moveTo>
                  <a:cubicBezTo>
                    <a:pt x="477" y="277"/>
                    <a:pt x="448" y="42"/>
                    <a:pt x="365" y="21"/>
                  </a:cubicBezTo>
                  <a:cubicBezTo>
                    <a:pt x="282" y="0"/>
                    <a:pt x="76" y="165"/>
                    <a:pt x="0" y="203"/>
                  </a:cubicBezTo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8678" name="Oval 22"/>
            <p:cNvSpPr>
              <a:spLocks noChangeArrowheads="1"/>
            </p:cNvSpPr>
            <p:nvPr/>
          </p:nvSpPr>
          <p:spPr bwMode="auto">
            <a:xfrm>
              <a:off x="1920" y="1728"/>
              <a:ext cx="336" cy="1392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8680" name="AutoShape 24"/>
            <p:cNvSpPr>
              <a:spLocks/>
            </p:cNvSpPr>
            <p:nvPr/>
          </p:nvSpPr>
          <p:spPr bwMode="auto">
            <a:xfrm rot="-5400000">
              <a:off x="1536" y="1488"/>
              <a:ext cx="96" cy="384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8682" name="Text Box 26"/>
            <p:cNvSpPr txBox="1">
              <a:spLocks noChangeArrowheads="1"/>
            </p:cNvSpPr>
            <p:nvPr/>
          </p:nvSpPr>
          <p:spPr bwMode="auto">
            <a:xfrm>
              <a:off x="1248" y="1728"/>
              <a:ext cx="601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defTabSz="625475"/>
              <a:r>
                <a:rPr lang="en-US" sz="1800">
                  <a:solidFill>
                    <a:schemeClr val="bg2"/>
                  </a:solidFill>
                </a:rPr>
                <a:t>1	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9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72" grpId="0" autoUpdateAnimBg="0"/>
      <p:bldP spid="198673" grpId="0" animBg="1"/>
      <p:bldP spid="198674" grpId="0" autoUpdateAnimBg="0"/>
      <p:bldP spid="198675" grpId="0" animBg="1"/>
      <p:bldP spid="19867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B4D3-EE6E-433C-B7F8-63C068576D0D}" type="slidenum">
              <a:rPr lang="en-US"/>
              <a:pPr/>
              <a:t>177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Multiplier: Summary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Goals different than addition</a:t>
            </a:r>
          </a:p>
          <a:p>
            <a:pPr lvl="1"/>
            <a:r>
              <a:rPr lang="en-US"/>
              <a:t>In some structures, sum and carry delay equal</a:t>
            </a:r>
          </a:p>
          <a:p>
            <a:pPr lvl="1"/>
            <a:r>
              <a:rPr lang="en-US"/>
              <a:t>Analysis more difficult : Multiple critical paths</a:t>
            </a:r>
          </a:p>
          <a:p>
            <a:r>
              <a:rPr lang="en-US"/>
              <a:t>Different levels of optimization</a:t>
            </a:r>
          </a:p>
          <a:p>
            <a:pPr lvl="1"/>
            <a:r>
              <a:rPr lang="en-US"/>
              <a:t>Data encoding (Booth)</a:t>
            </a:r>
          </a:p>
          <a:p>
            <a:pPr lvl="1"/>
            <a:r>
              <a:rPr lang="en-US"/>
              <a:t>Architecture-level: Wallace Tree</a:t>
            </a:r>
          </a:p>
          <a:p>
            <a:pPr lvl="1"/>
            <a:r>
              <a:rPr lang="en-US"/>
              <a:t>Gate-level: pipelining</a:t>
            </a:r>
          </a:p>
          <a:p>
            <a:pPr lvl="1"/>
            <a:r>
              <a:rPr lang="en-US"/>
              <a:t>Transistor-level: equal sum, carry delays</a:t>
            </a:r>
          </a:p>
          <a:p>
            <a:r>
              <a:rPr lang="en-US"/>
              <a:t>More to cover:</a:t>
            </a:r>
          </a:p>
          <a:p>
            <a:pPr lvl="1"/>
            <a:r>
              <a:rPr lang="en-US"/>
              <a:t>Constant multiplication</a:t>
            </a:r>
          </a:p>
          <a:p>
            <a:pPr lvl="1"/>
            <a:r>
              <a:rPr lang="en-US"/>
              <a:t>Floating point, precision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2A499-C5B9-4290-911D-ECEF7A3A5758}" type="slidenum">
              <a:rPr lang="en-US"/>
              <a:pPr/>
              <a:t>133</a:t>
            </a:fld>
            <a:endParaRPr lang="en-US"/>
          </a:p>
        </p:txBody>
      </p:sp>
      <p:sp>
        <p:nvSpPr>
          <p:cNvPr id="207874" name="WordArt 2" descr="Dotted diamond"/>
          <p:cNvSpPr>
            <a:spLocks noChangeArrowheads="1" noChangeShapeType="1" noTextEdit="1"/>
          </p:cNvSpPr>
          <p:nvPr/>
        </p:nvSpPr>
        <p:spPr bwMode="auto">
          <a:xfrm>
            <a:off x="609600" y="1143000"/>
            <a:ext cx="8077200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917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>
                      <a:alpha val="50000"/>
                    </a:schemeClr>
                  </a:solidFill>
                  <a:round/>
                  <a:headEnd/>
                  <a:tailEnd/>
                </a:ln>
                <a:pattFill prst="dotDmnd">
                  <a:fgClr>
                    <a:schemeClr val="bg2"/>
                  </a:fgClr>
                  <a:bgClr>
                    <a:schemeClr val="bg1"/>
                  </a:bgClr>
                </a:pattFill>
                <a:latin typeface="Arial Black"/>
              </a:rPr>
              <a:t>Outline</a:t>
            </a:r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200"/>
              <a:t>Serial Multiplier</a:t>
            </a:r>
          </a:p>
          <a:p>
            <a:pPr>
              <a:lnSpc>
                <a:spcPct val="110000"/>
              </a:lnSpc>
            </a:pPr>
            <a:r>
              <a:rPr lang="en-US" sz="3200"/>
              <a:t>Multiplier arrays</a:t>
            </a:r>
          </a:p>
          <a:p>
            <a:pPr>
              <a:lnSpc>
                <a:spcPct val="110000"/>
              </a:lnSpc>
            </a:pPr>
            <a:r>
              <a:rPr lang="en-US" sz="3200"/>
              <a:t>Carry save adder (CSA) and multiple operand addition</a:t>
            </a:r>
          </a:p>
          <a:p>
            <a:pPr>
              <a:lnSpc>
                <a:spcPct val="110000"/>
              </a:lnSpc>
            </a:pPr>
            <a:r>
              <a:rPr lang="en-US" sz="3200"/>
              <a:t>Booth encoding</a:t>
            </a:r>
          </a:p>
          <a:p>
            <a:pPr>
              <a:lnSpc>
                <a:spcPct val="110000"/>
              </a:lnSpc>
            </a:pPr>
            <a:r>
              <a:rPr lang="en-US" sz="3200"/>
              <a:t>Pipelined multipliers</a:t>
            </a:r>
          </a:p>
          <a:p>
            <a:pPr>
              <a:lnSpc>
                <a:spcPct val="110000"/>
              </a:lnSpc>
            </a:pPr>
            <a:r>
              <a:rPr lang="en-US" sz="3200"/>
              <a:t>Wallace tree</a:t>
            </a:r>
          </a:p>
          <a:p>
            <a:pPr>
              <a:lnSpc>
                <a:spcPct val="110000"/>
              </a:lnSpc>
            </a:pPr>
            <a:r>
              <a:rPr lang="en-US" sz="3200"/>
              <a:t>Signed multiplication</a:t>
            </a:r>
          </a:p>
          <a:p>
            <a:pPr>
              <a:lnSpc>
                <a:spcPct val="110000"/>
              </a:lnSpc>
            </a:pPr>
            <a:r>
              <a:rPr lang="en-US" sz="3200"/>
              <a:t>Shifters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3D1C-C096-4F6B-A45B-4E8FDA4BB8C8}" type="slidenum">
              <a:rPr lang="en-US"/>
              <a:pPr/>
              <a:t>178</a:t>
            </a:fld>
            <a:endParaRPr lang="en-US"/>
          </a:p>
        </p:txBody>
      </p:sp>
      <p:sp>
        <p:nvSpPr>
          <p:cNvPr id="220162" name="WordArt 2" descr="Dotted diamond"/>
          <p:cNvSpPr>
            <a:spLocks noChangeArrowheads="1" noChangeShapeType="1" noTextEdit="1"/>
          </p:cNvSpPr>
          <p:nvPr/>
        </p:nvSpPr>
        <p:spPr bwMode="auto">
          <a:xfrm>
            <a:off x="609600" y="1143000"/>
            <a:ext cx="8077200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917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>
                      <a:alpha val="50000"/>
                    </a:schemeClr>
                  </a:solidFill>
                  <a:round/>
                  <a:headEnd/>
                  <a:tailEnd/>
                </a:ln>
                <a:pattFill prst="dotDmnd">
                  <a:fgClr>
                    <a:schemeClr val="bg2"/>
                  </a:fgClr>
                  <a:bgClr>
                    <a:schemeClr val="bg1"/>
                  </a:bgClr>
                </a:pattFill>
                <a:latin typeface="Arial Black"/>
              </a:rPr>
              <a:t>Outline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Serial Multiplier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Multiplier arrays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Carry save adder (CSA) and multiple operand addition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Booth encoding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Pipelined multipliers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Wallace tree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Signed multiplication</a:t>
            </a:r>
          </a:p>
          <a:p>
            <a:pPr>
              <a:lnSpc>
                <a:spcPct val="110000"/>
              </a:lnSpc>
            </a:pPr>
            <a:r>
              <a:rPr lang="en-US" sz="3200" b="1"/>
              <a:t>Shifters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7B82-EBAA-43D1-98DD-88481F4595F1}" type="slidenum">
              <a:rPr lang="en-US"/>
              <a:pPr/>
              <a:t>179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Shift and Rotate Operations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Used in:</a:t>
            </a:r>
          </a:p>
          <a:p>
            <a:pPr lvl="1"/>
            <a:r>
              <a:rPr lang="en-US"/>
              <a:t>Microprocessors</a:t>
            </a:r>
          </a:p>
          <a:p>
            <a:pPr lvl="1"/>
            <a:r>
              <a:rPr lang="en-US"/>
              <a:t>Encryption algorithms</a:t>
            </a:r>
          </a:p>
          <a:p>
            <a:r>
              <a:rPr lang="en-US"/>
              <a:t>If fixed shift, simply wire the inputs to the correct output positions</a:t>
            </a:r>
          </a:p>
          <a:p>
            <a:r>
              <a:rPr lang="en-US"/>
              <a:t>Variable shift</a:t>
            </a:r>
          </a:p>
          <a:p>
            <a:pPr lvl="1"/>
            <a:r>
              <a:rPr lang="en-US"/>
              <a:t>One-bit shifter</a:t>
            </a:r>
          </a:p>
          <a:p>
            <a:pPr lvl="1"/>
            <a:r>
              <a:rPr lang="en-US"/>
              <a:t>Barrel shifter</a:t>
            </a:r>
          </a:p>
          <a:p>
            <a:pPr lvl="1"/>
            <a:r>
              <a:rPr lang="en-US"/>
              <a:t>Logarithmic shifter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27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27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9A39-2373-4F28-B842-D5E7A517A503}" type="slidenum">
              <a:rPr lang="en-US"/>
              <a:pPr/>
              <a:t>180</a:t>
            </a:fld>
            <a:endParaRPr lang="en-US"/>
          </a:p>
        </p:txBody>
      </p:sp>
      <p:sp>
        <p:nvSpPr>
          <p:cNvPr id="155662" name="Rectangle 14"/>
          <p:cNvSpPr>
            <a:spLocks noChangeArrowheads="1"/>
          </p:cNvSpPr>
          <p:nvPr/>
        </p:nvSpPr>
        <p:spPr bwMode="auto">
          <a:xfrm>
            <a:off x="1600200" y="3690938"/>
            <a:ext cx="5410200" cy="19478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One-bit Shifter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749300" y="4419600"/>
            <a:ext cx="6985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i-1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995363" y="2438400"/>
            <a:ext cx="452437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i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3103563" y="987425"/>
            <a:ext cx="2535237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Right  NOP  Left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7091363" y="4419600"/>
            <a:ext cx="6635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i-1</a:t>
            </a:r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7162800" y="2438400"/>
            <a:ext cx="4175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i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7108825" y="5478463"/>
            <a:ext cx="16541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Bit-slice i</a:t>
            </a:r>
          </a:p>
        </p:txBody>
      </p: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7626350" y="6232525"/>
            <a:ext cx="1517650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©Prentice Hall</a:t>
            </a:r>
            <a:r>
              <a:rPr lang="en-US" sz="1600" b="1">
                <a:latin typeface="Arial" charset="0"/>
              </a:rPr>
              <a:t>]</a:t>
            </a:r>
          </a:p>
        </p:txBody>
      </p:sp>
      <p:sp>
        <p:nvSpPr>
          <p:cNvPr id="155667" name="Rectangle 19"/>
          <p:cNvSpPr>
            <a:spLocks noChangeArrowheads="1"/>
          </p:cNvSpPr>
          <p:nvPr/>
        </p:nvSpPr>
        <p:spPr bwMode="auto">
          <a:xfrm>
            <a:off x="4175125" y="2516188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68" name="Rectangle 20"/>
          <p:cNvSpPr>
            <a:spLocks noChangeArrowheads="1"/>
          </p:cNvSpPr>
          <p:nvPr/>
        </p:nvSpPr>
        <p:spPr bwMode="auto">
          <a:xfrm>
            <a:off x="4787900" y="2516188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69" name="Rectangle 21"/>
          <p:cNvSpPr>
            <a:spLocks noChangeArrowheads="1"/>
          </p:cNvSpPr>
          <p:nvPr/>
        </p:nvSpPr>
        <p:spPr bwMode="auto">
          <a:xfrm>
            <a:off x="4192588" y="2516188"/>
            <a:ext cx="59531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70" name="Rectangle 22"/>
          <p:cNvSpPr>
            <a:spLocks noChangeArrowheads="1"/>
          </p:cNvSpPr>
          <p:nvPr/>
        </p:nvSpPr>
        <p:spPr bwMode="auto">
          <a:xfrm>
            <a:off x="4660900" y="2697163"/>
            <a:ext cx="36513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71" name="Rectangle 23"/>
          <p:cNvSpPr>
            <a:spLocks noChangeArrowheads="1"/>
          </p:cNvSpPr>
          <p:nvPr/>
        </p:nvSpPr>
        <p:spPr bwMode="auto">
          <a:xfrm>
            <a:off x="4660900" y="2516188"/>
            <a:ext cx="36513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72" name="Rectangle 24"/>
          <p:cNvSpPr>
            <a:spLocks noChangeArrowheads="1"/>
          </p:cNvSpPr>
          <p:nvPr/>
        </p:nvSpPr>
        <p:spPr bwMode="auto">
          <a:xfrm>
            <a:off x="4264025" y="2516188"/>
            <a:ext cx="415925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73" name="Rectangle 25"/>
          <p:cNvSpPr>
            <a:spLocks noChangeArrowheads="1"/>
          </p:cNvSpPr>
          <p:nvPr/>
        </p:nvSpPr>
        <p:spPr bwMode="auto">
          <a:xfrm>
            <a:off x="4264025" y="2697163"/>
            <a:ext cx="36513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74" name="Rectangle 26"/>
          <p:cNvSpPr>
            <a:spLocks noChangeArrowheads="1"/>
          </p:cNvSpPr>
          <p:nvPr/>
        </p:nvSpPr>
        <p:spPr bwMode="auto">
          <a:xfrm>
            <a:off x="4264025" y="2535238"/>
            <a:ext cx="36513" cy="161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75" name="Rectangle 27"/>
          <p:cNvSpPr>
            <a:spLocks noChangeArrowheads="1"/>
          </p:cNvSpPr>
          <p:nvPr/>
        </p:nvSpPr>
        <p:spPr bwMode="auto">
          <a:xfrm>
            <a:off x="4283075" y="2678113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76" name="Rectangle 28"/>
          <p:cNvSpPr>
            <a:spLocks noChangeArrowheads="1"/>
          </p:cNvSpPr>
          <p:nvPr/>
        </p:nvSpPr>
        <p:spPr bwMode="auto">
          <a:xfrm>
            <a:off x="4065588" y="2678113"/>
            <a:ext cx="190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77" name="Rectangle 29"/>
          <p:cNvSpPr>
            <a:spLocks noChangeArrowheads="1"/>
          </p:cNvSpPr>
          <p:nvPr/>
        </p:nvSpPr>
        <p:spPr bwMode="auto">
          <a:xfrm>
            <a:off x="4084638" y="2678113"/>
            <a:ext cx="198437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78" name="Rectangle 30"/>
          <p:cNvSpPr>
            <a:spLocks noChangeArrowheads="1"/>
          </p:cNvSpPr>
          <p:nvPr/>
        </p:nvSpPr>
        <p:spPr bwMode="auto">
          <a:xfrm>
            <a:off x="4660900" y="2678113"/>
            <a:ext cx="190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79" name="Rectangle 31"/>
          <p:cNvSpPr>
            <a:spLocks noChangeArrowheads="1"/>
          </p:cNvSpPr>
          <p:nvPr/>
        </p:nvSpPr>
        <p:spPr bwMode="auto">
          <a:xfrm>
            <a:off x="4878388" y="2678113"/>
            <a:ext cx="1746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80" name="Rectangle 32"/>
          <p:cNvSpPr>
            <a:spLocks noChangeArrowheads="1"/>
          </p:cNvSpPr>
          <p:nvPr/>
        </p:nvSpPr>
        <p:spPr bwMode="auto">
          <a:xfrm>
            <a:off x="4679950" y="2678113"/>
            <a:ext cx="198438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81" name="Rectangle 33"/>
          <p:cNvSpPr>
            <a:spLocks noChangeArrowheads="1"/>
          </p:cNvSpPr>
          <p:nvPr/>
        </p:nvSpPr>
        <p:spPr bwMode="auto">
          <a:xfrm>
            <a:off x="4264025" y="2444750"/>
            <a:ext cx="19050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82" name="Rectangle 34"/>
          <p:cNvSpPr>
            <a:spLocks noChangeArrowheads="1"/>
          </p:cNvSpPr>
          <p:nvPr/>
        </p:nvSpPr>
        <p:spPr bwMode="auto">
          <a:xfrm>
            <a:off x="4679950" y="2444750"/>
            <a:ext cx="17463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83" name="Rectangle 35"/>
          <p:cNvSpPr>
            <a:spLocks noChangeArrowheads="1"/>
          </p:cNvSpPr>
          <p:nvPr/>
        </p:nvSpPr>
        <p:spPr bwMode="auto">
          <a:xfrm>
            <a:off x="4283075" y="2444750"/>
            <a:ext cx="396875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84" name="Rectangle 36"/>
          <p:cNvSpPr>
            <a:spLocks noChangeArrowheads="1"/>
          </p:cNvSpPr>
          <p:nvPr/>
        </p:nvSpPr>
        <p:spPr bwMode="auto">
          <a:xfrm>
            <a:off x="4481513" y="2300288"/>
            <a:ext cx="34925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85" name="Rectangle 37"/>
          <p:cNvSpPr>
            <a:spLocks noChangeArrowheads="1"/>
          </p:cNvSpPr>
          <p:nvPr/>
        </p:nvSpPr>
        <p:spPr bwMode="auto">
          <a:xfrm>
            <a:off x="4481513" y="2462213"/>
            <a:ext cx="34925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86" name="Rectangle 38"/>
          <p:cNvSpPr>
            <a:spLocks noChangeArrowheads="1"/>
          </p:cNvSpPr>
          <p:nvPr/>
        </p:nvSpPr>
        <p:spPr bwMode="auto">
          <a:xfrm>
            <a:off x="4481513" y="2317750"/>
            <a:ext cx="34925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87" name="Rectangle 39"/>
          <p:cNvSpPr>
            <a:spLocks noChangeArrowheads="1"/>
          </p:cNvSpPr>
          <p:nvPr/>
        </p:nvSpPr>
        <p:spPr bwMode="auto">
          <a:xfrm>
            <a:off x="3778250" y="2678113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88" name="Rectangle 40"/>
          <p:cNvSpPr>
            <a:spLocks noChangeArrowheads="1"/>
          </p:cNvSpPr>
          <p:nvPr/>
        </p:nvSpPr>
        <p:spPr bwMode="auto">
          <a:xfrm>
            <a:off x="4065588" y="2678113"/>
            <a:ext cx="190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89" name="Rectangle 41"/>
          <p:cNvSpPr>
            <a:spLocks noChangeArrowheads="1"/>
          </p:cNvSpPr>
          <p:nvPr/>
        </p:nvSpPr>
        <p:spPr bwMode="auto">
          <a:xfrm>
            <a:off x="3795713" y="2678113"/>
            <a:ext cx="269875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90" name="Rectangle 42"/>
          <p:cNvSpPr>
            <a:spLocks noChangeArrowheads="1"/>
          </p:cNvSpPr>
          <p:nvPr/>
        </p:nvSpPr>
        <p:spPr bwMode="auto">
          <a:xfrm>
            <a:off x="4878388" y="2678113"/>
            <a:ext cx="1746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91" name="Rectangle 43"/>
          <p:cNvSpPr>
            <a:spLocks noChangeArrowheads="1"/>
          </p:cNvSpPr>
          <p:nvPr/>
        </p:nvSpPr>
        <p:spPr bwMode="auto">
          <a:xfrm>
            <a:off x="5165725" y="2678113"/>
            <a:ext cx="190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92" name="Rectangle 44"/>
          <p:cNvSpPr>
            <a:spLocks noChangeArrowheads="1"/>
          </p:cNvSpPr>
          <p:nvPr/>
        </p:nvSpPr>
        <p:spPr bwMode="auto">
          <a:xfrm>
            <a:off x="4895850" y="2678113"/>
            <a:ext cx="269875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93" name="Rectangle 45"/>
          <p:cNvSpPr>
            <a:spLocks noChangeArrowheads="1"/>
          </p:cNvSpPr>
          <p:nvPr/>
        </p:nvSpPr>
        <p:spPr bwMode="auto">
          <a:xfrm>
            <a:off x="5184775" y="2678113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94" name="Rectangle 46"/>
          <p:cNvSpPr>
            <a:spLocks noChangeArrowheads="1"/>
          </p:cNvSpPr>
          <p:nvPr/>
        </p:nvSpPr>
        <p:spPr bwMode="auto">
          <a:xfrm>
            <a:off x="5942013" y="2678113"/>
            <a:ext cx="1746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95" name="Rectangle 47"/>
          <p:cNvSpPr>
            <a:spLocks noChangeArrowheads="1"/>
          </p:cNvSpPr>
          <p:nvPr/>
        </p:nvSpPr>
        <p:spPr bwMode="auto">
          <a:xfrm>
            <a:off x="5202238" y="2678113"/>
            <a:ext cx="739775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96" name="Freeform 48"/>
          <p:cNvSpPr>
            <a:spLocks/>
          </p:cNvSpPr>
          <p:nvPr/>
        </p:nvSpPr>
        <p:spPr bwMode="auto">
          <a:xfrm>
            <a:off x="5959475" y="2227263"/>
            <a:ext cx="884238" cy="938212"/>
          </a:xfrm>
          <a:custGeom>
            <a:avLst/>
            <a:gdLst/>
            <a:ahLst/>
            <a:cxnLst>
              <a:cxn ang="0">
                <a:pos x="23" y="159"/>
              </a:cxn>
              <a:cxn ang="0">
                <a:pos x="23" y="569"/>
              </a:cxn>
              <a:cxn ang="0">
                <a:pos x="23" y="580"/>
              </a:cxn>
              <a:cxn ang="0">
                <a:pos x="11" y="557"/>
              </a:cxn>
              <a:cxn ang="0">
                <a:pos x="523" y="284"/>
              </a:cxn>
              <a:cxn ang="0">
                <a:pos x="534" y="284"/>
              </a:cxn>
              <a:cxn ang="0">
                <a:pos x="523" y="307"/>
              </a:cxn>
              <a:cxn ang="0">
                <a:pos x="11" y="34"/>
              </a:cxn>
              <a:cxn ang="0">
                <a:pos x="0" y="23"/>
              </a:cxn>
              <a:cxn ang="0">
                <a:pos x="0" y="0"/>
              </a:cxn>
              <a:cxn ang="0">
                <a:pos x="23" y="12"/>
              </a:cxn>
              <a:cxn ang="0">
                <a:pos x="534" y="284"/>
              </a:cxn>
              <a:cxn ang="0">
                <a:pos x="557" y="296"/>
              </a:cxn>
              <a:cxn ang="0">
                <a:pos x="534" y="307"/>
              </a:cxn>
              <a:cxn ang="0">
                <a:pos x="23" y="580"/>
              </a:cxn>
              <a:cxn ang="0">
                <a:pos x="0" y="591"/>
              </a:cxn>
              <a:cxn ang="0">
                <a:pos x="0" y="569"/>
              </a:cxn>
              <a:cxn ang="0">
                <a:pos x="0" y="159"/>
              </a:cxn>
              <a:cxn ang="0">
                <a:pos x="23" y="159"/>
              </a:cxn>
            </a:cxnLst>
            <a:rect l="0" t="0" r="r" b="b"/>
            <a:pathLst>
              <a:path w="557" h="591">
                <a:moveTo>
                  <a:pt x="23" y="159"/>
                </a:moveTo>
                <a:lnTo>
                  <a:pt x="23" y="569"/>
                </a:lnTo>
                <a:lnTo>
                  <a:pt x="23" y="580"/>
                </a:lnTo>
                <a:lnTo>
                  <a:pt x="11" y="557"/>
                </a:lnTo>
                <a:lnTo>
                  <a:pt x="523" y="284"/>
                </a:lnTo>
                <a:lnTo>
                  <a:pt x="534" y="284"/>
                </a:lnTo>
                <a:lnTo>
                  <a:pt x="523" y="307"/>
                </a:lnTo>
                <a:lnTo>
                  <a:pt x="11" y="34"/>
                </a:lnTo>
                <a:lnTo>
                  <a:pt x="0" y="23"/>
                </a:lnTo>
                <a:lnTo>
                  <a:pt x="0" y="0"/>
                </a:lnTo>
                <a:lnTo>
                  <a:pt x="23" y="12"/>
                </a:lnTo>
                <a:lnTo>
                  <a:pt x="534" y="284"/>
                </a:lnTo>
                <a:lnTo>
                  <a:pt x="557" y="296"/>
                </a:lnTo>
                <a:lnTo>
                  <a:pt x="534" y="307"/>
                </a:lnTo>
                <a:lnTo>
                  <a:pt x="23" y="580"/>
                </a:lnTo>
                <a:lnTo>
                  <a:pt x="0" y="591"/>
                </a:lnTo>
                <a:lnTo>
                  <a:pt x="0" y="569"/>
                </a:lnTo>
                <a:lnTo>
                  <a:pt x="0" y="159"/>
                </a:lnTo>
                <a:lnTo>
                  <a:pt x="23" y="159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97" name="Freeform 49"/>
          <p:cNvSpPr>
            <a:spLocks/>
          </p:cNvSpPr>
          <p:nvPr/>
        </p:nvSpPr>
        <p:spPr bwMode="auto">
          <a:xfrm>
            <a:off x="5959475" y="2263775"/>
            <a:ext cx="36513" cy="215900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23" y="136"/>
              </a:cxn>
              <a:cxn ang="0">
                <a:pos x="0" y="136"/>
              </a:cxn>
              <a:cxn ang="0">
                <a:pos x="0" y="136"/>
              </a:cxn>
              <a:cxn ang="0">
                <a:pos x="0" y="136"/>
              </a:cxn>
              <a:cxn ang="0">
                <a:pos x="0" y="0"/>
              </a:cxn>
              <a:cxn ang="0">
                <a:pos x="23" y="0"/>
              </a:cxn>
            </a:cxnLst>
            <a:rect l="0" t="0" r="r" b="b"/>
            <a:pathLst>
              <a:path w="23" h="136">
                <a:moveTo>
                  <a:pt x="23" y="0"/>
                </a:moveTo>
                <a:lnTo>
                  <a:pt x="23" y="136"/>
                </a:lnTo>
                <a:lnTo>
                  <a:pt x="0" y="136"/>
                </a:lnTo>
                <a:lnTo>
                  <a:pt x="0" y="136"/>
                </a:lnTo>
                <a:lnTo>
                  <a:pt x="0" y="136"/>
                </a:lnTo>
                <a:lnTo>
                  <a:pt x="0" y="0"/>
                </a:lnTo>
                <a:lnTo>
                  <a:pt x="23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98" name="Rectangle 50"/>
          <p:cNvSpPr>
            <a:spLocks noChangeArrowheads="1"/>
          </p:cNvSpPr>
          <p:nvPr/>
        </p:nvSpPr>
        <p:spPr bwMode="auto">
          <a:xfrm>
            <a:off x="4841875" y="3130550"/>
            <a:ext cx="17463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99" name="Rectangle 51"/>
          <p:cNvSpPr>
            <a:spLocks noChangeArrowheads="1"/>
          </p:cNvSpPr>
          <p:nvPr/>
        </p:nvSpPr>
        <p:spPr bwMode="auto">
          <a:xfrm>
            <a:off x="5472113" y="3130550"/>
            <a:ext cx="19050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00" name="Rectangle 52"/>
          <p:cNvSpPr>
            <a:spLocks noChangeArrowheads="1"/>
          </p:cNvSpPr>
          <p:nvPr/>
        </p:nvSpPr>
        <p:spPr bwMode="auto">
          <a:xfrm>
            <a:off x="4859338" y="3130550"/>
            <a:ext cx="612775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01" name="Rectangle 53"/>
          <p:cNvSpPr>
            <a:spLocks noChangeArrowheads="1"/>
          </p:cNvSpPr>
          <p:nvPr/>
        </p:nvSpPr>
        <p:spPr bwMode="auto">
          <a:xfrm>
            <a:off x="5346700" y="3309938"/>
            <a:ext cx="36513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02" name="Rectangle 54"/>
          <p:cNvSpPr>
            <a:spLocks noChangeArrowheads="1"/>
          </p:cNvSpPr>
          <p:nvPr/>
        </p:nvSpPr>
        <p:spPr bwMode="auto">
          <a:xfrm>
            <a:off x="5346700" y="3130550"/>
            <a:ext cx="36513" cy="179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03" name="Rectangle 55"/>
          <p:cNvSpPr>
            <a:spLocks noChangeArrowheads="1"/>
          </p:cNvSpPr>
          <p:nvPr/>
        </p:nvSpPr>
        <p:spPr bwMode="auto">
          <a:xfrm>
            <a:off x="4949825" y="3130550"/>
            <a:ext cx="414338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04" name="Rectangle 56"/>
          <p:cNvSpPr>
            <a:spLocks noChangeArrowheads="1"/>
          </p:cNvSpPr>
          <p:nvPr/>
        </p:nvSpPr>
        <p:spPr bwMode="auto">
          <a:xfrm>
            <a:off x="4949825" y="3309938"/>
            <a:ext cx="36513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05" name="Rectangle 57"/>
          <p:cNvSpPr>
            <a:spLocks noChangeArrowheads="1"/>
          </p:cNvSpPr>
          <p:nvPr/>
        </p:nvSpPr>
        <p:spPr bwMode="auto">
          <a:xfrm>
            <a:off x="4949825" y="3148013"/>
            <a:ext cx="36513" cy="161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06" name="Rectangle 58"/>
          <p:cNvSpPr>
            <a:spLocks noChangeArrowheads="1"/>
          </p:cNvSpPr>
          <p:nvPr/>
        </p:nvSpPr>
        <p:spPr bwMode="auto">
          <a:xfrm>
            <a:off x="4967288" y="3292475"/>
            <a:ext cx="19050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07" name="Rectangle 59"/>
          <p:cNvSpPr>
            <a:spLocks noChangeArrowheads="1"/>
          </p:cNvSpPr>
          <p:nvPr/>
        </p:nvSpPr>
        <p:spPr bwMode="auto">
          <a:xfrm>
            <a:off x="4751388" y="3292475"/>
            <a:ext cx="17462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08" name="Rectangle 60"/>
          <p:cNvSpPr>
            <a:spLocks noChangeArrowheads="1"/>
          </p:cNvSpPr>
          <p:nvPr/>
        </p:nvSpPr>
        <p:spPr bwMode="auto">
          <a:xfrm>
            <a:off x="4768850" y="3292475"/>
            <a:ext cx="198438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09" name="Rectangle 61"/>
          <p:cNvSpPr>
            <a:spLocks noChangeArrowheads="1"/>
          </p:cNvSpPr>
          <p:nvPr/>
        </p:nvSpPr>
        <p:spPr bwMode="auto">
          <a:xfrm>
            <a:off x="5346700" y="3292475"/>
            <a:ext cx="17463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10" name="Rectangle 62"/>
          <p:cNvSpPr>
            <a:spLocks noChangeArrowheads="1"/>
          </p:cNvSpPr>
          <p:nvPr/>
        </p:nvSpPr>
        <p:spPr bwMode="auto">
          <a:xfrm>
            <a:off x="5562600" y="3292475"/>
            <a:ext cx="19050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11" name="Rectangle 63"/>
          <p:cNvSpPr>
            <a:spLocks noChangeArrowheads="1"/>
          </p:cNvSpPr>
          <p:nvPr/>
        </p:nvSpPr>
        <p:spPr bwMode="auto">
          <a:xfrm>
            <a:off x="5364163" y="3292475"/>
            <a:ext cx="198437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12" name="Rectangle 64"/>
          <p:cNvSpPr>
            <a:spLocks noChangeArrowheads="1"/>
          </p:cNvSpPr>
          <p:nvPr/>
        </p:nvSpPr>
        <p:spPr bwMode="auto">
          <a:xfrm>
            <a:off x="4949825" y="3040063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13" name="Rectangle 65"/>
          <p:cNvSpPr>
            <a:spLocks noChangeArrowheads="1"/>
          </p:cNvSpPr>
          <p:nvPr/>
        </p:nvSpPr>
        <p:spPr bwMode="auto">
          <a:xfrm>
            <a:off x="5364163" y="3040063"/>
            <a:ext cx="190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14" name="Rectangle 66"/>
          <p:cNvSpPr>
            <a:spLocks noChangeArrowheads="1"/>
          </p:cNvSpPr>
          <p:nvPr/>
        </p:nvSpPr>
        <p:spPr bwMode="auto">
          <a:xfrm>
            <a:off x="4967288" y="3040063"/>
            <a:ext cx="396875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15" name="Rectangle 67"/>
          <p:cNvSpPr>
            <a:spLocks noChangeArrowheads="1"/>
          </p:cNvSpPr>
          <p:nvPr/>
        </p:nvSpPr>
        <p:spPr bwMode="auto">
          <a:xfrm>
            <a:off x="5148263" y="2913063"/>
            <a:ext cx="3651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16" name="Rectangle 68"/>
          <p:cNvSpPr>
            <a:spLocks noChangeArrowheads="1"/>
          </p:cNvSpPr>
          <p:nvPr/>
        </p:nvSpPr>
        <p:spPr bwMode="auto">
          <a:xfrm>
            <a:off x="5148263" y="3057525"/>
            <a:ext cx="3651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17" name="Rectangle 69"/>
          <p:cNvSpPr>
            <a:spLocks noChangeArrowheads="1"/>
          </p:cNvSpPr>
          <p:nvPr/>
        </p:nvSpPr>
        <p:spPr bwMode="auto">
          <a:xfrm>
            <a:off x="5148263" y="2932113"/>
            <a:ext cx="36512" cy="125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18" name="Rectangle 70"/>
          <p:cNvSpPr>
            <a:spLocks noChangeArrowheads="1"/>
          </p:cNvSpPr>
          <p:nvPr/>
        </p:nvSpPr>
        <p:spPr bwMode="auto">
          <a:xfrm>
            <a:off x="3362325" y="1957388"/>
            <a:ext cx="19050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19" name="Rectangle 71"/>
          <p:cNvSpPr>
            <a:spLocks noChangeArrowheads="1"/>
          </p:cNvSpPr>
          <p:nvPr/>
        </p:nvSpPr>
        <p:spPr bwMode="auto">
          <a:xfrm>
            <a:off x="3994150" y="1957388"/>
            <a:ext cx="17463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20" name="Rectangle 72"/>
          <p:cNvSpPr>
            <a:spLocks noChangeArrowheads="1"/>
          </p:cNvSpPr>
          <p:nvPr/>
        </p:nvSpPr>
        <p:spPr bwMode="auto">
          <a:xfrm>
            <a:off x="3381375" y="1957388"/>
            <a:ext cx="612775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21" name="Rectangle 73"/>
          <p:cNvSpPr>
            <a:spLocks noChangeArrowheads="1"/>
          </p:cNvSpPr>
          <p:nvPr/>
        </p:nvSpPr>
        <p:spPr bwMode="auto">
          <a:xfrm>
            <a:off x="3867150" y="2136775"/>
            <a:ext cx="36513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22" name="Rectangle 74"/>
          <p:cNvSpPr>
            <a:spLocks noChangeArrowheads="1"/>
          </p:cNvSpPr>
          <p:nvPr/>
        </p:nvSpPr>
        <p:spPr bwMode="auto">
          <a:xfrm>
            <a:off x="3867150" y="1957388"/>
            <a:ext cx="36513" cy="179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23" name="Rectangle 75"/>
          <p:cNvSpPr>
            <a:spLocks noChangeArrowheads="1"/>
          </p:cNvSpPr>
          <p:nvPr/>
        </p:nvSpPr>
        <p:spPr bwMode="auto">
          <a:xfrm>
            <a:off x="3471863" y="1957388"/>
            <a:ext cx="414337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24" name="Rectangle 76"/>
          <p:cNvSpPr>
            <a:spLocks noChangeArrowheads="1"/>
          </p:cNvSpPr>
          <p:nvPr/>
        </p:nvSpPr>
        <p:spPr bwMode="auto">
          <a:xfrm>
            <a:off x="3471863" y="2136775"/>
            <a:ext cx="34925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25" name="Rectangle 77"/>
          <p:cNvSpPr>
            <a:spLocks noChangeArrowheads="1"/>
          </p:cNvSpPr>
          <p:nvPr/>
        </p:nvSpPr>
        <p:spPr bwMode="auto">
          <a:xfrm>
            <a:off x="3471863" y="1974850"/>
            <a:ext cx="34925" cy="161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26" name="Rectangle 78"/>
          <p:cNvSpPr>
            <a:spLocks noChangeArrowheads="1"/>
          </p:cNvSpPr>
          <p:nvPr/>
        </p:nvSpPr>
        <p:spPr bwMode="auto">
          <a:xfrm>
            <a:off x="3489325" y="2119313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27" name="Rectangle 79"/>
          <p:cNvSpPr>
            <a:spLocks noChangeArrowheads="1"/>
          </p:cNvSpPr>
          <p:nvPr/>
        </p:nvSpPr>
        <p:spPr bwMode="auto">
          <a:xfrm>
            <a:off x="3273425" y="2119313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28" name="Rectangle 80"/>
          <p:cNvSpPr>
            <a:spLocks noChangeArrowheads="1"/>
          </p:cNvSpPr>
          <p:nvPr/>
        </p:nvSpPr>
        <p:spPr bwMode="auto">
          <a:xfrm>
            <a:off x="3290888" y="2119313"/>
            <a:ext cx="198437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29" name="Rectangle 81"/>
          <p:cNvSpPr>
            <a:spLocks noChangeArrowheads="1"/>
          </p:cNvSpPr>
          <p:nvPr/>
        </p:nvSpPr>
        <p:spPr bwMode="auto">
          <a:xfrm>
            <a:off x="3867150" y="2119313"/>
            <a:ext cx="190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30" name="Rectangle 82"/>
          <p:cNvSpPr>
            <a:spLocks noChangeArrowheads="1"/>
          </p:cNvSpPr>
          <p:nvPr/>
        </p:nvSpPr>
        <p:spPr bwMode="auto">
          <a:xfrm>
            <a:off x="4084638" y="2119313"/>
            <a:ext cx="1746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31" name="Rectangle 83"/>
          <p:cNvSpPr>
            <a:spLocks noChangeArrowheads="1"/>
          </p:cNvSpPr>
          <p:nvPr/>
        </p:nvSpPr>
        <p:spPr bwMode="auto">
          <a:xfrm>
            <a:off x="3886200" y="2119313"/>
            <a:ext cx="198438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32" name="Rectangle 84"/>
          <p:cNvSpPr>
            <a:spLocks noChangeArrowheads="1"/>
          </p:cNvSpPr>
          <p:nvPr/>
        </p:nvSpPr>
        <p:spPr bwMode="auto">
          <a:xfrm>
            <a:off x="3471863" y="1884363"/>
            <a:ext cx="1746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33" name="Rectangle 85"/>
          <p:cNvSpPr>
            <a:spLocks noChangeArrowheads="1"/>
          </p:cNvSpPr>
          <p:nvPr/>
        </p:nvSpPr>
        <p:spPr bwMode="auto">
          <a:xfrm>
            <a:off x="3886200" y="1884363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34" name="Rectangle 86"/>
          <p:cNvSpPr>
            <a:spLocks noChangeArrowheads="1"/>
          </p:cNvSpPr>
          <p:nvPr/>
        </p:nvSpPr>
        <p:spPr bwMode="auto">
          <a:xfrm>
            <a:off x="3489325" y="1884363"/>
            <a:ext cx="396875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35" name="Rectangle 87"/>
          <p:cNvSpPr>
            <a:spLocks noChangeArrowheads="1"/>
          </p:cNvSpPr>
          <p:nvPr/>
        </p:nvSpPr>
        <p:spPr bwMode="auto">
          <a:xfrm>
            <a:off x="3668713" y="1739900"/>
            <a:ext cx="3651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36" name="Rectangle 88"/>
          <p:cNvSpPr>
            <a:spLocks noChangeArrowheads="1"/>
          </p:cNvSpPr>
          <p:nvPr/>
        </p:nvSpPr>
        <p:spPr bwMode="auto">
          <a:xfrm>
            <a:off x="3668713" y="1903413"/>
            <a:ext cx="36512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37" name="Rectangle 89"/>
          <p:cNvSpPr>
            <a:spLocks noChangeArrowheads="1"/>
          </p:cNvSpPr>
          <p:nvPr/>
        </p:nvSpPr>
        <p:spPr bwMode="auto">
          <a:xfrm>
            <a:off x="3668713" y="1758950"/>
            <a:ext cx="36512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38" name="Rectangle 90"/>
          <p:cNvSpPr>
            <a:spLocks noChangeArrowheads="1"/>
          </p:cNvSpPr>
          <p:nvPr/>
        </p:nvSpPr>
        <p:spPr bwMode="auto">
          <a:xfrm>
            <a:off x="5545138" y="3309938"/>
            <a:ext cx="3651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39" name="Rectangle 91"/>
          <p:cNvSpPr>
            <a:spLocks noChangeArrowheads="1"/>
          </p:cNvSpPr>
          <p:nvPr/>
        </p:nvSpPr>
        <p:spPr bwMode="auto">
          <a:xfrm>
            <a:off x="5545138" y="2678113"/>
            <a:ext cx="3651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40" name="Rectangle 92"/>
          <p:cNvSpPr>
            <a:spLocks noChangeArrowheads="1"/>
          </p:cNvSpPr>
          <p:nvPr/>
        </p:nvSpPr>
        <p:spPr bwMode="auto">
          <a:xfrm>
            <a:off x="5545138" y="2697163"/>
            <a:ext cx="36512" cy="6127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41" name="Rectangle 93"/>
          <p:cNvSpPr>
            <a:spLocks noChangeArrowheads="1"/>
          </p:cNvSpPr>
          <p:nvPr/>
        </p:nvSpPr>
        <p:spPr bwMode="auto">
          <a:xfrm>
            <a:off x="4065588" y="2119313"/>
            <a:ext cx="190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42" name="Rectangle 94"/>
          <p:cNvSpPr>
            <a:spLocks noChangeArrowheads="1"/>
          </p:cNvSpPr>
          <p:nvPr/>
        </p:nvSpPr>
        <p:spPr bwMode="auto">
          <a:xfrm>
            <a:off x="4084638" y="2119313"/>
            <a:ext cx="149701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43" name="Rectangle 95"/>
          <p:cNvSpPr>
            <a:spLocks noChangeArrowheads="1"/>
          </p:cNvSpPr>
          <p:nvPr/>
        </p:nvSpPr>
        <p:spPr bwMode="auto">
          <a:xfrm>
            <a:off x="5545138" y="2697163"/>
            <a:ext cx="36512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44" name="Rectangle 96"/>
          <p:cNvSpPr>
            <a:spLocks noChangeArrowheads="1"/>
          </p:cNvSpPr>
          <p:nvPr/>
        </p:nvSpPr>
        <p:spPr bwMode="auto">
          <a:xfrm>
            <a:off x="5545138" y="2136775"/>
            <a:ext cx="36512" cy="560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45" name="Rectangle 97"/>
          <p:cNvSpPr>
            <a:spLocks noChangeArrowheads="1"/>
          </p:cNvSpPr>
          <p:nvPr/>
        </p:nvSpPr>
        <p:spPr bwMode="auto">
          <a:xfrm>
            <a:off x="4175125" y="4519613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46" name="Rectangle 98"/>
          <p:cNvSpPr>
            <a:spLocks noChangeArrowheads="1"/>
          </p:cNvSpPr>
          <p:nvPr/>
        </p:nvSpPr>
        <p:spPr bwMode="auto">
          <a:xfrm>
            <a:off x="4787900" y="4519613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47" name="Rectangle 99"/>
          <p:cNvSpPr>
            <a:spLocks noChangeArrowheads="1"/>
          </p:cNvSpPr>
          <p:nvPr/>
        </p:nvSpPr>
        <p:spPr bwMode="auto">
          <a:xfrm>
            <a:off x="4192588" y="4519613"/>
            <a:ext cx="59531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48" name="Rectangle 100"/>
          <p:cNvSpPr>
            <a:spLocks noChangeArrowheads="1"/>
          </p:cNvSpPr>
          <p:nvPr/>
        </p:nvSpPr>
        <p:spPr bwMode="auto">
          <a:xfrm>
            <a:off x="4660900" y="4700588"/>
            <a:ext cx="36513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49" name="Rectangle 101"/>
          <p:cNvSpPr>
            <a:spLocks noChangeArrowheads="1"/>
          </p:cNvSpPr>
          <p:nvPr/>
        </p:nvSpPr>
        <p:spPr bwMode="auto">
          <a:xfrm>
            <a:off x="4660900" y="4519613"/>
            <a:ext cx="36513" cy="1809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50" name="Rectangle 102"/>
          <p:cNvSpPr>
            <a:spLocks noChangeArrowheads="1"/>
          </p:cNvSpPr>
          <p:nvPr/>
        </p:nvSpPr>
        <p:spPr bwMode="auto">
          <a:xfrm>
            <a:off x="4264025" y="4519613"/>
            <a:ext cx="415925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51" name="Rectangle 103"/>
          <p:cNvSpPr>
            <a:spLocks noChangeArrowheads="1"/>
          </p:cNvSpPr>
          <p:nvPr/>
        </p:nvSpPr>
        <p:spPr bwMode="auto">
          <a:xfrm>
            <a:off x="4264025" y="4700588"/>
            <a:ext cx="36513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52" name="Rectangle 104"/>
          <p:cNvSpPr>
            <a:spLocks noChangeArrowheads="1"/>
          </p:cNvSpPr>
          <p:nvPr/>
        </p:nvSpPr>
        <p:spPr bwMode="auto">
          <a:xfrm>
            <a:off x="4264025" y="4537075"/>
            <a:ext cx="36513" cy="163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53" name="Rectangle 105"/>
          <p:cNvSpPr>
            <a:spLocks noChangeArrowheads="1"/>
          </p:cNvSpPr>
          <p:nvPr/>
        </p:nvSpPr>
        <p:spPr bwMode="auto">
          <a:xfrm>
            <a:off x="4283075" y="4681538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54" name="Rectangle 106"/>
          <p:cNvSpPr>
            <a:spLocks noChangeArrowheads="1"/>
          </p:cNvSpPr>
          <p:nvPr/>
        </p:nvSpPr>
        <p:spPr bwMode="auto">
          <a:xfrm>
            <a:off x="4065588" y="4681538"/>
            <a:ext cx="190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55" name="Rectangle 107"/>
          <p:cNvSpPr>
            <a:spLocks noChangeArrowheads="1"/>
          </p:cNvSpPr>
          <p:nvPr/>
        </p:nvSpPr>
        <p:spPr bwMode="auto">
          <a:xfrm>
            <a:off x="4084638" y="4681538"/>
            <a:ext cx="198437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56" name="Rectangle 108"/>
          <p:cNvSpPr>
            <a:spLocks noChangeArrowheads="1"/>
          </p:cNvSpPr>
          <p:nvPr/>
        </p:nvSpPr>
        <p:spPr bwMode="auto">
          <a:xfrm>
            <a:off x="4660900" y="4681538"/>
            <a:ext cx="190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57" name="Rectangle 109"/>
          <p:cNvSpPr>
            <a:spLocks noChangeArrowheads="1"/>
          </p:cNvSpPr>
          <p:nvPr/>
        </p:nvSpPr>
        <p:spPr bwMode="auto">
          <a:xfrm>
            <a:off x="4878388" y="4681538"/>
            <a:ext cx="1746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58" name="Rectangle 110"/>
          <p:cNvSpPr>
            <a:spLocks noChangeArrowheads="1"/>
          </p:cNvSpPr>
          <p:nvPr/>
        </p:nvSpPr>
        <p:spPr bwMode="auto">
          <a:xfrm>
            <a:off x="4679950" y="4681538"/>
            <a:ext cx="198438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59" name="Rectangle 111"/>
          <p:cNvSpPr>
            <a:spLocks noChangeArrowheads="1"/>
          </p:cNvSpPr>
          <p:nvPr/>
        </p:nvSpPr>
        <p:spPr bwMode="auto">
          <a:xfrm>
            <a:off x="4264025" y="4448175"/>
            <a:ext cx="19050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60" name="Rectangle 112"/>
          <p:cNvSpPr>
            <a:spLocks noChangeArrowheads="1"/>
          </p:cNvSpPr>
          <p:nvPr/>
        </p:nvSpPr>
        <p:spPr bwMode="auto">
          <a:xfrm>
            <a:off x="4679950" y="4448175"/>
            <a:ext cx="17463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61" name="Rectangle 113"/>
          <p:cNvSpPr>
            <a:spLocks noChangeArrowheads="1"/>
          </p:cNvSpPr>
          <p:nvPr/>
        </p:nvSpPr>
        <p:spPr bwMode="auto">
          <a:xfrm>
            <a:off x="4283075" y="4448175"/>
            <a:ext cx="396875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62" name="Rectangle 114"/>
          <p:cNvSpPr>
            <a:spLocks noChangeArrowheads="1"/>
          </p:cNvSpPr>
          <p:nvPr/>
        </p:nvSpPr>
        <p:spPr bwMode="auto">
          <a:xfrm>
            <a:off x="4481513" y="4303713"/>
            <a:ext cx="34925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63" name="Rectangle 115"/>
          <p:cNvSpPr>
            <a:spLocks noChangeArrowheads="1"/>
          </p:cNvSpPr>
          <p:nvPr/>
        </p:nvSpPr>
        <p:spPr bwMode="auto">
          <a:xfrm>
            <a:off x="4481513" y="4465638"/>
            <a:ext cx="34925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64" name="Rectangle 116"/>
          <p:cNvSpPr>
            <a:spLocks noChangeArrowheads="1"/>
          </p:cNvSpPr>
          <p:nvPr/>
        </p:nvSpPr>
        <p:spPr bwMode="auto">
          <a:xfrm>
            <a:off x="4481513" y="4321175"/>
            <a:ext cx="34925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65" name="Rectangle 117"/>
          <p:cNvSpPr>
            <a:spLocks noChangeArrowheads="1"/>
          </p:cNvSpPr>
          <p:nvPr/>
        </p:nvSpPr>
        <p:spPr bwMode="auto">
          <a:xfrm>
            <a:off x="3778250" y="4681538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66" name="Rectangle 118"/>
          <p:cNvSpPr>
            <a:spLocks noChangeArrowheads="1"/>
          </p:cNvSpPr>
          <p:nvPr/>
        </p:nvSpPr>
        <p:spPr bwMode="auto">
          <a:xfrm>
            <a:off x="4065588" y="4681538"/>
            <a:ext cx="190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67" name="Rectangle 119"/>
          <p:cNvSpPr>
            <a:spLocks noChangeArrowheads="1"/>
          </p:cNvSpPr>
          <p:nvPr/>
        </p:nvSpPr>
        <p:spPr bwMode="auto">
          <a:xfrm>
            <a:off x="3795713" y="4681538"/>
            <a:ext cx="269875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68" name="Rectangle 120"/>
          <p:cNvSpPr>
            <a:spLocks noChangeArrowheads="1"/>
          </p:cNvSpPr>
          <p:nvPr/>
        </p:nvSpPr>
        <p:spPr bwMode="auto">
          <a:xfrm>
            <a:off x="4878388" y="4681538"/>
            <a:ext cx="1746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69" name="Rectangle 121"/>
          <p:cNvSpPr>
            <a:spLocks noChangeArrowheads="1"/>
          </p:cNvSpPr>
          <p:nvPr/>
        </p:nvSpPr>
        <p:spPr bwMode="auto">
          <a:xfrm>
            <a:off x="5165725" y="4681538"/>
            <a:ext cx="190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70" name="Rectangle 122"/>
          <p:cNvSpPr>
            <a:spLocks noChangeArrowheads="1"/>
          </p:cNvSpPr>
          <p:nvPr/>
        </p:nvSpPr>
        <p:spPr bwMode="auto">
          <a:xfrm>
            <a:off x="4895850" y="4681538"/>
            <a:ext cx="269875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71" name="Rectangle 123"/>
          <p:cNvSpPr>
            <a:spLocks noChangeArrowheads="1"/>
          </p:cNvSpPr>
          <p:nvPr/>
        </p:nvSpPr>
        <p:spPr bwMode="auto">
          <a:xfrm>
            <a:off x="5184775" y="4681538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72" name="Rectangle 124"/>
          <p:cNvSpPr>
            <a:spLocks noChangeArrowheads="1"/>
          </p:cNvSpPr>
          <p:nvPr/>
        </p:nvSpPr>
        <p:spPr bwMode="auto">
          <a:xfrm>
            <a:off x="5942013" y="4681538"/>
            <a:ext cx="1746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73" name="Rectangle 125"/>
          <p:cNvSpPr>
            <a:spLocks noChangeArrowheads="1"/>
          </p:cNvSpPr>
          <p:nvPr/>
        </p:nvSpPr>
        <p:spPr bwMode="auto">
          <a:xfrm>
            <a:off x="5202238" y="4681538"/>
            <a:ext cx="739775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74" name="Freeform 126"/>
          <p:cNvSpPr>
            <a:spLocks/>
          </p:cNvSpPr>
          <p:nvPr/>
        </p:nvSpPr>
        <p:spPr bwMode="auto">
          <a:xfrm>
            <a:off x="5959475" y="4230688"/>
            <a:ext cx="884238" cy="938212"/>
          </a:xfrm>
          <a:custGeom>
            <a:avLst/>
            <a:gdLst/>
            <a:ahLst/>
            <a:cxnLst>
              <a:cxn ang="0">
                <a:pos x="23" y="159"/>
              </a:cxn>
              <a:cxn ang="0">
                <a:pos x="23" y="569"/>
              </a:cxn>
              <a:cxn ang="0">
                <a:pos x="23" y="580"/>
              </a:cxn>
              <a:cxn ang="0">
                <a:pos x="11" y="557"/>
              </a:cxn>
              <a:cxn ang="0">
                <a:pos x="523" y="284"/>
              </a:cxn>
              <a:cxn ang="0">
                <a:pos x="534" y="284"/>
              </a:cxn>
              <a:cxn ang="0">
                <a:pos x="523" y="307"/>
              </a:cxn>
              <a:cxn ang="0">
                <a:pos x="11" y="34"/>
              </a:cxn>
              <a:cxn ang="0">
                <a:pos x="0" y="23"/>
              </a:cxn>
              <a:cxn ang="0">
                <a:pos x="0" y="0"/>
              </a:cxn>
              <a:cxn ang="0">
                <a:pos x="23" y="12"/>
              </a:cxn>
              <a:cxn ang="0">
                <a:pos x="534" y="284"/>
              </a:cxn>
              <a:cxn ang="0">
                <a:pos x="557" y="296"/>
              </a:cxn>
              <a:cxn ang="0">
                <a:pos x="534" y="307"/>
              </a:cxn>
              <a:cxn ang="0">
                <a:pos x="23" y="580"/>
              </a:cxn>
              <a:cxn ang="0">
                <a:pos x="0" y="591"/>
              </a:cxn>
              <a:cxn ang="0">
                <a:pos x="0" y="569"/>
              </a:cxn>
              <a:cxn ang="0">
                <a:pos x="0" y="159"/>
              </a:cxn>
              <a:cxn ang="0">
                <a:pos x="23" y="159"/>
              </a:cxn>
            </a:cxnLst>
            <a:rect l="0" t="0" r="r" b="b"/>
            <a:pathLst>
              <a:path w="557" h="591">
                <a:moveTo>
                  <a:pt x="23" y="159"/>
                </a:moveTo>
                <a:lnTo>
                  <a:pt x="23" y="569"/>
                </a:lnTo>
                <a:lnTo>
                  <a:pt x="23" y="580"/>
                </a:lnTo>
                <a:lnTo>
                  <a:pt x="11" y="557"/>
                </a:lnTo>
                <a:lnTo>
                  <a:pt x="523" y="284"/>
                </a:lnTo>
                <a:lnTo>
                  <a:pt x="534" y="284"/>
                </a:lnTo>
                <a:lnTo>
                  <a:pt x="523" y="307"/>
                </a:lnTo>
                <a:lnTo>
                  <a:pt x="11" y="34"/>
                </a:lnTo>
                <a:lnTo>
                  <a:pt x="0" y="23"/>
                </a:lnTo>
                <a:lnTo>
                  <a:pt x="0" y="0"/>
                </a:lnTo>
                <a:lnTo>
                  <a:pt x="23" y="12"/>
                </a:lnTo>
                <a:lnTo>
                  <a:pt x="534" y="284"/>
                </a:lnTo>
                <a:lnTo>
                  <a:pt x="557" y="296"/>
                </a:lnTo>
                <a:lnTo>
                  <a:pt x="534" y="307"/>
                </a:lnTo>
                <a:lnTo>
                  <a:pt x="23" y="580"/>
                </a:lnTo>
                <a:lnTo>
                  <a:pt x="0" y="591"/>
                </a:lnTo>
                <a:lnTo>
                  <a:pt x="0" y="569"/>
                </a:lnTo>
                <a:lnTo>
                  <a:pt x="0" y="159"/>
                </a:lnTo>
                <a:lnTo>
                  <a:pt x="23" y="159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75" name="Freeform 127"/>
          <p:cNvSpPr>
            <a:spLocks/>
          </p:cNvSpPr>
          <p:nvPr/>
        </p:nvSpPr>
        <p:spPr bwMode="auto">
          <a:xfrm>
            <a:off x="5959475" y="4267200"/>
            <a:ext cx="36513" cy="215900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23" y="136"/>
              </a:cxn>
              <a:cxn ang="0">
                <a:pos x="0" y="136"/>
              </a:cxn>
              <a:cxn ang="0">
                <a:pos x="0" y="136"/>
              </a:cxn>
              <a:cxn ang="0">
                <a:pos x="0" y="136"/>
              </a:cxn>
              <a:cxn ang="0">
                <a:pos x="0" y="0"/>
              </a:cxn>
              <a:cxn ang="0">
                <a:pos x="23" y="0"/>
              </a:cxn>
            </a:cxnLst>
            <a:rect l="0" t="0" r="r" b="b"/>
            <a:pathLst>
              <a:path w="23" h="136">
                <a:moveTo>
                  <a:pt x="23" y="0"/>
                </a:moveTo>
                <a:lnTo>
                  <a:pt x="23" y="136"/>
                </a:lnTo>
                <a:lnTo>
                  <a:pt x="0" y="136"/>
                </a:lnTo>
                <a:lnTo>
                  <a:pt x="0" y="136"/>
                </a:lnTo>
                <a:lnTo>
                  <a:pt x="0" y="136"/>
                </a:lnTo>
                <a:lnTo>
                  <a:pt x="0" y="0"/>
                </a:lnTo>
                <a:lnTo>
                  <a:pt x="23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76" name="Rectangle 128"/>
          <p:cNvSpPr>
            <a:spLocks noChangeArrowheads="1"/>
          </p:cNvSpPr>
          <p:nvPr/>
        </p:nvSpPr>
        <p:spPr bwMode="auto">
          <a:xfrm>
            <a:off x="4841875" y="5133975"/>
            <a:ext cx="17463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77" name="Rectangle 129"/>
          <p:cNvSpPr>
            <a:spLocks noChangeArrowheads="1"/>
          </p:cNvSpPr>
          <p:nvPr/>
        </p:nvSpPr>
        <p:spPr bwMode="auto">
          <a:xfrm>
            <a:off x="5472113" y="5133975"/>
            <a:ext cx="19050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78" name="Rectangle 130"/>
          <p:cNvSpPr>
            <a:spLocks noChangeArrowheads="1"/>
          </p:cNvSpPr>
          <p:nvPr/>
        </p:nvSpPr>
        <p:spPr bwMode="auto">
          <a:xfrm>
            <a:off x="4859338" y="5133975"/>
            <a:ext cx="612775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79" name="Rectangle 131"/>
          <p:cNvSpPr>
            <a:spLocks noChangeArrowheads="1"/>
          </p:cNvSpPr>
          <p:nvPr/>
        </p:nvSpPr>
        <p:spPr bwMode="auto">
          <a:xfrm>
            <a:off x="5346700" y="5313363"/>
            <a:ext cx="36513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80" name="Rectangle 132"/>
          <p:cNvSpPr>
            <a:spLocks noChangeArrowheads="1"/>
          </p:cNvSpPr>
          <p:nvPr/>
        </p:nvSpPr>
        <p:spPr bwMode="auto">
          <a:xfrm>
            <a:off x="5346700" y="5133975"/>
            <a:ext cx="36513" cy="179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81" name="Rectangle 133"/>
          <p:cNvSpPr>
            <a:spLocks noChangeArrowheads="1"/>
          </p:cNvSpPr>
          <p:nvPr/>
        </p:nvSpPr>
        <p:spPr bwMode="auto">
          <a:xfrm>
            <a:off x="4949825" y="5133975"/>
            <a:ext cx="414338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82" name="Rectangle 134"/>
          <p:cNvSpPr>
            <a:spLocks noChangeArrowheads="1"/>
          </p:cNvSpPr>
          <p:nvPr/>
        </p:nvSpPr>
        <p:spPr bwMode="auto">
          <a:xfrm>
            <a:off x="4949825" y="5313363"/>
            <a:ext cx="36513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83" name="Rectangle 135"/>
          <p:cNvSpPr>
            <a:spLocks noChangeArrowheads="1"/>
          </p:cNvSpPr>
          <p:nvPr/>
        </p:nvSpPr>
        <p:spPr bwMode="auto">
          <a:xfrm>
            <a:off x="4949825" y="5151438"/>
            <a:ext cx="36513" cy="161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84" name="Rectangle 136"/>
          <p:cNvSpPr>
            <a:spLocks noChangeArrowheads="1"/>
          </p:cNvSpPr>
          <p:nvPr/>
        </p:nvSpPr>
        <p:spPr bwMode="auto">
          <a:xfrm>
            <a:off x="4967288" y="5295900"/>
            <a:ext cx="19050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85" name="Rectangle 137"/>
          <p:cNvSpPr>
            <a:spLocks noChangeArrowheads="1"/>
          </p:cNvSpPr>
          <p:nvPr/>
        </p:nvSpPr>
        <p:spPr bwMode="auto">
          <a:xfrm>
            <a:off x="4751388" y="5295900"/>
            <a:ext cx="17462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86" name="Rectangle 138"/>
          <p:cNvSpPr>
            <a:spLocks noChangeArrowheads="1"/>
          </p:cNvSpPr>
          <p:nvPr/>
        </p:nvSpPr>
        <p:spPr bwMode="auto">
          <a:xfrm>
            <a:off x="4768850" y="5295900"/>
            <a:ext cx="198438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87" name="Rectangle 139"/>
          <p:cNvSpPr>
            <a:spLocks noChangeArrowheads="1"/>
          </p:cNvSpPr>
          <p:nvPr/>
        </p:nvSpPr>
        <p:spPr bwMode="auto">
          <a:xfrm>
            <a:off x="5346700" y="5295900"/>
            <a:ext cx="17463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88" name="Rectangle 140"/>
          <p:cNvSpPr>
            <a:spLocks noChangeArrowheads="1"/>
          </p:cNvSpPr>
          <p:nvPr/>
        </p:nvSpPr>
        <p:spPr bwMode="auto">
          <a:xfrm>
            <a:off x="5562600" y="5295900"/>
            <a:ext cx="19050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89" name="Rectangle 141"/>
          <p:cNvSpPr>
            <a:spLocks noChangeArrowheads="1"/>
          </p:cNvSpPr>
          <p:nvPr/>
        </p:nvSpPr>
        <p:spPr bwMode="auto">
          <a:xfrm>
            <a:off x="5364163" y="5295900"/>
            <a:ext cx="198437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90" name="Rectangle 142"/>
          <p:cNvSpPr>
            <a:spLocks noChangeArrowheads="1"/>
          </p:cNvSpPr>
          <p:nvPr/>
        </p:nvSpPr>
        <p:spPr bwMode="auto">
          <a:xfrm>
            <a:off x="4949825" y="5043488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91" name="Rectangle 143"/>
          <p:cNvSpPr>
            <a:spLocks noChangeArrowheads="1"/>
          </p:cNvSpPr>
          <p:nvPr/>
        </p:nvSpPr>
        <p:spPr bwMode="auto">
          <a:xfrm>
            <a:off x="5364163" y="5043488"/>
            <a:ext cx="190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92" name="Rectangle 144"/>
          <p:cNvSpPr>
            <a:spLocks noChangeArrowheads="1"/>
          </p:cNvSpPr>
          <p:nvPr/>
        </p:nvSpPr>
        <p:spPr bwMode="auto">
          <a:xfrm>
            <a:off x="4967288" y="5043488"/>
            <a:ext cx="396875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93" name="Rectangle 145"/>
          <p:cNvSpPr>
            <a:spLocks noChangeArrowheads="1"/>
          </p:cNvSpPr>
          <p:nvPr/>
        </p:nvSpPr>
        <p:spPr bwMode="auto">
          <a:xfrm>
            <a:off x="5148263" y="4916488"/>
            <a:ext cx="3651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94" name="Rectangle 146"/>
          <p:cNvSpPr>
            <a:spLocks noChangeArrowheads="1"/>
          </p:cNvSpPr>
          <p:nvPr/>
        </p:nvSpPr>
        <p:spPr bwMode="auto">
          <a:xfrm>
            <a:off x="5148263" y="5060950"/>
            <a:ext cx="3651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95" name="Rectangle 147"/>
          <p:cNvSpPr>
            <a:spLocks noChangeArrowheads="1"/>
          </p:cNvSpPr>
          <p:nvPr/>
        </p:nvSpPr>
        <p:spPr bwMode="auto">
          <a:xfrm>
            <a:off x="5148263" y="4935538"/>
            <a:ext cx="36512" cy="1254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96" name="Rectangle 148"/>
          <p:cNvSpPr>
            <a:spLocks noChangeArrowheads="1"/>
          </p:cNvSpPr>
          <p:nvPr/>
        </p:nvSpPr>
        <p:spPr bwMode="auto">
          <a:xfrm>
            <a:off x="3362325" y="3960813"/>
            <a:ext cx="19050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97" name="Rectangle 149"/>
          <p:cNvSpPr>
            <a:spLocks noChangeArrowheads="1"/>
          </p:cNvSpPr>
          <p:nvPr/>
        </p:nvSpPr>
        <p:spPr bwMode="auto">
          <a:xfrm>
            <a:off x="3994150" y="3960813"/>
            <a:ext cx="17463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98" name="Rectangle 150"/>
          <p:cNvSpPr>
            <a:spLocks noChangeArrowheads="1"/>
          </p:cNvSpPr>
          <p:nvPr/>
        </p:nvSpPr>
        <p:spPr bwMode="auto">
          <a:xfrm>
            <a:off x="3381375" y="3960813"/>
            <a:ext cx="612775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99" name="Rectangle 151"/>
          <p:cNvSpPr>
            <a:spLocks noChangeArrowheads="1"/>
          </p:cNvSpPr>
          <p:nvPr/>
        </p:nvSpPr>
        <p:spPr bwMode="auto">
          <a:xfrm>
            <a:off x="3867150" y="4140200"/>
            <a:ext cx="36513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00" name="Rectangle 152"/>
          <p:cNvSpPr>
            <a:spLocks noChangeArrowheads="1"/>
          </p:cNvSpPr>
          <p:nvPr/>
        </p:nvSpPr>
        <p:spPr bwMode="auto">
          <a:xfrm>
            <a:off x="3867150" y="3960813"/>
            <a:ext cx="36513" cy="179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01" name="Rectangle 153"/>
          <p:cNvSpPr>
            <a:spLocks noChangeArrowheads="1"/>
          </p:cNvSpPr>
          <p:nvPr/>
        </p:nvSpPr>
        <p:spPr bwMode="auto">
          <a:xfrm>
            <a:off x="3471863" y="3960813"/>
            <a:ext cx="414337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02" name="Rectangle 154"/>
          <p:cNvSpPr>
            <a:spLocks noChangeArrowheads="1"/>
          </p:cNvSpPr>
          <p:nvPr/>
        </p:nvSpPr>
        <p:spPr bwMode="auto">
          <a:xfrm>
            <a:off x="3471863" y="4140200"/>
            <a:ext cx="34925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03" name="Rectangle 155"/>
          <p:cNvSpPr>
            <a:spLocks noChangeArrowheads="1"/>
          </p:cNvSpPr>
          <p:nvPr/>
        </p:nvSpPr>
        <p:spPr bwMode="auto">
          <a:xfrm>
            <a:off x="3471863" y="3978275"/>
            <a:ext cx="34925" cy="161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04" name="Rectangle 156"/>
          <p:cNvSpPr>
            <a:spLocks noChangeArrowheads="1"/>
          </p:cNvSpPr>
          <p:nvPr/>
        </p:nvSpPr>
        <p:spPr bwMode="auto">
          <a:xfrm>
            <a:off x="3489325" y="4122738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05" name="Rectangle 157"/>
          <p:cNvSpPr>
            <a:spLocks noChangeArrowheads="1"/>
          </p:cNvSpPr>
          <p:nvPr/>
        </p:nvSpPr>
        <p:spPr bwMode="auto">
          <a:xfrm>
            <a:off x="3273425" y="4122738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06" name="Rectangle 158"/>
          <p:cNvSpPr>
            <a:spLocks noChangeArrowheads="1"/>
          </p:cNvSpPr>
          <p:nvPr/>
        </p:nvSpPr>
        <p:spPr bwMode="auto">
          <a:xfrm>
            <a:off x="3290888" y="4122738"/>
            <a:ext cx="198437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07" name="Rectangle 159"/>
          <p:cNvSpPr>
            <a:spLocks noChangeArrowheads="1"/>
          </p:cNvSpPr>
          <p:nvPr/>
        </p:nvSpPr>
        <p:spPr bwMode="auto">
          <a:xfrm>
            <a:off x="3867150" y="4122738"/>
            <a:ext cx="190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08" name="Rectangle 160"/>
          <p:cNvSpPr>
            <a:spLocks noChangeArrowheads="1"/>
          </p:cNvSpPr>
          <p:nvPr/>
        </p:nvSpPr>
        <p:spPr bwMode="auto">
          <a:xfrm>
            <a:off x="4084638" y="4122738"/>
            <a:ext cx="1746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09" name="Rectangle 161"/>
          <p:cNvSpPr>
            <a:spLocks noChangeArrowheads="1"/>
          </p:cNvSpPr>
          <p:nvPr/>
        </p:nvSpPr>
        <p:spPr bwMode="auto">
          <a:xfrm>
            <a:off x="3886200" y="4122738"/>
            <a:ext cx="198438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10" name="Rectangle 162"/>
          <p:cNvSpPr>
            <a:spLocks noChangeArrowheads="1"/>
          </p:cNvSpPr>
          <p:nvPr/>
        </p:nvSpPr>
        <p:spPr bwMode="auto">
          <a:xfrm>
            <a:off x="3471863" y="3870325"/>
            <a:ext cx="17462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11" name="Rectangle 163"/>
          <p:cNvSpPr>
            <a:spLocks noChangeArrowheads="1"/>
          </p:cNvSpPr>
          <p:nvPr/>
        </p:nvSpPr>
        <p:spPr bwMode="auto">
          <a:xfrm>
            <a:off x="3886200" y="3870325"/>
            <a:ext cx="17463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12" name="Rectangle 164"/>
          <p:cNvSpPr>
            <a:spLocks noChangeArrowheads="1"/>
          </p:cNvSpPr>
          <p:nvPr/>
        </p:nvSpPr>
        <p:spPr bwMode="auto">
          <a:xfrm>
            <a:off x="3489325" y="3870325"/>
            <a:ext cx="396875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13" name="Rectangle 165"/>
          <p:cNvSpPr>
            <a:spLocks noChangeArrowheads="1"/>
          </p:cNvSpPr>
          <p:nvPr/>
        </p:nvSpPr>
        <p:spPr bwMode="auto">
          <a:xfrm>
            <a:off x="3668713" y="3743325"/>
            <a:ext cx="3651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14" name="Rectangle 166"/>
          <p:cNvSpPr>
            <a:spLocks noChangeArrowheads="1"/>
          </p:cNvSpPr>
          <p:nvPr/>
        </p:nvSpPr>
        <p:spPr bwMode="auto">
          <a:xfrm>
            <a:off x="3668713" y="3887788"/>
            <a:ext cx="3651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15" name="Rectangle 167"/>
          <p:cNvSpPr>
            <a:spLocks noChangeArrowheads="1"/>
          </p:cNvSpPr>
          <p:nvPr/>
        </p:nvSpPr>
        <p:spPr bwMode="auto">
          <a:xfrm>
            <a:off x="3668713" y="3762375"/>
            <a:ext cx="36512" cy="125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16" name="Rectangle 168"/>
          <p:cNvSpPr>
            <a:spLocks noChangeArrowheads="1"/>
          </p:cNvSpPr>
          <p:nvPr/>
        </p:nvSpPr>
        <p:spPr bwMode="auto">
          <a:xfrm>
            <a:off x="5545138" y="5313363"/>
            <a:ext cx="3651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17" name="Rectangle 169"/>
          <p:cNvSpPr>
            <a:spLocks noChangeArrowheads="1"/>
          </p:cNvSpPr>
          <p:nvPr/>
        </p:nvSpPr>
        <p:spPr bwMode="auto">
          <a:xfrm>
            <a:off x="5545138" y="4681538"/>
            <a:ext cx="3651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18" name="Rectangle 170"/>
          <p:cNvSpPr>
            <a:spLocks noChangeArrowheads="1"/>
          </p:cNvSpPr>
          <p:nvPr/>
        </p:nvSpPr>
        <p:spPr bwMode="auto">
          <a:xfrm>
            <a:off x="5545138" y="4700588"/>
            <a:ext cx="36512" cy="6127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19" name="Rectangle 171"/>
          <p:cNvSpPr>
            <a:spLocks noChangeArrowheads="1"/>
          </p:cNvSpPr>
          <p:nvPr/>
        </p:nvSpPr>
        <p:spPr bwMode="auto">
          <a:xfrm>
            <a:off x="4065588" y="4122738"/>
            <a:ext cx="190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20" name="Rectangle 172"/>
          <p:cNvSpPr>
            <a:spLocks noChangeArrowheads="1"/>
          </p:cNvSpPr>
          <p:nvPr/>
        </p:nvSpPr>
        <p:spPr bwMode="auto">
          <a:xfrm>
            <a:off x="4084638" y="4122738"/>
            <a:ext cx="149701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21" name="Rectangle 173"/>
          <p:cNvSpPr>
            <a:spLocks noChangeArrowheads="1"/>
          </p:cNvSpPr>
          <p:nvPr/>
        </p:nvSpPr>
        <p:spPr bwMode="auto">
          <a:xfrm>
            <a:off x="5545138" y="4700588"/>
            <a:ext cx="36512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22" name="Rectangle 174"/>
          <p:cNvSpPr>
            <a:spLocks noChangeArrowheads="1"/>
          </p:cNvSpPr>
          <p:nvPr/>
        </p:nvSpPr>
        <p:spPr bwMode="auto">
          <a:xfrm>
            <a:off x="5545138" y="4140200"/>
            <a:ext cx="36512" cy="560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23" name="Rectangle 175"/>
          <p:cNvSpPr>
            <a:spLocks noChangeArrowheads="1"/>
          </p:cNvSpPr>
          <p:nvPr/>
        </p:nvSpPr>
        <p:spPr bwMode="auto">
          <a:xfrm>
            <a:off x="3668713" y="3762375"/>
            <a:ext cx="36512" cy="17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24" name="Rectangle 176"/>
          <p:cNvSpPr>
            <a:spLocks noChangeArrowheads="1"/>
          </p:cNvSpPr>
          <p:nvPr/>
        </p:nvSpPr>
        <p:spPr bwMode="auto">
          <a:xfrm>
            <a:off x="3668713" y="1957388"/>
            <a:ext cx="36512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25" name="Rectangle 177"/>
          <p:cNvSpPr>
            <a:spLocks noChangeArrowheads="1"/>
          </p:cNvSpPr>
          <p:nvPr/>
        </p:nvSpPr>
        <p:spPr bwMode="auto">
          <a:xfrm>
            <a:off x="3668713" y="1974850"/>
            <a:ext cx="36512" cy="17875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26" name="Rectangle 178"/>
          <p:cNvSpPr>
            <a:spLocks noChangeArrowheads="1"/>
          </p:cNvSpPr>
          <p:nvPr/>
        </p:nvSpPr>
        <p:spPr bwMode="auto">
          <a:xfrm>
            <a:off x="4481513" y="2535238"/>
            <a:ext cx="34925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27" name="Rectangle 179"/>
          <p:cNvSpPr>
            <a:spLocks noChangeArrowheads="1"/>
          </p:cNvSpPr>
          <p:nvPr/>
        </p:nvSpPr>
        <p:spPr bwMode="auto">
          <a:xfrm>
            <a:off x="4481513" y="4303713"/>
            <a:ext cx="34925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28" name="Rectangle 180"/>
          <p:cNvSpPr>
            <a:spLocks noChangeArrowheads="1"/>
          </p:cNvSpPr>
          <p:nvPr/>
        </p:nvSpPr>
        <p:spPr bwMode="auto">
          <a:xfrm>
            <a:off x="4481513" y="2552700"/>
            <a:ext cx="34925" cy="1751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29" name="Rectangle 181"/>
          <p:cNvSpPr>
            <a:spLocks noChangeArrowheads="1"/>
          </p:cNvSpPr>
          <p:nvPr/>
        </p:nvSpPr>
        <p:spPr bwMode="auto">
          <a:xfrm>
            <a:off x="5148263" y="3148013"/>
            <a:ext cx="36512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30" name="Rectangle 182"/>
          <p:cNvSpPr>
            <a:spLocks noChangeArrowheads="1"/>
          </p:cNvSpPr>
          <p:nvPr/>
        </p:nvSpPr>
        <p:spPr bwMode="auto">
          <a:xfrm>
            <a:off x="5148263" y="4916488"/>
            <a:ext cx="3651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31" name="Rectangle 183"/>
          <p:cNvSpPr>
            <a:spLocks noChangeArrowheads="1"/>
          </p:cNvSpPr>
          <p:nvPr/>
        </p:nvSpPr>
        <p:spPr bwMode="auto">
          <a:xfrm>
            <a:off x="5148263" y="3165475"/>
            <a:ext cx="36512" cy="1751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32" name="Rectangle 184"/>
          <p:cNvSpPr>
            <a:spLocks noChangeArrowheads="1"/>
          </p:cNvSpPr>
          <p:nvPr/>
        </p:nvSpPr>
        <p:spPr bwMode="auto">
          <a:xfrm>
            <a:off x="5527675" y="2660650"/>
            <a:ext cx="88900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33" name="Rectangle 185"/>
          <p:cNvSpPr>
            <a:spLocks noChangeArrowheads="1"/>
          </p:cNvSpPr>
          <p:nvPr/>
        </p:nvSpPr>
        <p:spPr bwMode="auto">
          <a:xfrm>
            <a:off x="5527675" y="2643188"/>
            <a:ext cx="107950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34" name="Rectangle 186"/>
          <p:cNvSpPr>
            <a:spLocks noChangeArrowheads="1"/>
          </p:cNvSpPr>
          <p:nvPr/>
        </p:nvSpPr>
        <p:spPr bwMode="auto">
          <a:xfrm>
            <a:off x="5599113" y="2660650"/>
            <a:ext cx="36512" cy="90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35" name="Rectangle 187"/>
          <p:cNvSpPr>
            <a:spLocks noChangeArrowheads="1"/>
          </p:cNvSpPr>
          <p:nvPr/>
        </p:nvSpPr>
        <p:spPr bwMode="auto">
          <a:xfrm>
            <a:off x="5508625" y="2714625"/>
            <a:ext cx="107950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36" name="Rectangle 188"/>
          <p:cNvSpPr>
            <a:spLocks noChangeArrowheads="1"/>
          </p:cNvSpPr>
          <p:nvPr/>
        </p:nvSpPr>
        <p:spPr bwMode="auto">
          <a:xfrm>
            <a:off x="5508625" y="2643188"/>
            <a:ext cx="36513" cy="904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37" name="Rectangle 189"/>
          <p:cNvSpPr>
            <a:spLocks noChangeArrowheads="1"/>
          </p:cNvSpPr>
          <p:nvPr/>
        </p:nvSpPr>
        <p:spPr bwMode="auto">
          <a:xfrm>
            <a:off x="5527675" y="4664075"/>
            <a:ext cx="88900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38" name="Rectangle 190"/>
          <p:cNvSpPr>
            <a:spLocks noChangeArrowheads="1"/>
          </p:cNvSpPr>
          <p:nvPr/>
        </p:nvSpPr>
        <p:spPr bwMode="auto">
          <a:xfrm>
            <a:off x="5527675" y="4646613"/>
            <a:ext cx="107950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39" name="Rectangle 191"/>
          <p:cNvSpPr>
            <a:spLocks noChangeArrowheads="1"/>
          </p:cNvSpPr>
          <p:nvPr/>
        </p:nvSpPr>
        <p:spPr bwMode="auto">
          <a:xfrm>
            <a:off x="5599113" y="4664075"/>
            <a:ext cx="36512" cy="90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40" name="Rectangle 192"/>
          <p:cNvSpPr>
            <a:spLocks noChangeArrowheads="1"/>
          </p:cNvSpPr>
          <p:nvPr/>
        </p:nvSpPr>
        <p:spPr bwMode="auto">
          <a:xfrm>
            <a:off x="5508625" y="4718050"/>
            <a:ext cx="107950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41" name="Rectangle 193"/>
          <p:cNvSpPr>
            <a:spLocks noChangeArrowheads="1"/>
          </p:cNvSpPr>
          <p:nvPr/>
        </p:nvSpPr>
        <p:spPr bwMode="auto">
          <a:xfrm>
            <a:off x="5508625" y="4646613"/>
            <a:ext cx="36513" cy="904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42" name="Rectangle 194"/>
          <p:cNvSpPr>
            <a:spLocks noChangeArrowheads="1"/>
          </p:cNvSpPr>
          <p:nvPr/>
        </p:nvSpPr>
        <p:spPr bwMode="auto">
          <a:xfrm>
            <a:off x="3668713" y="1487488"/>
            <a:ext cx="36512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43" name="Rectangle 195"/>
          <p:cNvSpPr>
            <a:spLocks noChangeArrowheads="1"/>
          </p:cNvSpPr>
          <p:nvPr/>
        </p:nvSpPr>
        <p:spPr bwMode="auto">
          <a:xfrm>
            <a:off x="3668713" y="1758950"/>
            <a:ext cx="36512" cy="17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44" name="Rectangle 196"/>
          <p:cNvSpPr>
            <a:spLocks noChangeArrowheads="1"/>
          </p:cNvSpPr>
          <p:nvPr/>
        </p:nvSpPr>
        <p:spPr bwMode="auto">
          <a:xfrm>
            <a:off x="3668713" y="1504950"/>
            <a:ext cx="36512" cy="254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45" name="Rectangle 197"/>
          <p:cNvSpPr>
            <a:spLocks noChangeArrowheads="1"/>
          </p:cNvSpPr>
          <p:nvPr/>
        </p:nvSpPr>
        <p:spPr bwMode="auto">
          <a:xfrm>
            <a:off x="4481513" y="2300288"/>
            <a:ext cx="34925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46" name="Rectangle 198"/>
          <p:cNvSpPr>
            <a:spLocks noChangeArrowheads="1"/>
          </p:cNvSpPr>
          <p:nvPr/>
        </p:nvSpPr>
        <p:spPr bwMode="auto">
          <a:xfrm>
            <a:off x="4481513" y="1487488"/>
            <a:ext cx="34925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47" name="Rectangle 199"/>
          <p:cNvSpPr>
            <a:spLocks noChangeArrowheads="1"/>
          </p:cNvSpPr>
          <p:nvPr/>
        </p:nvSpPr>
        <p:spPr bwMode="auto">
          <a:xfrm>
            <a:off x="4481513" y="1504950"/>
            <a:ext cx="34925" cy="795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48" name="Rectangle 200"/>
          <p:cNvSpPr>
            <a:spLocks noChangeArrowheads="1"/>
          </p:cNvSpPr>
          <p:nvPr/>
        </p:nvSpPr>
        <p:spPr bwMode="auto">
          <a:xfrm>
            <a:off x="5148263" y="2913063"/>
            <a:ext cx="3651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49" name="Rectangle 201"/>
          <p:cNvSpPr>
            <a:spLocks noChangeArrowheads="1"/>
          </p:cNvSpPr>
          <p:nvPr/>
        </p:nvSpPr>
        <p:spPr bwMode="auto">
          <a:xfrm>
            <a:off x="5148263" y="1487488"/>
            <a:ext cx="36512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50" name="Rectangle 202"/>
          <p:cNvSpPr>
            <a:spLocks noChangeArrowheads="1"/>
          </p:cNvSpPr>
          <p:nvPr/>
        </p:nvSpPr>
        <p:spPr bwMode="auto">
          <a:xfrm>
            <a:off x="5148263" y="1504950"/>
            <a:ext cx="36512" cy="14081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51" name="Rectangle 203"/>
          <p:cNvSpPr>
            <a:spLocks noChangeArrowheads="1"/>
          </p:cNvSpPr>
          <p:nvPr/>
        </p:nvSpPr>
        <p:spPr bwMode="auto">
          <a:xfrm>
            <a:off x="3778250" y="2678113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52" name="Rectangle 204"/>
          <p:cNvSpPr>
            <a:spLocks noChangeArrowheads="1"/>
          </p:cNvSpPr>
          <p:nvPr/>
        </p:nvSpPr>
        <p:spPr bwMode="auto">
          <a:xfrm>
            <a:off x="1884363" y="2678113"/>
            <a:ext cx="1746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53" name="Rectangle 205"/>
          <p:cNvSpPr>
            <a:spLocks noChangeArrowheads="1"/>
          </p:cNvSpPr>
          <p:nvPr/>
        </p:nvSpPr>
        <p:spPr bwMode="auto">
          <a:xfrm>
            <a:off x="1901825" y="2678113"/>
            <a:ext cx="1876425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54" name="Rectangle 206"/>
          <p:cNvSpPr>
            <a:spLocks noChangeArrowheads="1"/>
          </p:cNvSpPr>
          <p:nvPr/>
        </p:nvSpPr>
        <p:spPr bwMode="auto">
          <a:xfrm>
            <a:off x="3778250" y="4681538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55" name="Rectangle 207"/>
          <p:cNvSpPr>
            <a:spLocks noChangeArrowheads="1"/>
          </p:cNvSpPr>
          <p:nvPr/>
        </p:nvSpPr>
        <p:spPr bwMode="auto">
          <a:xfrm>
            <a:off x="1884363" y="4681538"/>
            <a:ext cx="1746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56" name="Rectangle 208"/>
          <p:cNvSpPr>
            <a:spLocks noChangeArrowheads="1"/>
          </p:cNvSpPr>
          <p:nvPr/>
        </p:nvSpPr>
        <p:spPr bwMode="auto">
          <a:xfrm>
            <a:off x="1901825" y="4681538"/>
            <a:ext cx="1876425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57" name="Rectangle 209"/>
          <p:cNvSpPr>
            <a:spLocks noChangeArrowheads="1"/>
          </p:cNvSpPr>
          <p:nvPr/>
        </p:nvSpPr>
        <p:spPr bwMode="auto">
          <a:xfrm>
            <a:off x="4733925" y="3292475"/>
            <a:ext cx="17463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58" name="Rectangle 210"/>
          <p:cNvSpPr>
            <a:spLocks noChangeArrowheads="1"/>
          </p:cNvSpPr>
          <p:nvPr/>
        </p:nvSpPr>
        <p:spPr bwMode="auto">
          <a:xfrm>
            <a:off x="2389188" y="3292475"/>
            <a:ext cx="2344737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59" name="Rectangle 211"/>
          <p:cNvSpPr>
            <a:spLocks noChangeArrowheads="1"/>
          </p:cNvSpPr>
          <p:nvPr/>
        </p:nvSpPr>
        <p:spPr bwMode="auto">
          <a:xfrm>
            <a:off x="2389188" y="4700588"/>
            <a:ext cx="36512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60" name="Rectangle 212"/>
          <p:cNvSpPr>
            <a:spLocks noChangeArrowheads="1"/>
          </p:cNvSpPr>
          <p:nvPr/>
        </p:nvSpPr>
        <p:spPr bwMode="auto">
          <a:xfrm>
            <a:off x="2389188" y="3309938"/>
            <a:ext cx="36512" cy="13906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61" name="Rectangle 213"/>
          <p:cNvSpPr>
            <a:spLocks noChangeArrowheads="1"/>
          </p:cNvSpPr>
          <p:nvPr/>
        </p:nvSpPr>
        <p:spPr bwMode="auto">
          <a:xfrm>
            <a:off x="2389188" y="2678113"/>
            <a:ext cx="3651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63" name="Rectangle 215"/>
          <p:cNvSpPr>
            <a:spLocks noChangeArrowheads="1"/>
          </p:cNvSpPr>
          <p:nvPr/>
        </p:nvSpPr>
        <p:spPr bwMode="auto">
          <a:xfrm>
            <a:off x="2406650" y="1722438"/>
            <a:ext cx="36513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64" name="Freeform 216"/>
          <p:cNvSpPr>
            <a:spLocks/>
          </p:cNvSpPr>
          <p:nvPr/>
        </p:nvSpPr>
        <p:spPr bwMode="auto">
          <a:xfrm>
            <a:off x="2389188" y="1739900"/>
            <a:ext cx="53975" cy="938213"/>
          </a:xfrm>
          <a:custGeom>
            <a:avLst/>
            <a:gdLst/>
            <a:ahLst/>
            <a:cxnLst>
              <a:cxn ang="0">
                <a:pos x="0" y="591"/>
              </a:cxn>
              <a:cxn ang="0">
                <a:pos x="23" y="591"/>
              </a:cxn>
              <a:cxn ang="0">
                <a:pos x="34" y="0"/>
              </a:cxn>
              <a:cxn ang="0">
                <a:pos x="11" y="0"/>
              </a:cxn>
              <a:cxn ang="0">
                <a:pos x="0" y="591"/>
              </a:cxn>
            </a:cxnLst>
            <a:rect l="0" t="0" r="r" b="b"/>
            <a:pathLst>
              <a:path w="34" h="591">
                <a:moveTo>
                  <a:pt x="0" y="591"/>
                </a:moveTo>
                <a:lnTo>
                  <a:pt x="23" y="591"/>
                </a:lnTo>
                <a:lnTo>
                  <a:pt x="34" y="0"/>
                </a:lnTo>
                <a:lnTo>
                  <a:pt x="11" y="0"/>
                </a:lnTo>
                <a:lnTo>
                  <a:pt x="0" y="59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65" name="Rectangle 217"/>
          <p:cNvSpPr>
            <a:spLocks noChangeArrowheads="1"/>
          </p:cNvSpPr>
          <p:nvPr/>
        </p:nvSpPr>
        <p:spPr bwMode="auto">
          <a:xfrm>
            <a:off x="4751388" y="5295900"/>
            <a:ext cx="17462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66" name="Rectangle 218"/>
          <p:cNvSpPr>
            <a:spLocks noChangeArrowheads="1"/>
          </p:cNvSpPr>
          <p:nvPr/>
        </p:nvSpPr>
        <p:spPr bwMode="auto">
          <a:xfrm>
            <a:off x="2389188" y="5295900"/>
            <a:ext cx="2362200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67" name="Rectangle 219"/>
          <p:cNvSpPr>
            <a:spLocks noChangeArrowheads="1"/>
          </p:cNvSpPr>
          <p:nvPr/>
        </p:nvSpPr>
        <p:spPr bwMode="auto">
          <a:xfrm>
            <a:off x="2389188" y="5675313"/>
            <a:ext cx="36512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68" name="Rectangle 220"/>
          <p:cNvSpPr>
            <a:spLocks noChangeArrowheads="1"/>
          </p:cNvSpPr>
          <p:nvPr/>
        </p:nvSpPr>
        <p:spPr bwMode="auto">
          <a:xfrm>
            <a:off x="2389188" y="5313363"/>
            <a:ext cx="36512" cy="3619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69" name="Rectangle 221"/>
          <p:cNvSpPr>
            <a:spLocks noChangeArrowheads="1"/>
          </p:cNvSpPr>
          <p:nvPr/>
        </p:nvSpPr>
        <p:spPr bwMode="auto">
          <a:xfrm>
            <a:off x="2894013" y="2678113"/>
            <a:ext cx="36512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70" name="Rectangle 222"/>
          <p:cNvSpPr>
            <a:spLocks noChangeArrowheads="1"/>
          </p:cNvSpPr>
          <p:nvPr/>
        </p:nvSpPr>
        <p:spPr bwMode="auto">
          <a:xfrm>
            <a:off x="2894013" y="2697163"/>
            <a:ext cx="36512" cy="14620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71" name="Rectangle 223"/>
          <p:cNvSpPr>
            <a:spLocks noChangeArrowheads="1"/>
          </p:cNvSpPr>
          <p:nvPr/>
        </p:nvSpPr>
        <p:spPr bwMode="auto">
          <a:xfrm>
            <a:off x="3273425" y="4122738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72" name="Rectangle 224"/>
          <p:cNvSpPr>
            <a:spLocks noChangeArrowheads="1"/>
          </p:cNvSpPr>
          <p:nvPr/>
        </p:nvSpPr>
        <p:spPr bwMode="auto">
          <a:xfrm>
            <a:off x="2911475" y="4122738"/>
            <a:ext cx="3619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73" name="Rectangle 225"/>
          <p:cNvSpPr>
            <a:spLocks noChangeArrowheads="1"/>
          </p:cNvSpPr>
          <p:nvPr/>
        </p:nvSpPr>
        <p:spPr bwMode="auto">
          <a:xfrm>
            <a:off x="2876550" y="4681538"/>
            <a:ext cx="34925" cy="19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74" name="Rectangle 226"/>
          <p:cNvSpPr>
            <a:spLocks noChangeArrowheads="1"/>
          </p:cNvSpPr>
          <p:nvPr/>
        </p:nvSpPr>
        <p:spPr bwMode="auto">
          <a:xfrm>
            <a:off x="2876550" y="5675313"/>
            <a:ext cx="34925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75" name="Rectangle 227"/>
          <p:cNvSpPr>
            <a:spLocks noChangeArrowheads="1"/>
          </p:cNvSpPr>
          <p:nvPr/>
        </p:nvSpPr>
        <p:spPr bwMode="auto">
          <a:xfrm>
            <a:off x="2876550" y="4700588"/>
            <a:ext cx="34925" cy="974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76" name="Rectangle 228"/>
          <p:cNvSpPr>
            <a:spLocks noChangeArrowheads="1"/>
          </p:cNvSpPr>
          <p:nvPr/>
        </p:nvSpPr>
        <p:spPr bwMode="auto">
          <a:xfrm>
            <a:off x="3273425" y="2119313"/>
            <a:ext cx="17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77" name="Rectangle 229"/>
          <p:cNvSpPr>
            <a:spLocks noChangeArrowheads="1"/>
          </p:cNvSpPr>
          <p:nvPr/>
        </p:nvSpPr>
        <p:spPr bwMode="auto">
          <a:xfrm>
            <a:off x="2876550" y="2119313"/>
            <a:ext cx="396875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78" name="Rectangle 230"/>
          <p:cNvSpPr>
            <a:spLocks noChangeArrowheads="1"/>
          </p:cNvSpPr>
          <p:nvPr/>
        </p:nvSpPr>
        <p:spPr bwMode="auto">
          <a:xfrm>
            <a:off x="2876550" y="1722438"/>
            <a:ext cx="34925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79" name="Rectangle 231"/>
          <p:cNvSpPr>
            <a:spLocks noChangeArrowheads="1"/>
          </p:cNvSpPr>
          <p:nvPr/>
        </p:nvSpPr>
        <p:spPr bwMode="auto">
          <a:xfrm>
            <a:off x="2876550" y="1739900"/>
            <a:ext cx="34925" cy="396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80" name="Rectangle 232"/>
          <p:cNvSpPr>
            <a:spLocks noChangeArrowheads="1"/>
          </p:cNvSpPr>
          <p:nvPr/>
        </p:nvSpPr>
        <p:spPr bwMode="auto">
          <a:xfrm>
            <a:off x="2876550" y="2660650"/>
            <a:ext cx="71438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81" name="Rectangle 233"/>
          <p:cNvSpPr>
            <a:spLocks noChangeArrowheads="1"/>
          </p:cNvSpPr>
          <p:nvPr/>
        </p:nvSpPr>
        <p:spPr bwMode="auto">
          <a:xfrm>
            <a:off x="2876550" y="2643188"/>
            <a:ext cx="88900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82" name="Rectangle 234"/>
          <p:cNvSpPr>
            <a:spLocks noChangeArrowheads="1"/>
          </p:cNvSpPr>
          <p:nvPr/>
        </p:nvSpPr>
        <p:spPr bwMode="auto">
          <a:xfrm>
            <a:off x="2930525" y="2660650"/>
            <a:ext cx="34925" cy="90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83" name="Rectangle 235"/>
          <p:cNvSpPr>
            <a:spLocks noChangeArrowheads="1"/>
          </p:cNvSpPr>
          <p:nvPr/>
        </p:nvSpPr>
        <p:spPr bwMode="auto">
          <a:xfrm>
            <a:off x="2857500" y="2714625"/>
            <a:ext cx="90488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84" name="Rectangle 236"/>
          <p:cNvSpPr>
            <a:spLocks noChangeArrowheads="1"/>
          </p:cNvSpPr>
          <p:nvPr/>
        </p:nvSpPr>
        <p:spPr bwMode="auto">
          <a:xfrm>
            <a:off x="2857500" y="2643188"/>
            <a:ext cx="36513" cy="904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85" name="Rectangle 237"/>
          <p:cNvSpPr>
            <a:spLocks noChangeArrowheads="1"/>
          </p:cNvSpPr>
          <p:nvPr/>
        </p:nvSpPr>
        <p:spPr bwMode="auto">
          <a:xfrm>
            <a:off x="2371725" y="2660650"/>
            <a:ext cx="88900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86" name="Rectangle 238"/>
          <p:cNvSpPr>
            <a:spLocks noChangeArrowheads="1"/>
          </p:cNvSpPr>
          <p:nvPr/>
        </p:nvSpPr>
        <p:spPr bwMode="auto">
          <a:xfrm>
            <a:off x="2371725" y="2643188"/>
            <a:ext cx="107950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87" name="Rectangle 239"/>
          <p:cNvSpPr>
            <a:spLocks noChangeArrowheads="1"/>
          </p:cNvSpPr>
          <p:nvPr/>
        </p:nvSpPr>
        <p:spPr bwMode="auto">
          <a:xfrm>
            <a:off x="2443163" y="2660650"/>
            <a:ext cx="36512" cy="90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88" name="Rectangle 240"/>
          <p:cNvSpPr>
            <a:spLocks noChangeArrowheads="1"/>
          </p:cNvSpPr>
          <p:nvPr/>
        </p:nvSpPr>
        <p:spPr bwMode="auto">
          <a:xfrm>
            <a:off x="2352675" y="2714625"/>
            <a:ext cx="107950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89" name="Rectangle 241"/>
          <p:cNvSpPr>
            <a:spLocks noChangeArrowheads="1"/>
          </p:cNvSpPr>
          <p:nvPr/>
        </p:nvSpPr>
        <p:spPr bwMode="auto">
          <a:xfrm>
            <a:off x="2352675" y="2643188"/>
            <a:ext cx="36513" cy="904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90" name="Rectangle 242"/>
          <p:cNvSpPr>
            <a:spLocks noChangeArrowheads="1"/>
          </p:cNvSpPr>
          <p:nvPr/>
        </p:nvSpPr>
        <p:spPr bwMode="auto">
          <a:xfrm>
            <a:off x="2371725" y="4646613"/>
            <a:ext cx="88900" cy="904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91" name="Rectangle 243"/>
          <p:cNvSpPr>
            <a:spLocks noChangeArrowheads="1"/>
          </p:cNvSpPr>
          <p:nvPr/>
        </p:nvSpPr>
        <p:spPr bwMode="auto">
          <a:xfrm>
            <a:off x="2371725" y="4627563"/>
            <a:ext cx="1079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92" name="Rectangle 244"/>
          <p:cNvSpPr>
            <a:spLocks noChangeArrowheads="1"/>
          </p:cNvSpPr>
          <p:nvPr/>
        </p:nvSpPr>
        <p:spPr bwMode="auto">
          <a:xfrm>
            <a:off x="2443163" y="4646613"/>
            <a:ext cx="36512" cy="1079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93" name="Rectangle 245"/>
          <p:cNvSpPr>
            <a:spLocks noChangeArrowheads="1"/>
          </p:cNvSpPr>
          <p:nvPr/>
        </p:nvSpPr>
        <p:spPr bwMode="auto">
          <a:xfrm>
            <a:off x="2352675" y="4718050"/>
            <a:ext cx="107950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94" name="Rectangle 246"/>
          <p:cNvSpPr>
            <a:spLocks noChangeArrowheads="1"/>
          </p:cNvSpPr>
          <p:nvPr/>
        </p:nvSpPr>
        <p:spPr bwMode="auto">
          <a:xfrm>
            <a:off x="2352675" y="4627563"/>
            <a:ext cx="36513" cy="1095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95" name="Rectangle 247"/>
          <p:cNvSpPr>
            <a:spLocks noChangeArrowheads="1"/>
          </p:cNvSpPr>
          <p:nvPr/>
        </p:nvSpPr>
        <p:spPr bwMode="auto">
          <a:xfrm>
            <a:off x="2840038" y="4646613"/>
            <a:ext cx="90487" cy="904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96" name="Rectangle 248"/>
          <p:cNvSpPr>
            <a:spLocks noChangeArrowheads="1"/>
          </p:cNvSpPr>
          <p:nvPr/>
        </p:nvSpPr>
        <p:spPr bwMode="auto">
          <a:xfrm>
            <a:off x="2840038" y="4627563"/>
            <a:ext cx="1079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97" name="Rectangle 249"/>
          <p:cNvSpPr>
            <a:spLocks noChangeArrowheads="1"/>
          </p:cNvSpPr>
          <p:nvPr/>
        </p:nvSpPr>
        <p:spPr bwMode="auto">
          <a:xfrm>
            <a:off x="2911475" y="4646613"/>
            <a:ext cx="36513" cy="1079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98" name="Rectangle 250"/>
          <p:cNvSpPr>
            <a:spLocks noChangeArrowheads="1"/>
          </p:cNvSpPr>
          <p:nvPr/>
        </p:nvSpPr>
        <p:spPr bwMode="auto">
          <a:xfrm>
            <a:off x="2822575" y="4718050"/>
            <a:ext cx="107950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99" name="Rectangle 251"/>
          <p:cNvSpPr>
            <a:spLocks noChangeArrowheads="1"/>
          </p:cNvSpPr>
          <p:nvPr/>
        </p:nvSpPr>
        <p:spPr bwMode="auto">
          <a:xfrm>
            <a:off x="2822575" y="4627563"/>
            <a:ext cx="34925" cy="1095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00" name="Rectangle 252"/>
          <p:cNvSpPr>
            <a:spLocks noChangeArrowheads="1"/>
          </p:cNvSpPr>
          <p:nvPr/>
        </p:nvSpPr>
        <p:spPr bwMode="auto">
          <a:xfrm>
            <a:off x="1847850" y="2660650"/>
            <a:ext cx="73025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01" name="Rectangle 253"/>
          <p:cNvSpPr>
            <a:spLocks noChangeArrowheads="1"/>
          </p:cNvSpPr>
          <p:nvPr/>
        </p:nvSpPr>
        <p:spPr bwMode="auto">
          <a:xfrm>
            <a:off x="1847850" y="2643188"/>
            <a:ext cx="90488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02" name="Rectangle 254"/>
          <p:cNvSpPr>
            <a:spLocks noChangeArrowheads="1"/>
          </p:cNvSpPr>
          <p:nvPr/>
        </p:nvSpPr>
        <p:spPr bwMode="auto">
          <a:xfrm>
            <a:off x="1901825" y="2660650"/>
            <a:ext cx="36513" cy="90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03" name="Rectangle 255"/>
          <p:cNvSpPr>
            <a:spLocks noChangeArrowheads="1"/>
          </p:cNvSpPr>
          <p:nvPr/>
        </p:nvSpPr>
        <p:spPr bwMode="auto">
          <a:xfrm>
            <a:off x="1830388" y="2714625"/>
            <a:ext cx="90487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04" name="Rectangle 256"/>
          <p:cNvSpPr>
            <a:spLocks noChangeArrowheads="1"/>
          </p:cNvSpPr>
          <p:nvPr/>
        </p:nvSpPr>
        <p:spPr bwMode="auto">
          <a:xfrm>
            <a:off x="1830388" y="2643188"/>
            <a:ext cx="34925" cy="904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05" name="Rectangle 257"/>
          <p:cNvSpPr>
            <a:spLocks noChangeArrowheads="1"/>
          </p:cNvSpPr>
          <p:nvPr/>
        </p:nvSpPr>
        <p:spPr bwMode="auto">
          <a:xfrm>
            <a:off x="1847850" y="4664075"/>
            <a:ext cx="73025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06" name="Rectangle 258"/>
          <p:cNvSpPr>
            <a:spLocks noChangeArrowheads="1"/>
          </p:cNvSpPr>
          <p:nvPr/>
        </p:nvSpPr>
        <p:spPr bwMode="auto">
          <a:xfrm>
            <a:off x="1847850" y="4646613"/>
            <a:ext cx="90488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07" name="Rectangle 259"/>
          <p:cNvSpPr>
            <a:spLocks noChangeArrowheads="1"/>
          </p:cNvSpPr>
          <p:nvPr/>
        </p:nvSpPr>
        <p:spPr bwMode="auto">
          <a:xfrm>
            <a:off x="1901825" y="4664075"/>
            <a:ext cx="36513" cy="90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08" name="Rectangle 260"/>
          <p:cNvSpPr>
            <a:spLocks noChangeArrowheads="1"/>
          </p:cNvSpPr>
          <p:nvPr/>
        </p:nvSpPr>
        <p:spPr bwMode="auto">
          <a:xfrm>
            <a:off x="1830388" y="4718050"/>
            <a:ext cx="90487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09" name="Rectangle 261"/>
          <p:cNvSpPr>
            <a:spLocks noChangeArrowheads="1"/>
          </p:cNvSpPr>
          <p:nvPr/>
        </p:nvSpPr>
        <p:spPr bwMode="auto">
          <a:xfrm>
            <a:off x="1830388" y="4646613"/>
            <a:ext cx="34925" cy="904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10" name="Rectangle 262"/>
          <p:cNvSpPr>
            <a:spLocks noChangeArrowheads="1"/>
          </p:cNvSpPr>
          <p:nvPr/>
        </p:nvSpPr>
        <p:spPr bwMode="auto">
          <a:xfrm>
            <a:off x="2371725" y="1704975"/>
            <a:ext cx="88900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11" name="Rectangle 263"/>
          <p:cNvSpPr>
            <a:spLocks noChangeArrowheads="1"/>
          </p:cNvSpPr>
          <p:nvPr/>
        </p:nvSpPr>
        <p:spPr bwMode="auto">
          <a:xfrm>
            <a:off x="2371725" y="1685925"/>
            <a:ext cx="107950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12" name="Rectangle 264"/>
          <p:cNvSpPr>
            <a:spLocks noChangeArrowheads="1"/>
          </p:cNvSpPr>
          <p:nvPr/>
        </p:nvSpPr>
        <p:spPr bwMode="auto">
          <a:xfrm>
            <a:off x="2443163" y="1704975"/>
            <a:ext cx="36512" cy="88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13" name="Rectangle 265"/>
          <p:cNvSpPr>
            <a:spLocks noChangeArrowheads="1"/>
          </p:cNvSpPr>
          <p:nvPr/>
        </p:nvSpPr>
        <p:spPr bwMode="auto">
          <a:xfrm>
            <a:off x="2352675" y="1758950"/>
            <a:ext cx="107950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14" name="Rectangle 266"/>
          <p:cNvSpPr>
            <a:spLocks noChangeArrowheads="1"/>
          </p:cNvSpPr>
          <p:nvPr/>
        </p:nvSpPr>
        <p:spPr bwMode="auto">
          <a:xfrm>
            <a:off x="2352675" y="1685925"/>
            <a:ext cx="36513" cy="90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15" name="Rectangle 267"/>
          <p:cNvSpPr>
            <a:spLocks noChangeArrowheads="1"/>
          </p:cNvSpPr>
          <p:nvPr/>
        </p:nvSpPr>
        <p:spPr bwMode="auto">
          <a:xfrm>
            <a:off x="2876550" y="1704975"/>
            <a:ext cx="71438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16" name="Rectangle 268"/>
          <p:cNvSpPr>
            <a:spLocks noChangeArrowheads="1"/>
          </p:cNvSpPr>
          <p:nvPr/>
        </p:nvSpPr>
        <p:spPr bwMode="auto">
          <a:xfrm>
            <a:off x="2876550" y="1685925"/>
            <a:ext cx="88900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17" name="Rectangle 269"/>
          <p:cNvSpPr>
            <a:spLocks noChangeArrowheads="1"/>
          </p:cNvSpPr>
          <p:nvPr/>
        </p:nvSpPr>
        <p:spPr bwMode="auto">
          <a:xfrm>
            <a:off x="2930525" y="1704975"/>
            <a:ext cx="34925" cy="88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18" name="Rectangle 270"/>
          <p:cNvSpPr>
            <a:spLocks noChangeArrowheads="1"/>
          </p:cNvSpPr>
          <p:nvPr/>
        </p:nvSpPr>
        <p:spPr bwMode="auto">
          <a:xfrm>
            <a:off x="2857500" y="1758950"/>
            <a:ext cx="90488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19" name="Rectangle 271"/>
          <p:cNvSpPr>
            <a:spLocks noChangeArrowheads="1"/>
          </p:cNvSpPr>
          <p:nvPr/>
        </p:nvSpPr>
        <p:spPr bwMode="auto">
          <a:xfrm>
            <a:off x="2857500" y="1685925"/>
            <a:ext cx="36513" cy="90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20" name="Rectangle 272"/>
          <p:cNvSpPr>
            <a:spLocks noChangeArrowheads="1"/>
          </p:cNvSpPr>
          <p:nvPr/>
        </p:nvSpPr>
        <p:spPr bwMode="auto">
          <a:xfrm>
            <a:off x="2840038" y="5656263"/>
            <a:ext cx="90487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21" name="Rectangle 273"/>
          <p:cNvSpPr>
            <a:spLocks noChangeArrowheads="1"/>
          </p:cNvSpPr>
          <p:nvPr/>
        </p:nvSpPr>
        <p:spPr bwMode="auto">
          <a:xfrm>
            <a:off x="2840038" y="5638800"/>
            <a:ext cx="107950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22" name="Rectangle 274"/>
          <p:cNvSpPr>
            <a:spLocks noChangeArrowheads="1"/>
          </p:cNvSpPr>
          <p:nvPr/>
        </p:nvSpPr>
        <p:spPr bwMode="auto">
          <a:xfrm>
            <a:off x="2911475" y="5656263"/>
            <a:ext cx="36513" cy="904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23" name="Rectangle 275"/>
          <p:cNvSpPr>
            <a:spLocks noChangeArrowheads="1"/>
          </p:cNvSpPr>
          <p:nvPr/>
        </p:nvSpPr>
        <p:spPr bwMode="auto">
          <a:xfrm>
            <a:off x="2822575" y="5710238"/>
            <a:ext cx="1079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24" name="Rectangle 276"/>
          <p:cNvSpPr>
            <a:spLocks noChangeArrowheads="1"/>
          </p:cNvSpPr>
          <p:nvPr/>
        </p:nvSpPr>
        <p:spPr bwMode="auto">
          <a:xfrm>
            <a:off x="2822575" y="5638800"/>
            <a:ext cx="34925" cy="90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25" name="Rectangle 277"/>
          <p:cNvSpPr>
            <a:spLocks noChangeArrowheads="1"/>
          </p:cNvSpPr>
          <p:nvPr/>
        </p:nvSpPr>
        <p:spPr bwMode="auto">
          <a:xfrm>
            <a:off x="2371725" y="5656263"/>
            <a:ext cx="88900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26" name="Rectangle 278"/>
          <p:cNvSpPr>
            <a:spLocks noChangeArrowheads="1"/>
          </p:cNvSpPr>
          <p:nvPr/>
        </p:nvSpPr>
        <p:spPr bwMode="auto">
          <a:xfrm>
            <a:off x="2371725" y="5638800"/>
            <a:ext cx="107950" cy="365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27" name="Rectangle 279"/>
          <p:cNvSpPr>
            <a:spLocks noChangeArrowheads="1"/>
          </p:cNvSpPr>
          <p:nvPr/>
        </p:nvSpPr>
        <p:spPr bwMode="auto">
          <a:xfrm>
            <a:off x="2443163" y="5656263"/>
            <a:ext cx="36512" cy="904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28" name="Rectangle 280"/>
          <p:cNvSpPr>
            <a:spLocks noChangeArrowheads="1"/>
          </p:cNvSpPr>
          <p:nvPr/>
        </p:nvSpPr>
        <p:spPr bwMode="auto">
          <a:xfrm>
            <a:off x="2352675" y="5710238"/>
            <a:ext cx="107950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29" name="Rectangle 281"/>
          <p:cNvSpPr>
            <a:spLocks noChangeArrowheads="1"/>
          </p:cNvSpPr>
          <p:nvPr/>
        </p:nvSpPr>
        <p:spPr bwMode="auto">
          <a:xfrm>
            <a:off x="2352675" y="5638800"/>
            <a:ext cx="36513" cy="90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30" name="Rectangle 282"/>
          <p:cNvSpPr>
            <a:spLocks noChangeArrowheads="1"/>
          </p:cNvSpPr>
          <p:nvPr/>
        </p:nvSpPr>
        <p:spPr bwMode="auto">
          <a:xfrm>
            <a:off x="6789738" y="2678113"/>
            <a:ext cx="1746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32" name="Rectangle 284"/>
          <p:cNvSpPr>
            <a:spLocks noChangeArrowheads="1"/>
          </p:cNvSpPr>
          <p:nvPr/>
        </p:nvSpPr>
        <p:spPr bwMode="auto">
          <a:xfrm>
            <a:off x="6807200" y="2678113"/>
            <a:ext cx="144463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33" name="Rectangle 285"/>
          <p:cNvSpPr>
            <a:spLocks noChangeArrowheads="1"/>
          </p:cNvSpPr>
          <p:nvPr/>
        </p:nvSpPr>
        <p:spPr bwMode="auto">
          <a:xfrm>
            <a:off x="6789738" y="4681538"/>
            <a:ext cx="17462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35" name="Rectangle 287"/>
          <p:cNvSpPr>
            <a:spLocks noChangeArrowheads="1"/>
          </p:cNvSpPr>
          <p:nvPr/>
        </p:nvSpPr>
        <p:spPr bwMode="auto">
          <a:xfrm>
            <a:off x="6807200" y="4681538"/>
            <a:ext cx="161925" cy="36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2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2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5A4D-6CFE-4314-BDD6-ED21BD7630FA}" type="slidenum">
              <a:rPr lang="en-US"/>
              <a:pPr/>
              <a:t>181</a:t>
            </a:fld>
            <a:endParaRPr lang="en-US"/>
          </a:p>
        </p:txBody>
      </p:sp>
      <p:grpSp>
        <p:nvGrpSpPr>
          <p:cNvPr id="161019" name="Group 251"/>
          <p:cNvGrpSpPr>
            <a:grpSpLocks/>
          </p:cNvGrpSpPr>
          <p:nvPr/>
        </p:nvGrpSpPr>
        <p:grpSpPr bwMode="auto">
          <a:xfrm>
            <a:off x="1143000" y="2590800"/>
            <a:ext cx="4724400" cy="3886200"/>
            <a:chOff x="720" y="1632"/>
            <a:chExt cx="2976" cy="2448"/>
          </a:xfrm>
        </p:grpSpPr>
        <p:sp>
          <p:nvSpPr>
            <p:cNvPr id="161016" name="Line 248"/>
            <p:cNvSpPr>
              <a:spLocks noChangeShapeType="1"/>
            </p:cNvSpPr>
            <p:nvPr/>
          </p:nvSpPr>
          <p:spPr bwMode="auto">
            <a:xfrm>
              <a:off x="864" y="1632"/>
              <a:ext cx="2832" cy="24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017" name="Line 249"/>
            <p:cNvSpPr>
              <a:spLocks noChangeShapeType="1"/>
            </p:cNvSpPr>
            <p:nvPr/>
          </p:nvSpPr>
          <p:spPr bwMode="auto">
            <a:xfrm>
              <a:off x="864" y="2208"/>
              <a:ext cx="2160" cy="187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018" name="Line 250"/>
            <p:cNvSpPr>
              <a:spLocks noChangeShapeType="1"/>
            </p:cNvSpPr>
            <p:nvPr/>
          </p:nvSpPr>
          <p:spPr bwMode="auto">
            <a:xfrm>
              <a:off x="720" y="2688"/>
              <a:ext cx="1584" cy="139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1020" name="Rectangle 252"/>
          <p:cNvSpPr>
            <a:spLocks noChangeArrowheads="1"/>
          </p:cNvSpPr>
          <p:nvPr/>
        </p:nvSpPr>
        <p:spPr bwMode="auto">
          <a:xfrm>
            <a:off x="914400" y="2514600"/>
            <a:ext cx="5029200" cy="39624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n-bit Shifter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Quadratic number of transistors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One switch per path</a:t>
            </a:r>
            <a:endParaRPr lang="en-US" sz="2400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595438" y="2224088"/>
            <a:ext cx="876300" cy="452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in1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2705100" y="2209800"/>
            <a:ext cx="876300" cy="452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in2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3800475" y="2224088"/>
            <a:ext cx="876300" cy="452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in3</a:t>
            </a:r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4879975" y="2224088"/>
            <a:ext cx="876300" cy="452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in4</a:t>
            </a:r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6296025" y="2486025"/>
            <a:ext cx="1036638" cy="452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out1</a:t>
            </a: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6326188" y="3433763"/>
            <a:ext cx="1036637" cy="452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out2</a:t>
            </a:r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6326188" y="4425950"/>
            <a:ext cx="1036637" cy="4508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out3</a:t>
            </a:r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6354763" y="5343525"/>
            <a:ext cx="1036637" cy="452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out4</a:t>
            </a:r>
          </a:p>
        </p:txBody>
      </p:sp>
      <p:sp>
        <p:nvSpPr>
          <p:cNvPr id="160780" name="Line 12"/>
          <p:cNvSpPr>
            <a:spLocks noChangeShapeType="1"/>
          </p:cNvSpPr>
          <p:nvPr/>
        </p:nvSpPr>
        <p:spPr bwMode="auto">
          <a:xfrm>
            <a:off x="1968500" y="2982913"/>
            <a:ext cx="2778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81" name="Line 13"/>
          <p:cNvSpPr>
            <a:spLocks noChangeShapeType="1"/>
          </p:cNvSpPr>
          <p:nvPr/>
        </p:nvSpPr>
        <p:spPr bwMode="auto">
          <a:xfrm flipV="1">
            <a:off x="2252663" y="2828925"/>
            <a:ext cx="0" cy="160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82" name="Line 14"/>
          <p:cNvSpPr>
            <a:spLocks noChangeShapeType="1"/>
          </p:cNvSpPr>
          <p:nvPr/>
        </p:nvSpPr>
        <p:spPr bwMode="auto">
          <a:xfrm flipV="1">
            <a:off x="1960563" y="2828925"/>
            <a:ext cx="0" cy="160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83" name="Line 15"/>
          <p:cNvSpPr>
            <a:spLocks noChangeShapeType="1"/>
          </p:cNvSpPr>
          <p:nvPr/>
        </p:nvSpPr>
        <p:spPr bwMode="auto">
          <a:xfrm flipH="1">
            <a:off x="1808163" y="2836863"/>
            <a:ext cx="160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84" name="Line 16"/>
          <p:cNvSpPr>
            <a:spLocks noChangeShapeType="1"/>
          </p:cNvSpPr>
          <p:nvPr/>
        </p:nvSpPr>
        <p:spPr bwMode="auto">
          <a:xfrm flipH="1">
            <a:off x="2246313" y="2836863"/>
            <a:ext cx="160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85" name="Line 17"/>
          <p:cNvSpPr>
            <a:spLocks noChangeShapeType="1"/>
          </p:cNvSpPr>
          <p:nvPr/>
        </p:nvSpPr>
        <p:spPr bwMode="auto">
          <a:xfrm flipH="1">
            <a:off x="1954213" y="3055938"/>
            <a:ext cx="306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86" name="Line 18"/>
          <p:cNvSpPr>
            <a:spLocks noChangeShapeType="1"/>
          </p:cNvSpPr>
          <p:nvPr/>
        </p:nvSpPr>
        <p:spPr bwMode="auto">
          <a:xfrm>
            <a:off x="3063875" y="2982913"/>
            <a:ext cx="276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87" name="Line 19"/>
          <p:cNvSpPr>
            <a:spLocks noChangeShapeType="1"/>
          </p:cNvSpPr>
          <p:nvPr/>
        </p:nvSpPr>
        <p:spPr bwMode="auto">
          <a:xfrm flipV="1">
            <a:off x="3348038" y="2828925"/>
            <a:ext cx="0" cy="160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88" name="Line 20"/>
          <p:cNvSpPr>
            <a:spLocks noChangeShapeType="1"/>
          </p:cNvSpPr>
          <p:nvPr/>
        </p:nvSpPr>
        <p:spPr bwMode="auto">
          <a:xfrm flipV="1">
            <a:off x="3055938" y="2828925"/>
            <a:ext cx="0" cy="160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89" name="Line 21"/>
          <p:cNvSpPr>
            <a:spLocks noChangeShapeType="1"/>
          </p:cNvSpPr>
          <p:nvPr/>
        </p:nvSpPr>
        <p:spPr bwMode="auto">
          <a:xfrm flipH="1">
            <a:off x="2901950" y="2836863"/>
            <a:ext cx="161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90" name="Line 22"/>
          <p:cNvSpPr>
            <a:spLocks noChangeShapeType="1"/>
          </p:cNvSpPr>
          <p:nvPr/>
        </p:nvSpPr>
        <p:spPr bwMode="auto">
          <a:xfrm flipH="1">
            <a:off x="3340100" y="2836863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91" name="Line 23"/>
          <p:cNvSpPr>
            <a:spLocks noChangeShapeType="1"/>
          </p:cNvSpPr>
          <p:nvPr/>
        </p:nvSpPr>
        <p:spPr bwMode="auto">
          <a:xfrm flipH="1">
            <a:off x="3048000" y="3055938"/>
            <a:ext cx="306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92" name="Line 24"/>
          <p:cNvSpPr>
            <a:spLocks noChangeShapeType="1"/>
          </p:cNvSpPr>
          <p:nvPr/>
        </p:nvSpPr>
        <p:spPr bwMode="auto">
          <a:xfrm>
            <a:off x="4157663" y="2982913"/>
            <a:ext cx="277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93" name="Line 25"/>
          <p:cNvSpPr>
            <a:spLocks noChangeShapeType="1"/>
          </p:cNvSpPr>
          <p:nvPr/>
        </p:nvSpPr>
        <p:spPr bwMode="auto">
          <a:xfrm flipV="1">
            <a:off x="4443413" y="2828925"/>
            <a:ext cx="0" cy="160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94" name="Line 26"/>
          <p:cNvSpPr>
            <a:spLocks noChangeShapeType="1"/>
          </p:cNvSpPr>
          <p:nvPr/>
        </p:nvSpPr>
        <p:spPr bwMode="auto">
          <a:xfrm flipV="1">
            <a:off x="4151313" y="2828925"/>
            <a:ext cx="0" cy="160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95" name="Line 27"/>
          <p:cNvSpPr>
            <a:spLocks noChangeShapeType="1"/>
          </p:cNvSpPr>
          <p:nvPr/>
        </p:nvSpPr>
        <p:spPr bwMode="auto">
          <a:xfrm flipH="1">
            <a:off x="3997325" y="2836863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96" name="Line 28"/>
          <p:cNvSpPr>
            <a:spLocks noChangeShapeType="1"/>
          </p:cNvSpPr>
          <p:nvPr/>
        </p:nvSpPr>
        <p:spPr bwMode="auto">
          <a:xfrm flipH="1">
            <a:off x="4435475" y="2836863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97" name="Line 29"/>
          <p:cNvSpPr>
            <a:spLocks noChangeShapeType="1"/>
          </p:cNvSpPr>
          <p:nvPr/>
        </p:nvSpPr>
        <p:spPr bwMode="auto">
          <a:xfrm flipH="1">
            <a:off x="4143375" y="3055938"/>
            <a:ext cx="306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98" name="Line 30"/>
          <p:cNvSpPr>
            <a:spLocks noChangeShapeType="1"/>
          </p:cNvSpPr>
          <p:nvPr/>
        </p:nvSpPr>
        <p:spPr bwMode="auto">
          <a:xfrm>
            <a:off x="5253038" y="2982913"/>
            <a:ext cx="277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99" name="Line 31"/>
          <p:cNvSpPr>
            <a:spLocks noChangeShapeType="1"/>
          </p:cNvSpPr>
          <p:nvPr/>
        </p:nvSpPr>
        <p:spPr bwMode="auto">
          <a:xfrm flipV="1">
            <a:off x="5537200" y="2828925"/>
            <a:ext cx="0" cy="160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00" name="Line 32"/>
          <p:cNvSpPr>
            <a:spLocks noChangeShapeType="1"/>
          </p:cNvSpPr>
          <p:nvPr/>
        </p:nvSpPr>
        <p:spPr bwMode="auto">
          <a:xfrm flipV="1">
            <a:off x="5245100" y="2828925"/>
            <a:ext cx="0" cy="160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01" name="Line 33"/>
          <p:cNvSpPr>
            <a:spLocks noChangeShapeType="1"/>
          </p:cNvSpPr>
          <p:nvPr/>
        </p:nvSpPr>
        <p:spPr bwMode="auto">
          <a:xfrm flipH="1">
            <a:off x="5092700" y="2836863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02" name="Line 34"/>
          <p:cNvSpPr>
            <a:spLocks noChangeShapeType="1"/>
          </p:cNvSpPr>
          <p:nvPr/>
        </p:nvSpPr>
        <p:spPr bwMode="auto">
          <a:xfrm flipH="1">
            <a:off x="5530850" y="2836863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03" name="Line 35"/>
          <p:cNvSpPr>
            <a:spLocks noChangeShapeType="1"/>
          </p:cNvSpPr>
          <p:nvPr/>
        </p:nvSpPr>
        <p:spPr bwMode="auto">
          <a:xfrm flipH="1">
            <a:off x="5238750" y="3055938"/>
            <a:ext cx="306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04" name="Line 36"/>
          <p:cNvSpPr>
            <a:spLocks noChangeShapeType="1"/>
          </p:cNvSpPr>
          <p:nvPr/>
        </p:nvSpPr>
        <p:spPr bwMode="auto">
          <a:xfrm>
            <a:off x="1968500" y="3930650"/>
            <a:ext cx="2778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05" name="Line 37"/>
          <p:cNvSpPr>
            <a:spLocks noChangeShapeType="1"/>
          </p:cNvSpPr>
          <p:nvPr/>
        </p:nvSpPr>
        <p:spPr bwMode="auto">
          <a:xfrm flipV="1">
            <a:off x="2252663" y="3776663"/>
            <a:ext cx="0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06" name="Line 38"/>
          <p:cNvSpPr>
            <a:spLocks noChangeShapeType="1"/>
          </p:cNvSpPr>
          <p:nvPr/>
        </p:nvSpPr>
        <p:spPr bwMode="auto">
          <a:xfrm flipV="1">
            <a:off x="1960563" y="3776663"/>
            <a:ext cx="0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07" name="Line 39"/>
          <p:cNvSpPr>
            <a:spLocks noChangeShapeType="1"/>
          </p:cNvSpPr>
          <p:nvPr/>
        </p:nvSpPr>
        <p:spPr bwMode="auto">
          <a:xfrm flipH="1">
            <a:off x="1808163" y="3784600"/>
            <a:ext cx="160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08" name="Line 40"/>
          <p:cNvSpPr>
            <a:spLocks noChangeShapeType="1"/>
          </p:cNvSpPr>
          <p:nvPr/>
        </p:nvSpPr>
        <p:spPr bwMode="auto">
          <a:xfrm flipH="1">
            <a:off x="2246313" y="3784600"/>
            <a:ext cx="160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09" name="Line 41"/>
          <p:cNvSpPr>
            <a:spLocks noChangeShapeType="1"/>
          </p:cNvSpPr>
          <p:nvPr/>
        </p:nvSpPr>
        <p:spPr bwMode="auto">
          <a:xfrm flipH="1">
            <a:off x="1954213" y="4002088"/>
            <a:ext cx="306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10" name="Line 42"/>
          <p:cNvSpPr>
            <a:spLocks noChangeShapeType="1"/>
          </p:cNvSpPr>
          <p:nvPr/>
        </p:nvSpPr>
        <p:spPr bwMode="auto">
          <a:xfrm>
            <a:off x="3063875" y="3930650"/>
            <a:ext cx="276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11" name="Line 43"/>
          <p:cNvSpPr>
            <a:spLocks noChangeShapeType="1"/>
          </p:cNvSpPr>
          <p:nvPr/>
        </p:nvSpPr>
        <p:spPr bwMode="auto">
          <a:xfrm flipV="1">
            <a:off x="3348038" y="3776663"/>
            <a:ext cx="0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12" name="Line 44"/>
          <p:cNvSpPr>
            <a:spLocks noChangeShapeType="1"/>
          </p:cNvSpPr>
          <p:nvPr/>
        </p:nvSpPr>
        <p:spPr bwMode="auto">
          <a:xfrm flipV="1">
            <a:off x="3055938" y="3776663"/>
            <a:ext cx="0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13" name="Line 45"/>
          <p:cNvSpPr>
            <a:spLocks noChangeShapeType="1"/>
          </p:cNvSpPr>
          <p:nvPr/>
        </p:nvSpPr>
        <p:spPr bwMode="auto">
          <a:xfrm flipH="1">
            <a:off x="2901950" y="3784600"/>
            <a:ext cx="161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14" name="Line 46"/>
          <p:cNvSpPr>
            <a:spLocks noChangeShapeType="1"/>
          </p:cNvSpPr>
          <p:nvPr/>
        </p:nvSpPr>
        <p:spPr bwMode="auto">
          <a:xfrm flipH="1">
            <a:off x="3340100" y="3784600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15" name="Line 47"/>
          <p:cNvSpPr>
            <a:spLocks noChangeShapeType="1"/>
          </p:cNvSpPr>
          <p:nvPr/>
        </p:nvSpPr>
        <p:spPr bwMode="auto">
          <a:xfrm flipH="1">
            <a:off x="3048000" y="4002088"/>
            <a:ext cx="306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16" name="Line 48"/>
          <p:cNvSpPr>
            <a:spLocks noChangeShapeType="1"/>
          </p:cNvSpPr>
          <p:nvPr/>
        </p:nvSpPr>
        <p:spPr bwMode="auto">
          <a:xfrm>
            <a:off x="4157663" y="3930650"/>
            <a:ext cx="277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17" name="Line 49"/>
          <p:cNvSpPr>
            <a:spLocks noChangeShapeType="1"/>
          </p:cNvSpPr>
          <p:nvPr/>
        </p:nvSpPr>
        <p:spPr bwMode="auto">
          <a:xfrm flipV="1">
            <a:off x="4443413" y="3776663"/>
            <a:ext cx="0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18" name="Line 50"/>
          <p:cNvSpPr>
            <a:spLocks noChangeShapeType="1"/>
          </p:cNvSpPr>
          <p:nvPr/>
        </p:nvSpPr>
        <p:spPr bwMode="auto">
          <a:xfrm flipV="1">
            <a:off x="4151313" y="3776663"/>
            <a:ext cx="0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19" name="Line 51"/>
          <p:cNvSpPr>
            <a:spLocks noChangeShapeType="1"/>
          </p:cNvSpPr>
          <p:nvPr/>
        </p:nvSpPr>
        <p:spPr bwMode="auto">
          <a:xfrm flipH="1">
            <a:off x="3997325" y="3784600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20" name="Line 52"/>
          <p:cNvSpPr>
            <a:spLocks noChangeShapeType="1"/>
          </p:cNvSpPr>
          <p:nvPr/>
        </p:nvSpPr>
        <p:spPr bwMode="auto">
          <a:xfrm flipH="1">
            <a:off x="4435475" y="3784600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21" name="Line 53"/>
          <p:cNvSpPr>
            <a:spLocks noChangeShapeType="1"/>
          </p:cNvSpPr>
          <p:nvPr/>
        </p:nvSpPr>
        <p:spPr bwMode="auto">
          <a:xfrm flipH="1">
            <a:off x="4143375" y="4002088"/>
            <a:ext cx="306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22" name="Line 54"/>
          <p:cNvSpPr>
            <a:spLocks noChangeShapeType="1"/>
          </p:cNvSpPr>
          <p:nvPr/>
        </p:nvSpPr>
        <p:spPr bwMode="auto">
          <a:xfrm>
            <a:off x="5253038" y="3930650"/>
            <a:ext cx="277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23" name="Line 55"/>
          <p:cNvSpPr>
            <a:spLocks noChangeShapeType="1"/>
          </p:cNvSpPr>
          <p:nvPr/>
        </p:nvSpPr>
        <p:spPr bwMode="auto">
          <a:xfrm flipV="1">
            <a:off x="5537200" y="3776663"/>
            <a:ext cx="0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24" name="Line 56"/>
          <p:cNvSpPr>
            <a:spLocks noChangeShapeType="1"/>
          </p:cNvSpPr>
          <p:nvPr/>
        </p:nvSpPr>
        <p:spPr bwMode="auto">
          <a:xfrm flipV="1">
            <a:off x="5245100" y="3776663"/>
            <a:ext cx="0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25" name="Line 57"/>
          <p:cNvSpPr>
            <a:spLocks noChangeShapeType="1"/>
          </p:cNvSpPr>
          <p:nvPr/>
        </p:nvSpPr>
        <p:spPr bwMode="auto">
          <a:xfrm flipH="1">
            <a:off x="5092700" y="3784600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26" name="Line 58"/>
          <p:cNvSpPr>
            <a:spLocks noChangeShapeType="1"/>
          </p:cNvSpPr>
          <p:nvPr/>
        </p:nvSpPr>
        <p:spPr bwMode="auto">
          <a:xfrm flipH="1">
            <a:off x="5530850" y="3784600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27" name="Line 59"/>
          <p:cNvSpPr>
            <a:spLocks noChangeShapeType="1"/>
          </p:cNvSpPr>
          <p:nvPr/>
        </p:nvSpPr>
        <p:spPr bwMode="auto">
          <a:xfrm flipH="1">
            <a:off x="5238750" y="4002088"/>
            <a:ext cx="306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28" name="Line 60"/>
          <p:cNvSpPr>
            <a:spLocks noChangeShapeType="1"/>
          </p:cNvSpPr>
          <p:nvPr/>
        </p:nvSpPr>
        <p:spPr bwMode="auto">
          <a:xfrm>
            <a:off x="1968500" y="4876800"/>
            <a:ext cx="2778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29" name="Line 61"/>
          <p:cNvSpPr>
            <a:spLocks noChangeShapeType="1"/>
          </p:cNvSpPr>
          <p:nvPr/>
        </p:nvSpPr>
        <p:spPr bwMode="auto">
          <a:xfrm flipV="1">
            <a:off x="2252663" y="4724400"/>
            <a:ext cx="0" cy="160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30" name="Line 62"/>
          <p:cNvSpPr>
            <a:spLocks noChangeShapeType="1"/>
          </p:cNvSpPr>
          <p:nvPr/>
        </p:nvSpPr>
        <p:spPr bwMode="auto">
          <a:xfrm flipV="1">
            <a:off x="1960563" y="4724400"/>
            <a:ext cx="0" cy="160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31" name="Line 63"/>
          <p:cNvSpPr>
            <a:spLocks noChangeShapeType="1"/>
          </p:cNvSpPr>
          <p:nvPr/>
        </p:nvSpPr>
        <p:spPr bwMode="auto">
          <a:xfrm flipH="1">
            <a:off x="1808163" y="4732338"/>
            <a:ext cx="160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32" name="Line 64"/>
          <p:cNvSpPr>
            <a:spLocks noChangeShapeType="1"/>
          </p:cNvSpPr>
          <p:nvPr/>
        </p:nvSpPr>
        <p:spPr bwMode="auto">
          <a:xfrm flipH="1">
            <a:off x="2246313" y="4732338"/>
            <a:ext cx="160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33" name="Line 65"/>
          <p:cNvSpPr>
            <a:spLocks noChangeShapeType="1"/>
          </p:cNvSpPr>
          <p:nvPr/>
        </p:nvSpPr>
        <p:spPr bwMode="auto">
          <a:xfrm flipH="1">
            <a:off x="1954213" y="4949825"/>
            <a:ext cx="306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34" name="Line 66"/>
          <p:cNvSpPr>
            <a:spLocks noChangeShapeType="1"/>
          </p:cNvSpPr>
          <p:nvPr/>
        </p:nvSpPr>
        <p:spPr bwMode="auto">
          <a:xfrm>
            <a:off x="3063875" y="4876800"/>
            <a:ext cx="276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35" name="Line 67"/>
          <p:cNvSpPr>
            <a:spLocks noChangeShapeType="1"/>
          </p:cNvSpPr>
          <p:nvPr/>
        </p:nvSpPr>
        <p:spPr bwMode="auto">
          <a:xfrm flipV="1">
            <a:off x="3348038" y="4724400"/>
            <a:ext cx="0" cy="160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36" name="Line 68"/>
          <p:cNvSpPr>
            <a:spLocks noChangeShapeType="1"/>
          </p:cNvSpPr>
          <p:nvPr/>
        </p:nvSpPr>
        <p:spPr bwMode="auto">
          <a:xfrm flipV="1">
            <a:off x="3055938" y="4724400"/>
            <a:ext cx="0" cy="160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37" name="Line 69"/>
          <p:cNvSpPr>
            <a:spLocks noChangeShapeType="1"/>
          </p:cNvSpPr>
          <p:nvPr/>
        </p:nvSpPr>
        <p:spPr bwMode="auto">
          <a:xfrm flipH="1">
            <a:off x="2901950" y="4732338"/>
            <a:ext cx="161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38" name="Line 70"/>
          <p:cNvSpPr>
            <a:spLocks noChangeShapeType="1"/>
          </p:cNvSpPr>
          <p:nvPr/>
        </p:nvSpPr>
        <p:spPr bwMode="auto">
          <a:xfrm flipH="1">
            <a:off x="3340100" y="4732338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39" name="Line 71"/>
          <p:cNvSpPr>
            <a:spLocks noChangeShapeType="1"/>
          </p:cNvSpPr>
          <p:nvPr/>
        </p:nvSpPr>
        <p:spPr bwMode="auto">
          <a:xfrm flipH="1">
            <a:off x="3048000" y="4949825"/>
            <a:ext cx="306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40" name="Line 72"/>
          <p:cNvSpPr>
            <a:spLocks noChangeShapeType="1"/>
          </p:cNvSpPr>
          <p:nvPr/>
        </p:nvSpPr>
        <p:spPr bwMode="auto">
          <a:xfrm>
            <a:off x="4157663" y="4876800"/>
            <a:ext cx="277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41" name="Line 73"/>
          <p:cNvSpPr>
            <a:spLocks noChangeShapeType="1"/>
          </p:cNvSpPr>
          <p:nvPr/>
        </p:nvSpPr>
        <p:spPr bwMode="auto">
          <a:xfrm flipV="1">
            <a:off x="4443413" y="4724400"/>
            <a:ext cx="0" cy="160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42" name="Line 74"/>
          <p:cNvSpPr>
            <a:spLocks noChangeShapeType="1"/>
          </p:cNvSpPr>
          <p:nvPr/>
        </p:nvSpPr>
        <p:spPr bwMode="auto">
          <a:xfrm flipV="1">
            <a:off x="4151313" y="4724400"/>
            <a:ext cx="0" cy="160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43" name="Line 75"/>
          <p:cNvSpPr>
            <a:spLocks noChangeShapeType="1"/>
          </p:cNvSpPr>
          <p:nvPr/>
        </p:nvSpPr>
        <p:spPr bwMode="auto">
          <a:xfrm flipH="1">
            <a:off x="3997325" y="4732338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44" name="Line 76"/>
          <p:cNvSpPr>
            <a:spLocks noChangeShapeType="1"/>
          </p:cNvSpPr>
          <p:nvPr/>
        </p:nvSpPr>
        <p:spPr bwMode="auto">
          <a:xfrm flipH="1">
            <a:off x="4435475" y="4732338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45" name="Line 77"/>
          <p:cNvSpPr>
            <a:spLocks noChangeShapeType="1"/>
          </p:cNvSpPr>
          <p:nvPr/>
        </p:nvSpPr>
        <p:spPr bwMode="auto">
          <a:xfrm flipH="1">
            <a:off x="4143375" y="4949825"/>
            <a:ext cx="306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46" name="Line 78"/>
          <p:cNvSpPr>
            <a:spLocks noChangeShapeType="1"/>
          </p:cNvSpPr>
          <p:nvPr/>
        </p:nvSpPr>
        <p:spPr bwMode="auto">
          <a:xfrm>
            <a:off x="5253038" y="4876800"/>
            <a:ext cx="277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47" name="Line 79"/>
          <p:cNvSpPr>
            <a:spLocks noChangeShapeType="1"/>
          </p:cNvSpPr>
          <p:nvPr/>
        </p:nvSpPr>
        <p:spPr bwMode="auto">
          <a:xfrm flipV="1">
            <a:off x="5537200" y="4724400"/>
            <a:ext cx="0" cy="160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48" name="Line 80"/>
          <p:cNvSpPr>
            <a:spLocks noChangeShapeType="1"/>
          </p:cNvSpPr>
          <p:nvPr/>
        </p:nvSpPr>
        <p:spPr bwMode="auto">
          <a:xfrm flipV="1">
            <a:off x="5245100" y="4724400"/>
            <a:ext cx="0" cy="160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49" name="Line 81"/>
          <p:cNvSpPr>
            <a:spLocks noChangeShapeType="1"/>
          </p:cNvSpPr>
          <p:nvPr/>
        </p:nvSpPr>
        <p:spPr bwMode="auto">
          <a:xfrm flipH="1">
            <a:off x="5092700" y="4732338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50" name="Line 82"/>
          <p:cNvSpPr>
            <a:spLocks noChangeShapeType="1"/>
          </p:cNvSpPr>
          <p:nvPr/>
        </p:nvSpPr>
        <p:spPr bwMode="auto">
          <a:xfrm flipH="1">
            <a:off x="5530850" y="4732338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51" name="Line 83"/>
          <p:cNvSpPr>
            <a:spLocks noChangeShapeType="1"/>
          </p:cNvSpPr>
          <p:nvPr/>
        </p:nvSpPr>
        <p:spPr bwMode="auto">
          <a:xfrm flipH="1">
            <a:off x="5238750" y="4949825"/>
            <a:ext cx="306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52" name="Line 84"/>
          <p:cNvSpPr>
            <a:spLocks noChangeShapeType="1"/>
          </p:cNvSpPr>
          <p:nvPr/>
        </p:nvSpPr>
        <p:spPr bwMode="auto">
          <a:xfrm>
            <a:off x="5253038" y="5824538"/>
            <a:ext cx="277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53" name="Line 85"/>
          <p:cNvSpPr>
            <a:spLocks noChangeShapeType="1"/>
          </p:cNvSpPr>
          <p:nvPr/>
        </p:nvSpPr>
        <p:spPr bwMode="auto">
          <a:xfrm flipV="1">
            <a:off x="5537200" y="5672138"/>
            <a:ext cx="0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54" name="Line 86"/>
          <p:cNvSpPr>
            <a:spLocks noChangeShapeType="1"/>
          </p:cNvSpPr>
          <p:nvPr/>
        </p:nvSpPr>
        <p:spPr bwMode="auto">
          <a:xfrm flipV="1">
            <a:off x="5245100" y="5672138"/>
            <a:ext cx="0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55" name="Line 87"/>
          <p:cNvSpPr>
            <a:spLocks noChangeShapeType="1"/>
          </p:cNvSpPr>
          <p:nvPr/>
        </p:nvSpPr>
        <p:spPr bwMode="auto">
          <a:xfrm flipH="1">
            <a:off x="5092700" y="5678488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56" name="Line 88"/>
          <p:cNvSpPr>
            <a:spLocks noChangeShapeType="1"/>
          </p:cNvSpPr>
          <p:nvPr/>
        </p:nvSpPr>
        <p:spPr bwMode="auto">
          <a:xfrm flipH="1">
            <a:off x="5530850" y="5678488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57" name="Line 89"/>
          <p:cNvSpPr>
            <a:spLocks noChangeShapeType="1"/>
          </p:cNvSpPr>
          <p:nvPr/>
        </p:nvSpPr>
        <p:spPr bwMode="auto">
          <a:xfrm flipH="1">
            <a:off x="5238750" y="5897563"/>
            <a:ext cx="306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58" name="Line 90"/>
          <p:cNvSpPr>
            <a:spLocks noChangeShapeType="1"/>
          </p:cNvSpPr>
          <p:nvPr/>
        </p:nvSpPr>
        <p:spPr bwMode="auto">
          <a:xfrm>
            <a:off x="4157663" y="5824538"/>
            <a:ext cx="277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59" name="Line 91"/>
          <p:cNvSpPr>
            <a:spLocks noChangeShapeType="1"/>
          </p:cNvSpPr>
          <p:nvPr/>
        </p:nvSpPr>
        <p:spPr bwMode="auto">
          <a:xfrm flipV="1">
            <a:off x="4443413" y="5672138"/>
            <a:ext cx="0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60" name="Line 92"/>
          <p:cNvSpPr>
            <a:spLocks noChangeShapeType="1"/>
          </p:cNvSpPr>
          <p:nvPr/>
        </p:nvSpPr>
        <p:spPr bwMode="auto">
          <a:xfrm flipV="1">
            <a:off x="4151313" y="5672138"/>
            <a:ext cx="0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61" name="Line 93"/>
          <p:cNvSpPr>
            <a:spLocks noChangeShapeType="1"/>
          </p:cNvSpPr>
          <p:nvPr/>
        </p:nvSpPr>
        <p:spPr bwMode="auto">
          <a:xfrm flipH="1">
            <a:off x="3997325" y="5678488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62" name="Line 94"/>
          <p:cNvSpPr>
            <a:spLocks noChangeShapeType="1"/>
          </p:cNvSpPr>
          <p:nvPr/>
        </p:nvSpPr>
        <p:spPr bwMode="auto">
          <a:xfrm flipH="1">
            <a:off x="4435475" y="5678488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63" name="Line 95"/>
          <p:cNvSpPr>
            <a:spLocks noChangeShapeType="1"/>
          </p:cNvSpPr>
          <p:nvPr/>
        </p:nvSpPr>
        <p:spPr bwMode="auto">
          <a:xfrm flipH="1">
            <a:off x="4143375" y="5897563"/>
            <a:ext cx="306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64" name="Line 96"/>
          <p:cNvSpPr>
            <a:spLocks noChangeShapeType="1"/>
          </p:cNvSpPr>
          <p:nvPr/>
        </p:nvSpPr>
        <p:spPr bwMode="auto">
          <a:xfrm>
            <a:off x="3063875" y="5824538"/>
            <a:ext cx="276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65" name="Line 97"/>
          <p:cNvSpPr>
            <a:spLocks noChangeShapeType="1"/>
          </p:cNvSpPr>
          <p:nvPr/>
        </p:nvSpPr>
        <p:spPr bwMode="auto">
          <a:xfrm flipV="1">
            <a:off x="3348038" y="5672138"/>
            <a:ext cx="0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66" name="Line 98"/>
          <p:cNvSpPr>
            <a:spLocks noChangeShapeType="1"/>
          </p:cNvSpPr>
          <p:nvPr/>
        </p:nvSpPr>
        <p:spPr bwMode="auto">
          <a:xfrm flipV="1">
            <a:off x="3055938" y="5672138"/>
            <a:ext cx="0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67" name="Line 99"/>
          <p:cNvSpPr>
            <a:spLocks noChangeShapeType="1"/>
          </p:cNvSpPr>
          <p:nvPr/>
        </p:nvSpPr>
        <p:spPr bwMode="auto">
          <a:xfrm flipH="1">
            <a:off x="2901950" y="5678488"/>
            <a:ext cx="161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68" name="Line 100"/>
          <p:cNvSpPr>
            <a:spLocks noChangeShapeType="1"/>
          </p:cNvSpPr>
          <p:nvPr/>
        </p:nvSpPr>
        <p:spPr bwMode="auto">
          <a:xfrm flipH="1">
            <a:off x="3340100" y="5678488"/>
            <a:ext cx="16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69" name="Line 101"/>
          <p:cNvSpPr>
            <a:spLocks noChangeShapeType="1"/>
          </p:cNvSpPr>
          <p:nvPr/>
        </p:nvSpPr>
        <p:spPr bwMode="auto">
          <a:xfrm flipH="1">
            <a:off x="3048000" y="5897563"/>
            <a:ext cx="306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0" name="Line 102"/>
          <p:cNvSpPr>
            <a:spLocks noChangeShapeType="1"/>
          </p:cNvSpPr>
          <p:nvPr/>
        </p:nvSpPr>
        <p:spPr bwMode="auto">
          <a:xfrm>
            <a:off x="1968500" y="5824538"/>
            <a:ext cx="2778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1" name="Line 103"/>
          <p:cNvSpPr>
            <a:spLocks noChangeShapeType="1"/>
          </p:cNvSpPr>
          <p:nvPr/>
        </p:nvSpPr>
        <p:spPr bwMode="auto">
          <a:xfrm flipV="1">
            <a:off x="2252663" y="5672138"/>
            <a:ext cx="0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2" name="Line 104"/>
          <p:cNvSpPr>
            <a:spLocks noChangeShapeType="1"/>
          </p:cNvSpPr>
          <p:nvPr/>
        </p:nvSpPr>
        <p:spPr bwMode="auto">
          <a:xfrm flipV="1">
            <a:off x="1960563" y="5672138"/>
            <a:ext cx="0" cy="160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3" name="Line 105"/>
          <p:cNvSpPr>
            <a:spLocks noChangeShapeType="1"/>
          </p:cNvSpPr>
          <p:nvPr/>
        </p:nvSpPr>
        <p:spPr bwMode="auto">
          <a:xfrm flipH="1">
            <a:off x="1808163" y="5678488"/>
            <a:ext cx="160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4" name="Line 106"/>
          <p:cNvSpPr>
            <a:spLocks noChangeShapeType="1"/>
          </p:cNvSpPr>
          <p:nvPr/>
        </p:nvSpPr>
        <p:spPr bwMode="auto">
          <a:xfrm flipH="1">
            <a:off x="2246313" y="5678488"/>
            <a:ext cx="160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5" name="Line 107"/>
          <p:cNvSpPr>
            <a:spLocks noChangeShapeType="1"/>
          </p:cNvSpPr>
          <p:nvPr/>
        </p:nvSpPr>
        <p:spPr bwMode="auto">
          <a:xfrm flipH="1">
            <a:off x="1954213" y="5897563"/>
            <a:ext cx="306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6" name="Line 108"/>
          <p:cNvSpPr>
            <a:spLocks noChangeShapeType="1"/>
          </p:cNvSpPr>
          <p:nvPr/>
        </p:nvSpPr>
        <p:spPr bwMode="auto">
          <a:xfrm>
            <a:off x="1822450" y="5678488"/>
            <a:ext cx="131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7" name="Rectangle 109"/>
          <p:cNvSpPr>
            <a:spLocks noChangeArrowheads="1"/>
          </p:cNvSpPr>
          <p:nvPr/>
        </p:nvSpPr>
        <p:spPr bwMode="auto">
          <a:xfrm>
            <a:off x="1800225" y="5664200"/>
            <a:ext cx="44450" cy="44450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8" name="Line 110"/>
          <p:cNvSpPr>
            <a:spLocks noChangeShapeType="1"/>
          </p:cNvSpPr>
          <p:nvPr/>
        </p:nvSpPr>
        <p:spPr bwMode="auto">
          <a:xfrm>
            <a:off x="1822450" y="4732338"/>
            <a:ext cx="131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79" name="Rectangle 111"/>
          <p:cNvSpPr>
            <a:spLocks noChangeArrowheads="1"/>
          </p:cNvSpPr>
          <p:nvPr/>
        </p:nvSpPr>
        <p:spPr bwMode="auto">
          <a:xfrm>
            <a:off x="1800225" y="4716463"/>
            <a:ext cx="44450" cy="44450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80" name="Line 112"/>
          <p:cNvSpPr>
            <a:spLocks noChangeShapeType="1"/>
          </p:cNvSpPr>
          <p:nvPr/>
        </p:nvSpPr>
        <p:spPr bwMode="auto">
          <a:xfrm>
            <a:off x="1822450" y="3784600"/>
            <a:ext cx="131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81" name="Rectangle 113"/>
          <p:cNvSpPr>
            <a:spLocks noChangeArrowheads="1"/>
          </p:cNvSpPr>
          <p:nvPr/>
        </p:nvSpPr>
        <p:spPr bwMode="auto">
          <a:xfrm>
            <a:off x="1800225" y="3770313"/>
            <a:ext cx="44450" cy="42862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82" name="Line 114"/>
          <p:cNvSpPr>
            <a:spLocks noChangeShapeType="1"/>
          </p:cNvSpPr>
          <p:nvPr/>
        </p:nvSpPr>
        <p:spPr bwMode="auto">
          <a:xfrm>
            <a:off x="1822450" y="2836863"/>
            <a:ext cx="131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83" name="Rectangle 115"/>
          <p:cNvSpPr>
            <a:spLocks noChangeArrowheads="1"/>
          </p:cNvSpPr>
          <p:nvPr/>
        </p:nvSpPr>
        <p:spPr bwMode="auto">
          <a:xfrm>
            <a:off x="1800225" y="2822575"/>
            <a:ext cx="44450" cy="42863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84" name="Line 116"/>
          <p:cNvSpPr>
            <a:spLocks noChangeShapeType="1"/>
          </p:cNvSpPr>
          <p:nvPr/>
        </p:nvSpPr>
        <p:spPr bwMode="auto">
          <a:xfrm>
            <a:off x="1814513" y="2552700"/>
            <a:ext cx="0" cy="276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85" name="Line 117"/>
          <p:cNvSpPr>
            <a:spLocks noChangeShapeType="1"/>
          </p:cNvSpPr>
          <p:nvPr/>
        </p:nvSpPr>
        <p:spPr bwMode="auto">
          <a:xfrm>
            <a:off x="1814513" y="2843213"/>
            <a:ext cx="0" cy="933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86" name="Line 118"/>
          <p:cNvSpPr>
            <a:spLocks noChangeShapeType="1"/>
          </p:cNvSpPr>
          <p:nvPr/>
        </p:nvSpPr>
        <p:spPr bwMode="auto">
          <a:xfrm>
            <a:off x="1814513" y="3790950"/>
            <a:ext cx="0" cy="933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87" name="Line 119"/>
          <p:cNvSpPr>
            <a:spLocks noChangeShapeType="1"/>
          </p:cNvSpPr>
          <p:nvPr/>
        </p:nvSpPr>
        <p:spPr bwMode="auto">
          <a:xfrm>
            <a:off x="1814513" y="4738688"/>
            <a:ext cx="0" cy="933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88" name="Line 120"/>
          <p:cNvSpPr>
            <a:spLocks noChangeShapeType="1"/>
          </p:cNvSpPr>
          <p:nvPr/>
        </p:nvSpPr>
        <p:spPr bwMode="auto">
          <a:xfrm>
            <a:off x="1814513" y="5686425"/>
            <a:ext cx="0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89" name="Line 121"/>
          <p:cNvSpPr>
            <a:spLocks noChangeShapeType="1"/>
          </p:cNvSpPr>
          <p:nvPr/>
        </p:nvSpPr>
        <p:spPr bwMode="auto">
          <a:xfrm>
            <a:off x="2260600" y="2836863"/>
            <a:ext cx="131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90" name="Line 122"/>
          <p:cNvSpPr>
            <a:spLocks noChangeShapeType="1"/>
          </p:cNvSpPr>
          <p:nvPr/>
        </p:nvSpPr>
        <p:spPr bwMode="auto">
          <a:xfrm>
            <a:off x="3354388" y="2836863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91" name="Line 123"/>
          <p:cNvSpPr>
            <a:spLocks noChangeShapeType="1"/>
          </p:cNvSpPr>
          <p:nvPr/>
        </p:nvSpPr>
        <p:spPr bwMode="auto">
          <a:xfrm>
            <a:off x="4449763" y="2836863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92" name="Line 124"/>
          <p:cNvSpPr>
            <a:spLocks noChangeShapeType="1"/>
          </p:cNvSpPr>
          <p:nvPr/>
        </p:nvSpPr>
        <p:spPr bwMode="auto">
          <a:xfrm>
            <a:off x="5545138" y="2836863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93" name="Line 125"/>
          <p:cNvSpPr>
            <a:spLocks noChangeShapeType="1"/>
          </p:cNvSpPr>
          <p:nvPr/>
        </p:nvSpPr>
        <p:spPr bwMode="auto">
          <a:xfrm>
            <a:off x="2398713" y="2698750"/>
            <a:ext cx="0" cy="130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94" name="Rectangle 126"/>
          <p:cNvSpPr>
            <a:spLocks noChangeArrowheads="1"/>
          </p:cNvSpPr>
          <p:nvPr/>
        </p:nvSpPr>
        <p:spPr bwMode="auto">
          <a:xfrm>
            <a:off x="2384425" y="2676525"/>
            <a:ext cx="44450" cy="42863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95" name="Line 127"/>
          <p:cNvSpPr>
            <a:spLocks noChangeShapeType="1"/>
          </p:cNvSpPr>
          <p:nvPr/>
        </p:nvSpPr>
        <p:spPr bwMode="auto">
          <a:xfrm>
            <a:off x="1530350" y="2690813"/>
            <a:ext cx="862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96" name="Line 128"/>
          <p:cNvSpPr>
            <a:spLocks noChangeShapeType="1"/>
          </p:cNvSpPr>
          <p:nvPr/>
        </p:nvSpPr>
        <p:spPr bwMode="auto">
          <a:xfrm>
            <a:off x="2406650" y="2690813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97" name="Rectangle 129"/>
          <p:cNvSpPr>
            <a:spLocks noChangeArrowheads="1"/>
          </p:cNvSpPr>
          <p:nvPr/>
        </p:nvSpPr>
        <p:spPr bwMode="auto">
          <a:xfrm>
            <a:off x="3479800" y="2676525"/>
            <a:ext cx="42863" cy="42863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98" name="Line 130"/>
          <p:cNvSpPr>
            <a:spLocks noChangeShapeType="1"/>
          </p:cNvSpPr>
          <p:nvPr/>
        </p:nvSpPr>
        <p:spPr bwMode="auto">
          <a:xfrm>
            <a:off x="3500438" y="2690813"/>
            <a:ext cx="1081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99" name="Rectangle 131"/>
          <p:cNvSpPr>
            <a:spLocks noChangeArrowheads="1"/>
          </p:cNvSpPr>
          <p:nvPr/>
        </p:nvSpPr>
        <p:spPr bwMode="auto">
          <a:xfrm>
            <a:off x="4573588" y="2676525"/>
            <a:ext cx="44450" cy="42863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00" name="Line 132"/>
          <p:cNvSpPr>
            <a:spLocks noChangeShapeType="1"/>
          </p:cNvSpPr>
          <p:nvPr/>
        </p:nvSpPr>
        <p:spPr bwMode="auto">
          <a:xfrm>
            <a:off x="4595813" y="2690813"/>
            <a:ext cx="1081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01" name="Rectangle 133"/>
          <p:cNvSpPr>
            <a:spLocks noChangeArrowheads="1"/>
          </p:cNvSpPr>
          <p:nvPr/>
        </p:nvSpPr>
        <p:spPr bwMode="auto">
          <a:xfrm>
            <a:off x="5668963" y="2676525"/>
            <a:ext cx="44450" cy="42863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02" name="Line 134"/>
          <p:cNvSpPr>
            <a:spLocks noChangeShapeType="1"/>
          </p:cNvSpPr>
          <p:nvPr/>
        </p:nvSpPr>
        <p:spPr bwMode="auto">
          <a:xfrm>
            <a:off x="5691188" y="2690813"/>
            <a:ext cx="495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03" name="Line 135"/>
          <p:cNvSpPr>
            <a:spLocks noChangeShapeType="1"/>
          </p:cNvSpPr>
          <p:nvPr/>
        </p:nvSpPr>
        <p:spPr bwMode="auto">
          <a:xfrm>
            <a:off x="4587875" y="2698750"/>
            <a:ext cx="0" cy="130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04" name="Line 136"/>
          <p:cNvSpPr>
            <a:spLocks noChangeShapeType="1"/>
          </p:cNvSpPr>
          <p:nvPr/>
        </p:nvSpPr>
        <p:spPr bwMode="auto">
          <a:xfrm>
            <a:off x="5683250" y="2698750"/>
            <a:ext cx="0" cy="130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05" name="Line 137"/>
          <p:cNvSpPr>
            <a:spLocks noChangeShapeType="1"/>
          </p:cNvSpPr>
          <p:nvPr/>
        </p:nvSpPr>
        <p:spPr bwMode="auto">
          <a:xfrm>
            <a:off x="3494088" y="2698750"/>
            <a:ext cx="0" cy="130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06" name="Line 138"/>
          <p:cNvSpPr>
            <a:spLocks noChangeShapeType="1"/>
          </p:cNvSpPr>
          <p:nvPr/>
        </p:nvSpPr>
        <p:spPr bwMode="auto">
          <a:xfrm>
            <a:off x="2917825" y="5678488"/>
            <a:ext cx="130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07" name="Rectangle 139"/>
          <p:cNvSpPr>
            <a:spLocks noChangeArrowheads="1"/>
          </p:cNvSpPr>
          <p:nvPr/>
        </p:nvSpPr>
        <p:spPr bwMode="auto">
          <a:xfrm>
            <a:off x="2895600" y="5664200"/>
            <a:ext cx="42863" cy="44450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08" name="Line 140"/>
          <p:cNvSpPr>
            <a:spLocks noChangeShapeType="1"/>
          </p:cNvSpPr>
          <p:nvPr/>
        </p:nvSpPr>
        <p:spPr bwMode="auto">
          <a:xfrm>
            <a:off x="2917825" y="4732338"/>
            <a:ext cx="130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09" name="Rectangle 141"/>
          <p:cNvSpPr>
            <a:spLocks noChangeArrowheads="1"/>
          </p:cNvSpPr>
          <p:nvPr/>
        </p:nvSpPr>
        <p:spPr bwMode="auto">
          <a:xfrm>
            <a:off x="2895600" y="4716463"/>
            <a:ext cx="42863" cy="44450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10" name="Line 142"/>
          <p:cNvSpPr>
            <a:spLocks noChangeShapeType="1"/>
          </p:cNvSpPr>
          <p:nvPr/>
        </p:nvSpPr>
        <p:spPr bwMode="auto">
          <a:xfrm>
            <a:off x="2917825" y="2836863"/>
            <a:ext cx="130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11" name="Rectangle 143"/>
          <p:cNvSpPr>
            <a:spLocks noChangeArrowheads="1"/>
          </p:cNvSpPr>
          <p:nvPr/>
        </p:nvSpPr>
        <p:spPr bwMode="auto">
          <a:xfrm>
            <a:off x="2895600" y="2822575"/>
            <a:ext cx="42863" cy="42863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12" name="Line 144"/>
          <p:cNvSpPr>
            <a:spLocks noChangeShapeType="1"/>
          </p:cNvSpPr>
          <p:nvPr/>
        </p:nvSpPr>
        <p:spPr bwMode="auto">
          <a:xfrm>
            <a:off x="2917825" y="3784600"/>
            <a:ext cx="130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13" name="Rectangle 145"/>
          <p:cNvSpPr>
            <a:spLocks noChangeArrowheads="1"/>
          </p:cNvSpPr>
          <p:nvPr/>
        </p:nvSpPr>
        <p:spPr bwMode="auto">
          <a:xfrm>
            <a:off x="2895600" y="3770313"/>
            <a:ext cx="42863" cy="42862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14" name="Line 146"/>
          <p:cNvSpPr>
            <a:spLocks noChangeShapeType="1"/>
          </p:cNvSpPr>
          <p:nvPr/>
        </p:nvSpPr>
        <p:spPr bwMode="auto">
          <a:xfrm>
            <a:off x="2909888" y="2552700"/>
            <a:ext cx="0" cy="276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15" name="Line 147"/>
          <p:cNvSpPr>
            <a:spLocks noChangeShapeType="1"/>
          </p:cNvSpPr>
          <p:nvPr/>
        </p:nvSpPr>
        <p:spPr bwMode="auto">
          <a:xfrm>
            <a:off x="2909888" y="2843213"/>
            <a:ext cx="0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16" name="Line 148"/>
          <p:cNvSpPr>
            <a:spLocks noChangeShapeType="1"/>
          </p:cNvSpPr>
          <p:nvPr/>
        </p:nvSpPr>
        <p:spPr bwMode="auto">
          <a:xfrm>
            <a:off x="2909888" y="3500438"/>
            <a:ext cx="0" cy="276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17" name="Line 149"/>
          <p:cNvSpPr>
            <a:spLocks noChangeShapeType="1"/>
          </p:cNvSpPr>
          <p:nvPr/>
        </p:nvSpPr>
        <p:spPr bwMode="auto">
          <a:xfrm>
            <a:off x="2909888" y="3790950"/>
            <a:ext cx="0" cy="933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18" name="Line 150"/>
          <p:cNvSpPr>
            <a:spLocks noChangeShapeType="1"/>
          </p:cNvSpPr>
          <p:nvPr/>
        </p:nvSpPr>
        <p:spPr bwMode="auto">
          <a:xfrm>
            <a:off x="2909888" y="4738688"/>
            <a:ext cx="0" cy="933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19" name="Line 151"/>
          <p:cNvSpPr>
            <a:spLocks noChangeShapeType="1"/>
          </p:cNvSpPr>
          <p:nvPr/>
        </p:nvSpPr>
        <p:spPr bwMode="auto">
          <a:xfrm>
            <a:off x="2909888" y="5686425"/>
            <a:ext cx="0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20" name="Line 152"/>
          <p:cNvSpPr>
            <a:spLocks noChangeShapeType="1"/>
          </p:cNvSpPr>
          <p:nvPr/>
        </p:nvSpPr>
        <p:spPr bwMode="auto">
          <a:xfrm>
            <a:off x="2260600" y="3784600"/>
            <a:ext cx="131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21" name="Line 153"/>
          <p:cNvSpPr>
            <a:spLocks noChangeShapeType="1"/>
          </p:cNvSpPr>
          <p:nvPr/>
        </p:nvSpPr>
        <p:spPr bwMode="auto">
          <a:xfrm>
            <a:off x="3354388" y="3784600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22" name="Line 154"/>
          <p:cNvSpPr>
            <a:spLocks noChangeShapeType="1"/>
          </p:cNvSpPr>
          <p:nvPr/>
        </p:nvSpPr>
        <p:spPr bwMode="auto">
          <a:xfrm>
            <a:off x="4449763" y="3784600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23" name="Line 155"/>
          <p:cNvSpPr>
            <a:spLocks noChangeShapeType="1"/>
          </p:cNvSpPr>
          <p:nvPr/>
        </p:nvSpPr>
        <p:spPr bwMode="auto">
          <a:xfrm>
            <a:off x="5545138" y="3784600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24" name="Line 156"/>
          <p:cNvSpPr>
            <a:spLocks noChangeShapeType="1"/>
          </p:cNvSpPr>
          <p:nvPr/>
        </p:nvSpPr>
        <p:spPr bwMode="auto">
          <a:xfrm>
            <a:off x="1530350" y="3638550"/>
            <a:ext cx="862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25" name="Rectangle 157"/>
          <p:cNvSpPr>
            <a:spLocks noChangeArrowheads="1"/>
          </p:cNvSpPr>
          <p:nvPr/>
        </p:nvSpPr>
        <p:spPr bwMode="auto">
          <a:xfrm>
            <a:off x="2384425" y="3624263"/>
            <a:ext cx="44450" cy="42862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26" name="Line 158"/>
          <p:cNvSpPr>
            <a:spLocks noChangeShapeType="1"/>
          </p:cNvSpPr>
          <p:nvPr/>
        </p:nvSpPr>
        <p:spPr bwMode="auto">
          <a:xfrm>
            <a:off x="2406650" y="3638550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27" name="Rectangle 159"/>
          <p:cNvSpPr>
            <a:spLocks noChangeArrowheads="1"/>
          </p:cNvSpPr>
          <p:nvPr/>
        </p:nvSpPr>
        <p:spPr bwMode="auto">
          <a:xfrm>
            <a:off x="3479800" y="3624263"/>
            <a:ext cx="42863" cy="42862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28" name="Line 160"/>
          <p:cNvSpPr>
            <a:spLocks noChangeShapeType="1"/>
          </p:cNvSpPr>
          <p:nvPr/>
        </p:nvSpPr>
        <p:spPr bwMode="auto">
          <a:xfrm>
            <a:off x="3500438" y="3638550"/>
            <a:ext cx="1081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29" name="Rectangle 161"/>
          <p:cNvSpPr>
            <a:spLocks noChangeArrowheads="1"/>
          </p:cNvSpPr>
          <p:nvPr/>
        </p:nvSpPr>
        <p:spPr bwMode="auto">
          <a:xfrm>
            <a:off x="4573588" y="3624263"/>
            <a:ext cx="44450" cy="42862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30" name="Line 162"/>
          <p:cNvSpPr>
            <a:spLocks noChangeShapeType="1"/>
          </p:cNvSpPr>
          <p:nvPr/>
        </p:nvSpPr>
        <p:spPr bwMode="auto">
          <a:xfrm>
            <a:off x="4595813" y="3638550"/>
            <a:ext cx="1081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31" name="Rectangle 163"/>
          <p:cNvSpPr>
            <a:spLocks noChangeArrowheads="1"/>
          </p:cNvSpPr>
          <p:nvPr/>
        </p:nvSpPr>
        <p:spPr bwMode="auto">
          <a:xfrm>
            <a:off x="5668963" y="3624263"/>
            <a:ext cx="44450" cy="42862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32" name="Line 164"/>
          <p:cNvSpPr>
            <a:spLocks noChangeShapeType="1"/>
          </p:cNvSpPr>
          <p:nvPr/>
        </p:nvSpPr>
        <p:spPr bwMode="auto">
          <a:xfrm>
            <a:off x="5691188" y="3638550"/>
            <a:ext cx="495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33" name="Line 165"/>
          <p:cNvSpPr>
            <a:spLocks noChangeShapeType="1"/>
          </p:cNvSpPr>
          <p:nvPr/>
        </p:nvSpPr>
        <p:spPr bwMode="auto">
          <a:xfrm>
            <a:off x="2398713" y="3644900"/>
            <a:ext cx="0" cy="131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34" name="Line 166"/>
          <p:cNvSpPr>
            <a:spLocks noChangeShapeType="1"/>
          </p:cNvSpPr>
          <p:nvPr/>
        </p:nvSpPr>
        <p:spPr bwMode="auto">
          <a:xfrm>
            <a:off x="3494088" y="3644900"/>
            <a:ext cx="0" cy="131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35" name="Line 167"/>
          <p:cNvSpPr>
            <a:spLocks noChangeShapeType="1"/>
          </p:cNvSpPr>
          <p:nvPr/>
        </p:nvSpPr>
        <p:spPr bwMode="auto">
          <a:xfrm>
            <a:off x="5683250" y="3644900"/>
            <a:ext cx="0" cy="131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36" name="Line 168"/>
          <p:cNvSpPr>
            <a:spLocks noChangeShapeType="1"/>
          </p:cNvSpPr>
          <p:nvPr/>
        </p:nvSpPr>
        <p:spPr bwMode="auto">
          <a:xfrm>
            <a:off x="4587875" y="3644900"/>
            <a:ext cx="0" cy="131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37" name="Line 169"/>
          <p:cNvSpPr>
            <a:spLocks noChangeShapeType="1"/>
          </p:cNvSpPr>
          <p:nvPr/>
        </p:nvSpPr>
        <p:spPr bwMode="auto">
          <a:xfrm>
            <a:off x="4011613" y="5678488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38" name="Rectangle 170"/>
          <p:cNvSpPr>
            <a:spLocks noChangeArrowheads="1"/>
          </p:cNvSpPr>
          <p:nvPr/>
        </p:nvSpPr>
        <p:spPr bwMode="auto">
          <a:xfrm>
            <a:off x="3989388" y="5664200"/>
            <a:ext cx="44450" cy="44450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39" name="Line 171"/>
          <p:cNvSpPr>
            <a:spLocks noChangeShapeType="1"/>
          </p:cNvSpPr>
          <p:nvPr/>
        </p:nvSpPr>
        <p:spPr bwMode="auto">
          <a:xfrm>
            <a:off x="4011613" y="2836863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40" name="Rectangle 172"/>
          <p:cNvSpPr>
            <a:spLocks noChangeArrowheads="1"/>
          </p:cNvSpPr>
          <p:nvPr/>
        </p:nvSpPr>
        <p:spPr bwMode="auto">
          <a:xfrm>
            <a:off x="3989388" y="2822575"/>
            <a:ext cx="44450" cy="42863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41" name="Line 173"/>
          <p:cNvSpPr>
            <a:spLocks noChangeShapeType="1"/>
          </p:cNvSpPr>
          <p:nvPr/>
        </p:nvSpPr>
        <p:spPr bwMode="auto">
          <a:xfrm>
            <a:off x="4011613" y="3784600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42" name="Rectangle 174"/>
          <p:cNvSpPr>
            <a:spLocks noChangeArrowheads="1"/>
          </p:cNvSpPr>
          <p:nvPr/>
        </p:nvSpPr>
        <p:spPr bwMode="auto">
          <a:xfrm>
            <a:off x="3989388" y="3770313"/>
            <a:ext cx="44450" cy="42862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43" name="Line 175"/>
          <p:cNvSpPr>
            <a:spLocks noChangeShapeType="1"/>
          </p:cNvSpPr>
          <p:nvPr/>
        </p:nvSpPr>
        <p:spPr bwMode="auto">
          <a:xfrm>
            <a:off x="4011613" y="4732338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44" name="Rectangle 176"/>
          <p:cNvSpPr>
            <a:spLocks noChangeArrowheads="1"/>
          </p:cNvSpPr>
          <p:nvPr/>
        </p:nvSpPr>
        <p:spPr bwMode="auto">
          <a:xfrm>
            <a:off x="3989388" y="4716463"/>
            <a:ext cx="44450" cy="44450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45" name="Line 177"/>
          <p:cNvSpPr>
            <a:spLocks noChangeShapeType="1"/>
          </p:cNvSpPr>
          <p:nvPr/>
        </p:nvSpPr>
        <p:spPr bwMode="auto">
          <a:xfrm>
            <a:off x="4005263" y="2552700"/>
            <a:ext cx="0" cy="276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46" name="Line 178"/>
          <p:cNvSpPr>
            <a:spLocks noChangeShapeType="1"/>
          </p:cNvSpPr>
          <p:nvPr/>
        </p:nvSpPr>
        <p:spPr bwMode="auto">
          <a:xfrm>
            <a:off x="4005263" y="2843213"/>
            <a:ext cx="0" cy="933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47" name="Line 179"/>
          <p:cNvSpPr>
            <a:spLocks noChangeShapeType="1"/>
          </p:cNvSpPr>
          <p:nvPr/>
        </p:nvSpPr>
        <p:spPr bwMode="auto">
          <a:xfrm>
            <a:off x="4005263" y="3790950"/>
            <a:ext cx="0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48" name="Line 180"/>
          <p:cNvSpPr>
            <a:spLocks noChangeShapeType="1"/>
          </p:cNvSpPr>
          <p:nvPr/>
        </p:nvSpPr>
        <p:spPr bwMode="auto">
          <a:xfrm>
            <a:off x="4005263" y="4448175"/>
            <a:ext cx="0" cy="276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49" name="Line 181"/>
          <p:cNvSpPr>
            <a:spLocks noChangeShapeType="1"/>
          </p:cNvSpPr>
          <p:nvPr/>
        </p:nvSpPr>
        <p:spPr bwMode="auto">
          <a:xfrm>
            <a:off x="4005263" y="4738688"/>
            <a:ext cx="0" cy="933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50" name="Line 182"/>
          <p:cNvSpPr>
            <a:spLocks noChangeShapeType="1"/>
          </p:cNvSpPr>
          <p:nvPr/>
        </p:nvSpPr>
        <p:spPr bwMode="auto">
          <a:xfrm>
            <a:off x="4005263" y="5686425"/>
            <a:ext cx="0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51" name="Line 183"/>
          <p:cNvSpPr>
            <a:spLocks noChangeShapeType="1"/>
          </p:cNvSpPr>
          <p:nvPr/>
        </p:nvSpPr>
        <p:spPr bwMode="auto">
          <a:xfrm>
            <a:off x="2260600" y="4732338"/>
            <a:ext cx="131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52" name="Line 184"/>
          <p:cNvSpPr>
            <a:spLocks noChangeShapeType="1"/>
          </p:cNvSpPr>
          <p:nvPr/>
        </p:nvSpPr>
        <p:spPr bwMode="auto">
          <a:xfrm>
            <a:off x="3354388" y="4732338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53" name="Line 185"/>
          <p:cNvSpPr>
            <a:spLocks noChangeShapeType="1"/>
          </p:cNvSpPr>
          <p:nvPr/>
        </p:nvSpPr>
        <p:spPr bwMode="auto">
          <a:xfrm>
            <a:off x="4449763" y="4732338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54" name="Line 186"/>
          <p:cNvSpPr>
            <a:spLocks noChangeShapeType="1"/>
          </p:cNvSpPr>
          <p:nvPr/>
        </p:nvSpPr>
        <p:spPr bwMode="auto">
          <a:xfrm>
            <a:off x="5545138" y="4732338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55" name="Line 187"/>
          <p:cNvSpPr>
            <a:spLocks noChangeShapeType="1"/>
          </p:cNvSpPr>
          <p:nvPr/>
        </p:nvSpPr>
        <p:spPr bwMode="auto">
          <a:xfrm>
            <a:off x="2398713" y="4592638"/>
            <a:ext cx="0" cy="131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56" name="Rectangle 188"/>
          <p:cNvSpPr>
            <a:spLocks noChangeArrowheads="1"/>
          </p:cNvSpPr>
          <p:nvPr/>
        </p:nvSpPr>
        <p:spPr bwMode="auto">
          <a:xfrm>
            <a:off x="2384425" y="4572000"/>
            <a:ext cx="44450" cy="42863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57" name="Line 189"/>
          <p:cNvSpPr>
            <a:spLocks noChangeShapeType="1"/>
          </p:cNvSpPr>
          <p:nvPr/>
        </p:nvSpPr>
        <p:spPr bwMode="auto">
          <a:xfrm>
            <a:off x="1530350" y="4586288"/>
            <a:ext cx="862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58" name="Line 190"/>
          <p:cNvSpPr>
            <a:spLocks noChangeShapeType="1"/>
          </p:cNvSpPr>
          <p:nvPr/>
        </p:nvSpPr>
        <p:spPr bwMode="auto">
          <a:xfrm>
            <a:off x="2406650" y="4586288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59" name="Rectangle 191"/>
          <p:cNvSpPr>
            <a:spLocks noChangeArrowheads="1"/>
          </p:cNvSpPr>
          <p:nvPr/>
        </p:nvSpPr>
        <p:spPr bwMode="auto">
          <a:xfrm>
            <a:off x="3479800" y="4572000"/>
            <a:ext cx="42863" cy="42863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60" name="Line 192"/>
          <p:cNvSpPr>
            <a:spLocks noChangeShapeType="1"/>
          </p:cNvSpPr>
          <p:nvPr/>
        </p:nvSpPr>
        <p:spPr bwMode="auto">
          <a:xfrm>
            <a:off x="3500438" y="4586288"/>
            <a:ext cx="1081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61" name="Rectangle 193"/>
          <p:cNvSpPr>
            <a:spLocks noChangeArrowheads="1"/>
          </p:cNvSpPr>
          <p:nvPr/>
        </p:nvSpPr>
        <p:spPr bwMode="auto">
          <a:xfrm>
            <a:off x="4573588" y="4572000"/>
            <a:ext cx="44450" cy="42863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62" name="Line 194"/>
          <p:cNvSpPr>
            <a:spLocks noChangeShapeType="1"/>
          </p:cNvSpPr>
          <p:nvPr/>
        </p:nvSpPr>
        <p:spPr bwMode="auto">
          <a:xfrm>
            <a:off x="4595813" y="4586288"/>
            <a:ext cx="1081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63" name="Rectangle 195"/>
          <p:cNvSpPr>
            <a:spLocks noChangeArrowheads="1"/>
          </p:cNvSpPr>
          <p:nvPr/>
        </p:nvSpPr>
        <p:spPr bwMode="auto">
          <a:xfrm>
            <a:off x="5668963" y="4572000"/>
            <a:ext cx="44450" cy="42863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64" name="Line 196"/>
          <p:cNvSpPr>
            <a:spLocks noChangeShapeType="1"/>
          </p:cNvSpPr>
          <p:nvPr/>
        </p:nvSpPr>
        <p:spPr bwMode="auto">
          <a:xfrm>
            <a:off x="5691188" y="4586288"/>
            <a:ext cx="495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65" name="Line 197"/>
          <p:cNvSpPr>
            <a:spLocks noChangeShapeType="1"/>
          </p:cNvSpPr>
          <p:nvPr/>
        </p:nvSpPr>
        <p:spPr bwMode="auto">
          <a:xfrm>
            <a:off x="3494088" y="4592638"/>
            <a:ext cx="0" cy="131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66" name="Line 198"/>
          <p:cNvSpPr>
            <a:spLocks noChangeShapeType="1"/>
          </p:cNvSpPr>
          <p:nvPr/>
        </p:nvSpPr>
        <p:spPr bwMode="auto">
          <a:xfrm>
            <a:off x="5683250" y="4592638"/>
            <a:ext cx="0" cy="131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67" name="Line 199"/>
          <p:cNvSpPr>
            <a:spLocks noChangeShapeType="1"/>
          </p:cNvSpPr>
          <p:nvPr/>
        </p:nvSpPr>
        <p:spPr bwMode="auto">
          <a:xfrm>
            <a:off x="4587875" y="4592638"/>
            <a:ext cx="0" cy="131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68" name="Line 200"/>
          <p:cNvSpPr>
            <a:spLocks noChangeShapeType="1"/>
          </p:cNvSpPr>
          <p:nvPr/>
        </p:nvSpPr>
        <p:spPr bwMode="auto">
          <a:xfrm>
            <a:off x="5545138" y="5678488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69" name="Line 201"/>
          <p:cNvSpPr>
            <a:spLocks noChangeShapeType="1"/>
          </p:cNvSpPr>
          <p:nvPr/>
        </p:nvSpPr>
        <p:spPr bwMode="auto">
          <a:xfrm>
            <a:off x="4449763" y="5678488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70" name="Line 202"/>
          <p:cNvSpPr>
            <a:spLocks noChangeShapeType="1"/>
          </p:cNvSpPr>
          <p:nvPr/>
        </p:nvSpPr>
        <p:spPr bwMode="auto">
          <a:xfrm>
            <a:off x="3354388" y="5678488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71" name="Line 203"/>
          <p:cNvSpPr>
            <a:spLocks noChangeShapeType="1"/>
          </p:cNvSpPr>
          <p:nvPr/>
        </p:nvSpPr>
        <p:spPr bwMode="auto">
          <a:xfrm>
            <a:off x="2260600" y="5678488"/>
            <a:ext cx="131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72" name="Line 204"/>
          <p:cNvSpPr>
            <a:spLocks noChangeShapeType="1"/>
          </p:cNvSpPr>
          <p:nvPr/>
        </p:nvSpPr>
        <p:spPr bwMode="auto">
          <a:xfrm>
            <a:off x="1530350" y="5534025"/>
            <a:ext cx="862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73" name="Rectangle 205"/>
          <p:cNvSpPr>
            <a:spLocks noChangeArrowheads="1"/>
          </p:cNvSpPr>
          <p:nvPr/>
        </p:nvSpPr>
        <p:spPr bwMode="auto">
          <a:xfrm>
            <a:off x="2384425" y="5518150"/>
            <a:ext cx="44450" cy="44450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74" name="Line 206"/>
          <p:cNvSpPr>
            <a:spLocks noChangeShapeType="1"/>
          </p:cNvSpPr>
          <p:nvPr/>
        </p:nvSpPr>
        <p:spPr bwMode="auto">
          <a:xfrm>
            <a:off x="2406650" y="5534025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75" name="Rectangle 207"/>
          <p:cNvSpPr>
            <a:spLocks noChangeArrowheads="1"/>
          </p:cNvSpPr>
          <p:nvPr/>
        </p:nvSpPr>
        <p:spPr bwMode="auto">
          <a:xfrm>
            <a:off x="3479800" y="5518150"/>
            <a:ext cx="42863" cy="44450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76" name="Line 208"/>
          <p:cNvSpPr>
            <a:spLocks noChangeShapeType="1"/>
          </p:cNvSpPr>
          <p:nvPr/>
        </p:nvSpPr>
        <p:spPr bwMode="auto">
          <a:xfrm>
            <a:off x="3500438" y="5534025"/>
            <a:ext cx="1081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77" name="Rectangle 209"/>
          <p:cNvSpPr>
            <a:spLocks noChangeArrowheads="1"/>
          </p:cNvSpPr>
          <p:nvPr/>
        </p:nvSpPr>
        <p:spPr bwMode="auto">
          <a:xfrm>
            <a:off x="4573588" y="5518150"/>
            <a:ext cx="44450" cy="44450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78" name="Line 210"/>
          <p:cNvSpPr>
            <a:spLocks noChangeShapeType="1"/>
          </p:cNvSpPr>
          <p:nvPr/>
        </p:nvSpPr>
        <p:spPr bwMode="auto">
          <a:xfrm>
            <a:off x="4595813" y="5534025"/>
            <a:ext cx="1081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79" name="Rectangle 211"/>
          <p:cNvSpPr>
            <a:spLocks noChangeArrowheads="1"/>
          </p:cNvSpPr>
          <p:nvPr/>
        </p:nvSpPr>
        <p:spPr bwMode="auto">
          <a:xfrm>
            <a:off x="5668963" y="5518150"/>
            <a:ext cx="44450" cy="44450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80" name="Line 212"/>
          <p:cNvSpPr>
            <a:spLocks noChangeShapeType="1"/>
          </p:cNvSpPr>
          <p:nvPr/>
        </p:nvSpPr>
        <p:spPr bwMode="auto">
          <a:xfrm>
            <a:off x="5691188" y="5534025"/>
            <a:ext cx="495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81" name="Line 213"/>
          <p:cNvSpPr>
            <a:spLocks noChangeShapeType="1"/>
          </p:cNvSpPr>
          <p:nvPr/>
        </p:nvSpPr>
        <p:spPr bwMode="auto">
          <a:xfrm>
            <a:off x="4587875" y="5540375"/>
            <a:ext cx="0" cy="131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82" name="Line 214"/>
          <p:cNvSpPr>
            <a:spLocks noChangeShapeType="1"/>
          </p:cNvSpPr>
          <p:nvPr/>
        </p:nvSpPr>
        <p:spPr bwMode="auto">
          <a:xfrm>
            <a:off x="3494088" y="5540375"/>
            <a:ext cx="0" cy="131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83" name="Line 215"/>
          <p:cNvSpPr>
            <a:spLocks noChangeShapeType="1"/>
          </p:cNvSpPr>
          <p:nvPr/>
        </p:nvSpPr>
        <p:spPr bwMode="auto">
          <a:xfrm>
            <a:off x="2398713" y="5540375"/>
            <a:ext cx="0" cy="131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84" name="Line 216"/>
          <p:cNvSpPr>
            <a:spLocks noChangeShapeType="1"/>
          </p:cNvSpPr>
          <p:nvPr/>
        </p:nvSpPr>
        <p:spPr bwMode="auto">
          <a:xfrm>
            <a:off x="5683250" y="5540375"/>
            <a:ext cx="0" cy="131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85" name="Line 217"/>
          <p:cNvSpPr>
            <a:spLocks noChangeShapeType="1"/>
          </p:cNvSpPr>
          <p:nvPr/>
        </p:nvSpPr>
        <p:spPr bwMode="auto">
          <a:xfrm>
            <a:off x="5106988" y="2836863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86" name="Line 218"/>
          <p:cNvSpPr>
            <a:spLocks noChangeShapeType="1"/>
          </p:cNvSpPr>
          <p:nvPr/>
        </p:nvSpPr>
        <p:spPr bwMode="auto">
          <a:xfrm>
            <a:off x="5106988" y="3784600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87" name="Rectangle 219"/>
          <p:cNvSpPr>
            <a:spLocks noChangeArrowheads="1"/>
          </p:cNvSpPr>
          <p:nvPr/>
        </p:nvSpPr>
        <p:spPr bwMode="auto">
          <a:xfrm>
            <a:off x="5084763" y="3770313"/>
            <a:ext cx="44450" cy="42862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88" name="Line 220"/>
          <p:cNvSpPr>
            <a:spLocks noChangeShapeType="1"/>
          </p:cNvSpPr>
          <p:nvPr/>
        </p:nvSpPr>
        <p:spPr bwMode="auto">
          <a:xfrm>
            <a:off x="5106988" y="4732338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89" name="Rectangle 221"/>
          <p:cNvSpPr>
            <a:spLocks noChangeArrowheads="1"/>
          </p:cNvSpPr>
          <p:nvPr/>
        </p:nvSpPr>
        <p:spPr bwMode="auto">
          <a:xfrm>
            <a:off x="5084763" y="4716463"/>
            <a:ext cx="44450" cy="44450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90" name="Line 222"/>
          <p:cNvSpPr>
            <a:spLocks noChangeShapeType="1"/>
          </p:cNvSpPr>
          <p:nvPr/>
        </p:nvSpPr>
        <p:spPr bwMode="auto">
          <a:xfrm>
            <a:off x="5106988" y="5678488"/>
            <a:ext cx="13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91" name="Rectangle 223"/>
          <p:cNvSpPr>
            <a:spLocks noChangeArrowheads="1"/>
          </p:cNvSpPr>
          <p:nvPr/>
        </p:nvSpPr>
        <p:spPr bwMode="auto">
          <a:xfrm>
            <a:off x="5084763" y="5664200"/>
            <a:ext cx="44450" cy="44450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92" name="Line 224"/>
          <p:cNvSpPr>
            <a:spLocks noChangeShapeType="1"/>
          </p:cNvSpPr>
          <p:nvPr/>
        </p:nvSpPr>
        <p:spPr bwMode="auto">
          <a:xfrm>
            <a:off x="5099050" y="2538413"/>
            <a:ext cx="0" cy="1238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93" name="Line 225"/>
          <p:cNvSpPr>
            <a:spLocks noChangeShapeType="1"/>
          </p:cNvSpPr>
          <p:nvPr/>
        </p:nvSpPr>
        <p:spPr bwMode="auto">
          <a:xfrm>
            <a:off x="5099050" y="3790950"/>
            <a:ext cx="0" cy="933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94" name="Line 226"/>
          <p:cNvSpPr>
            <a:spLocks noChangeShapeType="1"/>
          </p:cNvSpPr>
          <p:nvPr/>
        </p:nvSpPr>
        <p:spPr bwMode="auto">
          <a:xfrm>
            <a:off x="5099050" y="4738688"/>
            <a:ext cx="0" cy="641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95" name="Line 227"/>
          <p:cNvSpPr>
            <a:spLocks noChangeShapeType="1"/>
          </p:cNvSpPr>
          <p:nvPr/>
        </p:nvSpPr>
        <p:spPr bwMode="auto">
          <a:xfrm>
            <a:off x="5099050" y="5394325"/>
            <a:ext cx="0" cy="277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96" name="Line 228"/>
          <p:cNvSpPr>
            <a:spLocks noChangeShapeType="1"/>
          </p:cNvSpPr>
          <p:nvPr/>
        </p:nvSpPr>
        <p:spPr bwMode="auto">
          <a:xfrm>
            <a:off x="5099050" y="5686425"/>
            <a:ext cx="0" cy="714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97" name="Line 229"/>
          <p:cNvSpPr>
            <a:spLocks noChangeShapeType="1"/>
          </p:cNvSpPr>
          <p:nvPr/>
        </p:nvSpPr>
        <p:spPr bwMode="auto">
          <a:xfrm>
            <a:off x="2106613" y="3062288"/>
            <a:ext cx="0" cy="131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98" name="Line 230"/>
          <p:cNvSpPr>
            <a:spLocks noChangeShapeType="1"/>
          </p:cNvSpPr>
          <p:nvPr/>
        </p:nvSpPr>
        <p:spPr bwMode="auto">
          <a:xfrm>
            <a:off x="2106613" y="4010025"/>
            <a:ext cx="0" cy="131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999" name="Line 231"/>
          <p:cNvSpPr>
            <a:spLocks noChangeShapeType="1"/>
          </p:cNvSpPr>
          <p:nvPr/>
        </p:nvSpPr>
        <p:spPr bwMode="auto">
          <a:xfrm>
            <a:off x="3201988" y="3062288"/>
            <a:ext cx="0" cy="131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000" name="Line 232"/>
          <p:cNvSpPr>
            <a:spLocks noChangeShapeType="1"/>
          </p:cNvSpPr>
          <p:nvPr/>
        </p:nvSpPr>
        <p:spPr bwMode="auto">
          <a:xfrm>
            <a:off x="2106613" y="4957763"/>
            <a:ext cx="0" cy="131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001" name="Line 233"/>
          <p:cNvSpPr>
            <a:spLocks noChangeShapeType="1"/>
          </p:cNvSpPr>
          <p:nvPr/>
        </p:nvSpPr>
        <p:spPr bwMode="auto">
          <a:xfrm>
            <a:off x="3201988" y="4010025"/>
            <a:ext cx="0" cy="131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002" name="Line 234"/>
          <p:cNvSpPr>
            <a:spLocks noChangeShapeType="1"/>
          </p:cNvSpPr>
          <p:nvPr/>
        </p:nvSpPr>
        <p:spPr bwMode="auto">
          <a:xfrm>
            <a:off x="4297363" y="3062288"/>
            <a:ext cx="0" cy="131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003" name="Line 235"/>
          <p:cNvSpPr>
            <a:spLocks noChangeShapeType="1"/>
          </p:cNvSpPr>
          <p:nvPr/>
        </p:nvSpPr>
        <p:spPr bwMode="auto">
          <a:xfrm>
            <a:off x="5391150" y="5905500"/>
            <a:ext cx="0" cy="130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004" name="Line 236"/>
          <p:cNvSpPr>
            <a:spLocks noChangeShapeType="1"/>
          </p:cNvSpPr>
          <p:nvPr/>
        </p:nvSpPr>
        <p:spPr bwMode="auto">
          <a:xfrm>
            <a:off x="4297363" y="5905500"/>
            <a:ext cx="0" cy="130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005" name="Line 237"/>
          <p:cNvSpPr>
            <a:spLocks noChangeShapeType="1"/>
          </p:cNvSpPr>
          <p:nvPr/>
        </p:nvSpPr>
        <p:spPr bwMode="auto">
          <a:xfrm>
            <a:off x="5391150" y="4957763"/>
            <a:ext cx="0" cy="131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006" name="Line 238"/>
          <p:cNvSpPr>
            <a:spLocks noChangeShapeType="1"/>
          </p:cNvSpPr>
          <p:nvPr/>
        </p:nvSpPr>
        <p:spPr bwMode="auto">
          <a:xfrm>
            <a:off x="3201988" y="5905500"/>
            <a:ext cx="0" cy="130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007" name="Line 239"/>
          <p:cNvSpPr>
            <a:spLocks noChangeShapeType="1"/>
          </p:cNvSpPr>
          <p:nvPr/>
        </p:nvSpPr>
        <p:spPr bwMode="auto">
          <a:xfrm>
            <a:off x="4297363" y="4957763"/>
            <a:ext cx="0" cy="131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008" name="Line 240"/>
          <p:cNvSpPr>
            <a:spLocks noChangeShapeType="1"/>
          </p:cNvSpPr>
          <p:nvPr/>
        </p:nvSpPr>
        <p:spPr bwMode="auto">
          <a:xfrm>
            <a:off x="5391150" y="4010025"/>
            <a:ext cx="0" cy="131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009" name="Line 241"/>
          <p:cNvSpPr>
            <a:spLocks noChangeShapeType="1"/>
          </p:cNvSpPr>
          <p:nvPr/>
        </p:nvSpPr>
        <p:spPr bwMode="auto">
          <a:xfrm>
            <a:off x="2106613" y="5905500"/>
            <a:ext cx="0" cy="130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010" name="Line 242"/>
          <p:cNvSpPr>
            <a:spLocks noChangeShapeType="1"/>
          </p:cNvSpPr>
          <p:nvPr/>
        </p:nvSpPr>
        <p:spPr bwMode="auto">
          <a:xfrm>
            <a:off x="3201988" y="4957763"/>
            <a:ext cx="0" cy="131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011" name="Line 243"/>
          <p:cNvSpPr>
            <a:spLocks noChangeShapeType="1"/>
          </p:cNvSpPr>
          <p:nvPr/>
        </p:nvSpPr>
        <p:spPr bwMode="auto">
          <a:xfrm>
            <a:off x="4297363" y="4010025"/>
            <a:ext cx="0" cy="131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012" name="Line 244"/>
          <p:cNvSpPr>
            <a:spLocks noChangeShapeType="1"/>
          </p:cNvSpPr>
          <p:nvPr/>
        </p:nvSpPr>
        <p:spPr bwMode="auto">
          <a:xfrm>
            <a:off x="5391150" y="3062288"/>
            <a:ext cx="0" cy="131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013" name="Rectangle 245"/>
          <p:cNvSpPr>
            <a:spLocks noChangeArrowheads="1"/>
          </p:cNvSpPr>
          <p:nvPr/>
        </p:nvSpPr>
        <p:spPr bwMode="auto">
          <a:xfrm>
            <a:off x="5084763" y="2822575"/>
            <a:ext cx="44450" cy="42863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015" name="Text Box 247"/>
          <p:cNvSpPr txBox="1">
            <a:spLocks noChangeArrowheads="1"/>
          </p:cNvSpPr>
          <p:nvPr/>
        </p:nvSpPr>
        <p:spPr bwMode="auto">
          <a:xfrm>
            <a:off x="8153400" y="6216650"/>
            <a:ext cx="893763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©Hauck</a:t>
            </a:r>
            <a:r>
              <a:rPr lang="en-US" sz="1600" b="1">
                <a:latin typeface="Arial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6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02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78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79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96589-7AB0-44B0-BD5A-28ABCFB48AC2}" type="slidenum">
              <a:rPr lang="en-US"/>
              <a:pPr/>
              <a:t>182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Barrel Shifter</a:t>
            </a: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7626350" y="6232525"/>
            <a:ext cx="1517650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©Prentice Hall</a:t>
            </a:r>
            <a:r>
              <a:rPr lang="en-US" sz="1600" b="1">
                <a:latin typeface="Arial" charset="0"/>
              </a:rPr>
              <a:t>]</a:t>
            </a: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6858000" y="3124200"/>
            <a:ext cx="1981200" cy="4572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Data Wire</a:t>
            </a: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6858000" y="3581400"/>
            <a:ext cx="2133600" cy="4572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Control Wire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6096000" y="1219200"/>
            <a:ext cx="487363" cy="4572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3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6096000" y="2438400"/>
            <a:ext cx="487363" cy="4572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6065838" y="3733800"/>
            <a:ext cx="487362" cy="4572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6065838" y="4800600"/>
            <a:ext cx="487362" cy="4572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0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241300" y="990600"/>
            <a:ext cx="522288" cy="4572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241300" y="2209800"/>
            <a:ext cx="522288" cy="4572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57716" name="Text Box 20"/>
          <p:cNvSpPr txBox="1">
            <a:spLocks noChangeArrowheads="1"/>
          </p:cNvSpPr>
          <p:nvPr/>
        </p:nvSpPr>
        <p:spPr bwMode="auto">
          <a:xfrm>
            <a:off x="211138" y="3505200"/>
            <a:ext cx="522287" cy="4572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57717" name="Text Box 21"/>
          <p:cNvSpPr txBox="1">
            <a:spLocks noChangeArrowheads="1"/>
          </p:cNvSpPr>
          <p:nvPr/>
        </p:nvSpPr>
        <p:spPr bwMode="auto">
          <a:xfrm>
            <a:off x="211138" y="4572000"/>
            <a:ext cx="522287" cy="4572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0</a:t>
            </a:r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6602413" y="4346575"/>
            <a:ext cx="2565400" cy="15541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chemeClr val="folHlink"/>
                </a:solidFill>
                <a:latin typeface="Bradley Hand ITC" pitchFamily="66" charset="0"/>
              </a:rPr>
              <a:t>Area</a:t>
            </a:r>
            <a:br>
              <a:rPr lang="en-US" sz="3200" b="1">
                <a:solidFill>
                  <a:schemeClr val="folHlink"/>
                </a:solidFill>
                <a:latin typeface="Bradley Hand ITC" pitchFamily="66" charset="0"/>
              </a:rPr>
            </a:br>
            <a:r>
              <a:rPr lang="en-US" sz="3200" b="1">
                <a:solidFill>
                  <a:schemeClr val="folHlink"/>
                </a:solidFill>
                <a:latin typeface="Bradley Hand ITC" pitchFamily="66" charset="0"/>
              </a:rPr>
              <a:t>dominated by</a:t>
            </a:r>
          </a:p>
          <a:p>
            <a:pPr algn="l"/>
            <a:r>
              <a:rPr lang="en-US" sz="3200" b="1">
                <a:solidFill>
                  <a:schemeClr val="folHlink"/>
                </a:solidFill>
                <a:latin typeface="Bradley Hand ITC" pitchFamily="66" charset="0"/>
              </a:rPr>
              <a:t>wiring</a:t>
            </a:r>
          </a:p>
        </p:txBody>
      </p:sp>
      <p:sp>
        <p:nvSpPr>
          <p:cNvPr id="157719" name="Rectangle 23"/>
          <p:cNvSpPr>
            <a:spLocks noChangeArrowheads="1"/>
          </p:cNvSpPr>
          <p:nvPr/>
        </p:nvSpPr>
        <p:spPr bwMode="auto">
          <a:xfrm>
            <a:off x="6553200" y="4343400"/>
            <a:ext cx="2590800" cy="16002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845300" y="1235075"/>
            <a:ext cx="2222500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Bit 3 wrapped</a:t>
            </a:r>
          </a:p>
          <a:p>
            <a:pPr algn="l"/>
            <a:r>
              <a:rPr lang="en-US"/>
              <a:t>around</a:t>
            </a:r>
          </a:p>
        </p:txBody>
      </p:sp>
      <p:sp>
        <p:nvSpPr>
          <p:cNvPr id="157723" name="Freeform 27"/>
          <p:cNvSpPr>
            <a:spLocks/>
          </p:cNvSpPr>
          <p:nvPr/>
        </p:nvSpPr>
        <p:spPr bwMode="auto">
          <a:xfrm>
            <a:off x="5408613" y="2206625"/>
            <a:ext cx="528637" cy="976313"/>
          </a:xfrm>
          <a:custGeom>
            <a:avLst/>
            <a:gdLst/>
            <a:ahLst/>
            <a:cxnLst>
              <a:cxn ang="0">
                <a:pos x="20" y="161"/>
              </a:cxn>
              <a:cxn ang="0">
                <a:pos x="20" y="584"/>
              </a:cxn>
              <a:cxn ang="0">
                <a:pos x="20" y="594"/>
              </a:cxn>
              <a:cxn ang="0">
                <a:pos x="10" y="584"/>
              </a:cxn>
              <a:cxn ang="0">
                <a:pos x="313" y="302"/>
              </a:cxn>
              <a:cxn ang="0">
                <a:pos x="323" y="302"/>
              </a:cxn>
              <a:cxn ang="0">
                <a:pos x="313" y="312"/>
              </a:cxn>
              <a:cxn ang="0">
                <a:pos x="10" y="30"/>
              </a:cxn>
              <a:cxn ang="0">
                <a:pos x="0" y="20"/>
              </a:cxn>
              <a:cxn ang="0">
                <a:pos x="0" y="0"/>
              </a:cxn>
              <a:cxn ang="0">
                <a:pos x="20" y="20"/>
              </a:cxn>
              <a:cxn ang="0">
                <a:pos x="323" y="302"/>
              </a:cxn>
              <a:cxn ang="0">
                <a:pos x="333" y="312"/>
              </a:cxn>
              <a:cxn ang="0">
                <a:pos x="323" y="312"/>
              </a:cxn>
              <a:cxn ang="0">
                <a:pos x="20" y="594"/>
              </a:cxn>
              <a:cxn ang="0">
                <a:pos x="0" y="615"/>
              </a:cxn>
              <a:cxn ang="0">
                <a:pos x="0" y="584"/>
              </a:cxn>
              <a:cxn ang="0">
                <a:pos x="0" y="161"/>
              </a:cxn>
              <a:cxn ang="0">
                <a:pos x="20" y="161"/>
              </a:cxn>
            </a:cxnLst>
            <a:rect l="0" t="0" r="r" b="b"/>
            <a:pathLst>
              <a:path w="333" h="615">
                <a:moveTo>
                  <a:pt x="20" y="161"/>
                </a:moveTo>
                <a:lnTo>
                  <a:pt x="20" y="584"/>
                </a:lnTo>
                <a:lnTo>
                  <a:pt x="20" y="594"/>
                </a:lnTo>
                <a:lnTo>
                  <a:pt x="10" y="584"/>
                </a:lnTo>
                <a:lnTo>
                  <a:pt x="313" y="302"/>
                </a:lnTo>
                <a:lnTo>
                  <a:pt x="323" y="302"/>
                </a:lnTo>
                <a:lnTo>
                  <a:pt x="313" y="312"/>
                </a:lnTo>
                <a:lnTo>
                  <a:pt x="10" y="30"/>
                </a:lnTo>
                <a:lnTo>
                  <a:pt x="0" y="20"/>
                </a:lnTo>
                <a:lnTo>
                  <a:pt x="0" y="0"/>
                </a:lnTo>
                <a:lnTo>
                  <a:pt x="20" y="20"/>
                </a:lnTo>
                <a:lnTo>
                  <a:pt x="323" y="302"/>
                </a:lnTo>
                <a:lnTo>
                  <a:pt x="333" y="312"/>
                </a:lnTo>
                <a:lnTo>
                  <a:pt x="323" y="312"/>
                </a:lnTo>
                <a:lnTo>
                  <a:pt x="20" y="594"/>
                </a:lnTo>
                <a:lnTo>
                  <a:pt x="0" y="615"/>
                </a:lnTo>
                <a:lnTo>
                  <a:pt x="0" y="584"/>
                </a:lnTo>
                <a:lnTo>
                  <a:pt x="0" y="161"/>
                </a:lnTo>
                <a:lnTo>
                  <a:pt x="20" y="16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24" name="Freeform 28"/>
          <p:cNvSpPr>
            <a:spLocks/>
          </p:cNvSpPr>
          <p:nvPr/>
        </p:nvSpPr>
        <p:spPr bwMode="auto">
          <a:xfrm>
            <a:off x="5408613" y="2238375"/>
            <a:ext cx="31750" cy="223838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0" y="141"/>
              </a:cxn>
              <a:cxn ang="0">
                <a:pos x="0" y="141"/>
              </a:cxn>
              <a:cxn ang="0">
                <a:pos x="0" y="141"/>
              </a:cxn>
              <a:cxn ang="0">
                <a:pos x="0" y="141"/>
              </a:cxn>
              <a:cxn ang="0">
                <a:pos x="0" y="0"/>
              </a:cxn>
              <a:cxn ang="0">
                <a:pos x="20" y="0"/>
              </a:cxn>
            </a:cxnLst>
            <a:rect l="0" t="0" r="r" b="b"/>
            <a:pathLst>
              <a:path w="20" h="141">
                <a:moveTo>
                  <a:pt x="20" y="0"/>
                </a:moveTo>
                <a:lnTo>
                  <a:pt x="20" y="141"/>
                </a:lnTo>
                <a:lnTo>
                  <a:pt x="0" y="141"/>
                </a:lnTo>
                <a:lnTo>
                  <a:pt x="0" y="141"/>
                </a:lnTo>
                <a:lnTo>
                  <a:pt x="0" y="141"/>
                </a:lnTo>
                <a:lnTo>
                  <a:pt x="0" y="0"/>
                </a:lnTo>
                <a:lnTo>
                  <a:pt x="2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25" name="Rectangle 29"/>
          <p:cNvSpPr>
            <a:spLocks noChangeArrowheads="1"/>
          </p:cNvSpPr>
          <p:nvPr/>
        </p:nvSpPr>
        <p:spPr bwMode="auto">
          <a:xfrm>
            <a:off x="4127500" y="53911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26" name="Rectangle 30"/>
          <p:cNvSpPr>
            <a:spLocks noChangeArrowheads="1"/>
          </p:cNvSpPr>
          <p:nvPr/>
        </p:nvSpPr>
        <p:spPr bwMode="auto">
          <a:xfrm>
            <a:off x="4495800" y="53911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27" name="Rectangle 31"/>
          <p:cNvSpPr>
            <a:spLocks noChangeArrowheads="1"/>
          </p:cNvSpPr>
          <p:nvPr/>
        </p:nvSpPr>
        <p:spPr bwMode="auto">
          <a:xfrm>
            <a:off x="4143375" y="5391150"/>
            <a:ext cx="352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28" name="Rectangle 32"/>
          <p:cNvSpPr>
            <a:spLocks noChangeArrowheads="1"/>
          </p:cNvSpPr>
          <p:nvPr/>
        </p:nvSpPr>
        <p:spPr bwMode="auto">
          <a:xfrm>
            <a:off x="4416425" y="523081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29" name="Rectangle 33"/>
          <p:cNvSpPr>
            <a:spLocks noChangeArrowheads="1"/>
          </p:cNvSpPr>
          <p:nvPr/>
        </p:nvSpPr>
        <p:spPr bwMode="auto">
          <a:xfrm>
            <a:off x="4416425" y="5246688"/>
            <a:ext cx="31750" cy="17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4175125" y="5391150"/>
            <a:ext cx="2571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31" name="Rectangle 35"/>
          <p:cNvSpPr>
            <a:spLocks noChangeArrowheads="1"/>
          </p:cNvSpPr>
          <p:nvPr/>
        </p:nvSpPr>
        <p:spPr bwMode="auto">
          <a:xfrm>
            <a:off x="4175125" y="5230813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32" name="Rectangle 36"/>
          <p:cNvSpPr>
            <a:spLocks noChangeArrowheads="1"/>
          </p:cNvSpPr>
          <p:nvPr/>
        </p:nvSpPr>
        <p:spPr bwMode="auto">
          <a:xfrm>
            <a:off x="4175125" y="5246688"/>
            <a:ext cx="33338" cy="1603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33" name="Rectangle 37"/>
          <p:cNvSpPr>
            <a:spLocks noChangeArrowheads="1"/>
          </p:cNvSpPr>
          <p:nvPr/>
        </p:nvSpPr>
        <p:spPr bwMode="auto">
          <a:xfrm>
            <a:off x="4192588" y="52308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34" name="Rectangle 38"/>
          <p:cNvSpPr>
            <a:spLocks noChangeArrowheads="1"/>
          </p:cNvSpPr>
          <p:nvPr/>
        </p:nvSpPr>
        <p:spPr bwMode="auto">
          <a:xfrm>
            <a:off x="4064000" y="52308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35" name="Rectangle 39"/>
          <p:cNvSpPr>
            <a:spLocks noChangeArrowheads="1"/>
          </p:cNvSpPr>
          <p:nvPr/>
        </p:nvSpPr>
        <p:spPr bwMode="auto">
          <a:xfrm>
            <a:off x="4079875" y="5230813"/>
            <a:ext cx="1127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36" name="Rectangle 40"/>
          <p:cNvSpPr>
            <a:spLocks noChangeArrowheads="1"/>
          </p:cNvSpPr>
          <p:nvPr/>
        </p:nvSpPr>
        <p:spPr bwMode="auto">
          <a:xfrm>
            <a:off x="4416425" y="52308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37" name="Rectangle 41"/>
          <p:cNvSpPr>
            <a:spLocks noChangeArrowheads="1"/>
          </p:cNvSpPr>
          <p:nvPr/>
        </p:nvSpPr>
        <p:spPr bwMode="auto">
          <a:xfrm>
            <a:off x="4543425" y="5230813"/>
            <a:ext cx="1746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38" name="Rectangle 42"/>
          <p:cNvSpPr>
            <a:spLocks noChangeArrowheads="1"/>
          </p:cNvSpPr>
          <p:nvPr/>
        </p:nvSpPr>
        <p:spPr bwMode="auto">
          <a:xfrm>
            <a:off x="4432300" y="5230813"/>
            <a:ext cx="1111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39" name="Rectangle 43"/>
          <p:cNvSpPr>
            <a:spLocks noChangeArrowheads="1"/>
          </p:cNvSpPr>
          <p:nvPr/>
        </p:nvSpPr>
        <p:spPr bwMode="auto">
          <a:xfrm>
            <a:off x="4175125" y="5486400"/>
            <a:ext cx="17463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40" name="Rectangle 44"/>
          <p:cNvSpPr>
            <a:spLocks noChangeArrowheads="1"/>
          </p:cNvSpPr>
          <p:nvPr/>
        </p:nvSpPr>
        <p:spPr bwMode="auto">
          <a:xfrm>
            <a:off x="4432300" y="5486400"/>
            <a:ext cx="15875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41" name="Rectangle 45"/>
          <p:cNvSpPr>
            <a:spLocks noChangeArrowheads="1"/>
          </p:cNvSpPr>
          <p:nvPr/>
        </p:nvSpPr>
        <p:spPr bwMode="auto">
          <a:xfrm>
            <a:off x="4192588" y="5486400"/>
            <a:ext cx="239712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42" name="Rectangle 46"/>
          <p:cNvSpPr>
            <a:spLocks noChangeArrowheads="1"/>
          </p:cNvSpPr>
          <p:nvPr/>
        </p:nvSpPr>
        <p:spPr bwMode="auto">
          <a:xfrm>
            <a:off x="4303713" y="56308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43" name="Rectangle 47"/>
          <p:cNvSpPr>
            <a:spLocks noChangeArrowheads="1"/>
          </p:cNvSpPr>
          <p:nvPr/>
        </p:nvSpPr>
        <p:spPr bwMode="auto">
          <a:xfrm>
            <a:off x="4303713" y="548640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44" name="Rectangle 48"/>
          <p:cNvSpPr>
            <a:spLocks noChangeArrowheads="1"/>
          </p:cNvSpPr>
          <p:nvPr/>
        </p:nvSpPr>
        <p:spPr bwMode="auto">
          <a:xfrm>
            <a:off x="4303713" y="5502275"/>
            <a:ext cx="31750" cy="1285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45" name="Rectangle 49"/>
          <p:cNvSpPr>
            <a:spLocks noChangeArrowheads="1"/>
          </p:cNvSpPr>
          <p:nvPr/>
        </p:nvSpPr>
        <p:spPr bwMode="auto">
          <a:xfrm>
            <a:off x="4543425" y="5230813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46" name="Rectangle 50"/>
          <p:cNvSpPr>
            <a:spLocks noChangeArrowheads="1"/>
          </p:cNvSpPr>
          <p:nvPr/>
        </p:nvSpPr>
        <p:spPr bwMode="auto">
          <a:xfrm>
            <a:off x="4543425" y="5038725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47" name="Rectangle 51"/>
          <p:cNvSpPr>
            <a:spLocks noChangeArrowheads="1"/>
          </p:cNvSpPr>
          <p:nvPr/>
        </p:nvSpPr>
        <p:spPr bwMode="auto">
          <a:xfrm>
            <a:off x="4543425" y="5054600"/>
            <a:ext cx="33338" cy="17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48" name="Rectangle 52"/>
          <p:cNvSpPr>
            <a:spLocks noChangeArrowheads="1"/>
          </p:cNvSpPr>
          <p:nvPr/>
        </p:nvSpPr>
        <p:spPr bwMode="auto">
          <a:xfrm>
            <a:off x="4543425" y="5246688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49" name="Rectangle 53"/>
          <p:cNvSpPr>
            <a:spLocks noChangeArrowheads="1"/>
          </p:cNvSpPr>
          <p:nvPr/>
        </p:nvSpPr>
        <p:spPr bwMode="auto">
          <a:xfrm>
            <a:off x="4543425" y="5070475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50" name="Rectangle 54"/>
          <p:cNvSpPr>
            <a:spLocks noChangeArrowheads="1"/>
          </p:cNvSpPr>
          <p:nvPr/>
        </p:nvSpPr>
        <p:spPr bwMode="auto">
          <a:xfrm>
            <a:off x="4543425" y="5086350"/>
            <a:ext cx="33338" cy="160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51" name="Rectangle 55"/>
          <p:cNvSpPr>
            <a:spLocks noChangeArrowheads="1"/>
          </p:cNvSpPr>
          <p:nvPr/>
        </p:nvSpPr>
        <p:spPr bwMode="auto">
          <a:xfrm>
            <a:off x="4127500" y="42068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52" name="Rectangle 56"/>
          <p:cNvSpPr>
            <a:spLocks noChangeArrowheads="1"/>
          </p:cNvSpPr>
          <p:nvPr/>
        </p:nvSpPr>
        <p:spPr bwMode="auto">
          <a:xfrm>
            <a:off x="4495800" y="42068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53" name="Rectangle 57"/>
          <p:cNvSpPr>
            <a:spLocks noChangeArrowheads="1"/>
          </p:cNvSpPr>
          <p:nvPr/>
        </p:nvSpPr>
        <p:spPr bwMode="auto">
          <a:xfrm>
            <a:off x="4143375" y="4206875"/>
            <a:ext cx="352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54" name="Rectangle 58"/>
          <p:cNvSpPr>
            <a:spLocks noChangeArrowheads="1"/>
          </p:cNvSpPr>
          <p:nvPr/>
        </p:nvSpPr>
        <p:spPr bwMode="auto">
          <a:xfrm>
            <a:off x="4416425" y="40306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55" name="Rectangle 59"/>
          <p:cNvSpPr>
            <a:spLocks noChangeArrowheads="1"/>
          </p:cNvSpPr>
          <p:nvPr/>
        </p:nvSpPr>
        <p:spPr bwMode="auto">
          <a:xfrm>
            <a:off x="4416425" y="4046538"/>
            <a:ext cx="31750" cy="1920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56" name="Rectangle 60"/>
          <p:cNvSpPr>
            <a:spLocks noChangeArrowheads="1"/>
          </p:cNvSpPr>
          <p:nvPr/>
        </p:nvSpPr>
        <p:spPr bwMode="auto">
          <a:xfrm>
            <a:off x="4175125" y="4206875"/>
            <a:ext cx="2571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57" name="Rectangle 61"/>
          <p:cNvSpPr>
            <a:spLocks noChangeArrowheads="1"/>
          </p:cNvSpPr>
          <p:nvPr/>
        </p:nvSpPr>
        <p:spPr bwMode="auto">
          <a:xfrm>
            <a:off x="4175125" y="4030663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58" name="Rectangle 62"/>
          <p:cNvSpPr>
            <a:spLocks noChangeArrowheads="1"/>
          </p:cNvSpPr>
          <p:nvPr/>
        </p:nvSpPr>
        <p:spPr bwMode="auto">
          <a:xfrm>
            <a:off x="4175125" y="4046538"/>
            <a:ext cx="33338" cy="17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59" name="Rectangle 63"/>
          <p:cNvSpPr>
            <a:spLocks noChangeArrowheads="1"/>
          </p:cNvSpPr>
          <p:nvPr/>
        </p:nvSpPr>
        <p:spPr bwMode="auto">
          <a:xfrm>
            <a:off x="4192588" y="40306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60" name="Rectangle 64"/>
          <p:cNvSpPr>
            <a:spLocks noChangeArrowheads="1"/>
          </p:cNvSpPr>
          <p:nvPr/>
        </p:nvSpPr>
        <p:spPr bwMode="auto">
          <a:xfrm>
            <a:off x="4064000" y="40306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61" name="Rectangle 65"/>
          <p:cNvSpPr>
            <a:spLocks noChangeArrowheads="1"/>
          </p:cNvSpPr>
          <p:nvPr/>
        </p:nvSpPr>
        <p:spPr bwMode="auto">
          <a:xfrm>
            <a:off x="4079875" y="4030663"/>
            <a:ext cx="1127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62" name="Rectangle 66"/>
          <p:cNvSpPr>
            <a:spLocks noChangeArrowheads="1"/>
          </p:cNvSpPr>
          <p:nvPr/>
        </p:nvSpPr>
        <p:spPr bwMode="auto">
          <a:xfrm>
            <a:off x="4416425" y="40306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63" name="Rectangle 67"/>
          <p:cNvSpPr>
            <a:spLocks noChangeArrowheads="1"/>
          </p:cNvSpPr>
          <p:nvPr/>
        </p:nvSpPr>
        <p:spPr bwMode="auto">
          <a:xfrm>
            <a:off x="4543425" y="4030663"/>
            <a:ext cx="1746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64" name="Rectangle 68"/>
          <p:cNvSpPr>
            <a:spLocks noChangeArrowheads="1"/>
          </p:cNvSpPr>
          <p:nvPr/>
        </p:nvSpPr>
        <p:spPr bwMode="auto">
          <a:xfrm>
            <a:off x="4432300" y="4030663"/>
            <a:ext cx="1111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65" name="Rectangle 69"/>
          <p:cNvSpPr>
            <a:spLocks noChangeArrowheads="1"/>
          </p:cNvSpPr>
          <p:nvPr/>
        </p:nvSpPr>
        <p:spPr bwMode="auto">
          <a:xfrm>
            <a:off x="4175125" y="4286250"/>
            <a:ext cx="1746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66" name="Rectangle 70"/>
          <p:cNvSpPr>
            <a:spLocks noChangeArrowheads="1"/>
          </p:cNvSpPr>
          <p:nvPr/>
        </p:nvSpPr>
        <p:spPr bwMode="auto">
          <a:xfrm>
            <a:off x="4432300" y="42862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67" name="Rectangle 71"/>
          <p:cNvSpPr>
            <a:spLocks noChangeArrowheads="1"/>
          </p:cNvSpPr>
          <p:nvPr/>
        </p:nvSpPr>
        <p:spPr bwMode="auto">
          <a:xfrm>
            <a:off x="4192588" y="4286250"/>
            <a:ext cx="23971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68" name="Rectangle 72"/>
          <p:cNvSpPr>
            <a:spLocks noChangeArrowheads="1"/>
          </p:cNvSpPr>
          <p:nvPr/>
        </p:nvSpPr>
        <p:spPr bwMode="auto">
          <a:xfrm>
            <a:off x="4303713" y="44465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69" name="Rectangle 73"/>
          <p:cNvSpPr>
            <a:spLocks noChangeArrowheads="1"/>
          </p:cNvSpPr>
          <p:nvPr/>
        </p:nvSpPr>
        <p:spPr bwMode="auto">
          <a:xfrm>
            <a:off x="4303713" y="428625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70" name="Rectangle 74"/>
          <p:cNvSpPr>
            <a:spLocks noChangeArrowheads="1"/>
          </p:cNvSpPr>
          <p:nvPr/>
        </p:nvSpPr>
        <p:spPr bwMode="auto">
          <a:xfrm>
            <a:off x="4303713" y="4302125"/>
            <a:ext cx="31750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71" name="Rectangle 75"/>
          <p:cNvSpPr>
            <a:spLocks noChangeArrowheads="1"/>
          </p:cNvSpPr>
          <p:nvPr/>
        </p:nvSpPr>
        <p:spPr bwMode="auto">
          <a:xfrm>
            <a:off x="4543425" y="4046538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72" name="Rectangle 76"/>
          <p:cNvSpPr>
            <a:spLocks noChangeArrowheads="1"/>
          </p:cNvSpPr>
          <p:nvPr/>
        </p:nvSpPr>
        <p:spPr bwMode="auto">
          <a:xfrm>
            <a:off x="4543425" y="3838575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73" name="Rectangle 77"/>
          <p:cNvSpPr>
            <a:spLocks noChangeArrowheads="1"/>
          </p:cNvSpPr>
          <p:nvPr/>
        </p:nvSpPr>
        <p:spPr bwMode="auto">
          <a:xfrm>
            <a:off x="4543425" y="3854450"/>
            <a:ext cx="33338" cy="1920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74" name="Rectangle 78"/>
          <p:cNvSpPr>
            <a:spLocks noChangeArrowheads="1"/>
          </p:cNvSpPr>
          <p:nvPr/>
        </p:nvSpPr>
        <p:spPr bwMode="auto">
          <a:xfrm>
            <a:off x="4543425" y="4062413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75" name="Rectangle 79"/>
          <p:cNvSpPr>
            <a:spLocks noChangeArrowheads="1"/>
          </p:cNvSpPr>
          <p:nvPr/>
        </p:nvSpPr>
        <p:spPr bwMode="auto">
          <a:xfrm>
            <a:off x="4543425" y="3870325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76" name="Rectangle 80"/>
          <p:cNvSpPr>
            <a:spLocks noChangeArrowheads="1"/>
          </p:cNvSpPr>
          <p:nvPr/>
        </p:nvSpPr>
        <p:spPr bwMode="auto">
          <a:xfrm>
            <a:off x="4543425" y="3886200"/>
            <a:ext cx="33338" cy="17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77" name="Rectangle 81"/>
          <p:cNvSpPr>
            <a:spLocks noChangeArrowheads="1"/>
          </p:cNvSpPr>
          <p:nvPr/>
        </p:nvSpPr>
        <p:spPr bwMode="auto">
          <a:xfrm>
            <a:off x="4127500" y="30067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78" name="Rectangle 82"/>
          <p:cNvSpPr>
            <a:spLocks noChangeArrowheads="1"/>
          </p:cNvSpPr>
          <p:nvPr/>
        </p:nvSpPr>
        <p:spPr bwMode="auto">
          <a:xfrm>
            <a:off x="4495800" y="30067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79" name="Rectangle 83"/>
          <p:cNvSpPr>
            <a:spLocks noChangeArrowheads="1"/>
          </p:cNvSpPr>
          <p:nvPr/>
        </p:nvSpPr>
        <p:spPr bwMode="auto">
          <a:xfrm>
            <a:off x="4143375" y="3006725"/>
            <a:ext cx="352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80" name="Rectangle 84"/>
          <p:cNvSpPr>
            <a:spLocks noChangeArrowheads="1"/>
          </p:cNvSpPr>
          <p:nvPr/>
        </p:nvSpPr>
        <p:spPr bwMode="auto">
          <a:xfrm>
            <a:off x="4416425" y="28463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81" name="Rectangle 85"/>
          <p:cNvSpPr>
            <a:spLocks noChangeArrowheads="1"/>
          </p:cNvSpPr>
          <p:nvPr/>
        </p:nvSpPr>
        <p:spPr bwMode="auto">
          <a:xfrm>
            <a:off x="4416425" y="2862263"/>
            <a:ext cx="31750" cy="17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82" name="Rectangle 86"/>
          <p:cNvSpPr>
            <a:spLocks noChangeArrowheads="1"/>
          </p:cNvSpPr>
          <p:nvPr/>
        </p:nvSpPr>
        <p:spPr bwMode="auto">
          <a:xfrm>
            <a:off x="4175125" y="3006725"/>
            <a:ext cx="2571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83" name="Rectangle 87"/>
          <p:cNvSpPr>
            <a:spLocks noChangeArrowheads="1"/>
          </p:cNvSpPr>
          <p:nvPr/>
        </p:nvSpPr>
        <p:spPr bwMode="auto">
          <a:xfrm>
            <a:off x="4175125" y="2846388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84" name="Rectangle 88"/>
          <p:cNvSpPr>
            <a:spLocks noChangeArrowheads="1"/>
          </p:cNvSpPr>
          <p:nvPr/>
        </p:nvSpPr>
        <p:spPr bwMode="auto">
          <a:xfrm>
            <a:off x="4175125" y="2862263"/>
            <a:ext cx="33338" cy="1603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85" name="Rectangle 89"/>
          <p:cNvSpPr>
            <a:spLocks noChangeArrowheads="1"/>
          </p:cNvSpPr>
          <p:nvPr/>
        </p:nvSpPr>
        <p:spPr bwMode="auto">
          <a:xfrm>
            <a:off x="4192588" y="28463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86" name="Rectangle 90"/>
          <p:cNvSpPr>
            <a:spLocks noChangeArrowheads="1"/>
          </p:cNvSpPr>
          <p:nvPr/>
        </p:nvSpPr>
        <p:spPr bwMode="auto">
          <a:xfrm>
            <a:off x="4064000" y="28463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87" name="Rectangle 91"/>
          <p:cNvSpPr>
            <a:spLocks noChangeArrowheads="1"/>
          </p:cNvSpPr>
          <p:nvPr/>
        </p:nvSpPr>
        <p:spPr bwMode="auto">
          <a:xfrm>
            <a:off x="4079875" y="2846388"/>
            <a:ext cx="1127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88" name="Rectangle 92"/>
          <p:cNvSpPr>
            <a:spLocks noChangeArrowheads="1"/>
          </p:cNvSpPr>
          <p:nvPr/>
        </p:nvSpPr>
        <p:spPr bwMode="auto">
          <a:xfrm>
            <a:off x="4416425" y="28463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89" name="Rectangle 93"/>
          <p:cNvSpPr>
            <a:spLocks noChangeArrowheads="1"/>
          </p:cNvSpPr>
          <p:nvPr/>
        </p:nvSpPr>
        <p:spPr bwMode="auto">
          <a:xfrm>
            <a:off x="4543425" y="2846388"/>
            <a:ext cx="1746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90" name="Rectangle 94"/>
          <p:cNvSpPr>
            <a:spLocks noChangeArrowheads="1"/>
          </p:cNvSpPr>
          <p:nvPr/>
        </p:nvSpPr>
        <p:spPr bwMode="auto">
          <a:xfrm>
            <a:off x="4432300" y="2846388"/>
            <a:ext cx="1111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91" name="Rectangle 95"/>
          <p:cNvSpPr>
            <a:spLocks noChangeArrowheads="1"/>
          </p:cNvSpPr>
          <p:nvPr/>
        </p:nvSpPr>
        <p:spPr bwMode="auto">
          <a:xfrm>
            <a:off x="4175125" y="3101975"/>
            <a:ext cx="1746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92" name="Rectangle 96"/>
          <p:cNvSpPr>
            <a:spLocks noChangeArrowheads="1"/>
          </p:cNvSpPr>
          <p:nvPr/>
        </p:nvSpPr>
        <p:spPr bwMode="auto">
          <a:xfrm>
            <a:off x="4432300" y="31019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93" name="Rectangle 97"/>
          <p:cNvSpPr>
            <a:spLocks noChangeArrowheads="1"/>
          </p:cNvSpPr>
          <p:nvPr/>
        </p:nvSpPr>
        <p:spPr bwMode="auto">
          <a:xfrm>
            <a:off x="4192588" y="3101975"/>
            <a:ext cx="23971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94" name="Rectangle 98"/>
          <p:cNvSpPr>
            <a:spLocks noChangeArrowheads="1"/>
          </p:cNvSpPr>
          <p:nvPr/>
        </p:nvSpPr>
        <p:spPr bwMode="auto">
          <a:xfrm>
            <a:off x="4303713" y="324643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95" name="Rectangle 99"/>
          <p:cNvSpPr>
            <a:spLocks noChangeArrowheads="1"/>
          </p:cNvSpPr>
          <p:nvPr/>
        </p:nvSpPr>
        <p:spPr bwMode="auto">
          <a:xfrm>
            <a:off x="4303713" y="310197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96" name="Rectangle 100"/>
          <p:cNvSpPr>
            <a:spLocks noChangeArrowheads="1"/>
          </p:cNvSpPr>
          <p:nvPr/>
        </p:nvSpPr>
        <p:spPr bwMode="auto">
          <a:xfrm>
            <a:off x="4303713" y="3117850"/>
            <a:ext cx="31750" cy="1285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97" name="Rectangle 101"/>
          <p:cNvSpPr>
            <a:spLocks noChangeArrowheads="1"/>
          </p:cNvSpPr>
          <p:nvPr/>
        </p:nvSpPr>
        <p:spPr bwMode="auto">
          <a:xfrm>
            <a:off x="4543425" y="2846388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98" name="Rectangle 102"/>
          <p:cNvSpPr>
            <a:spLocks noChangeArrowheads="1"/>
          </p:cNvSpPr>
          <p:nvPr/>
        </p:nvSpPr>
        <p:spPr bwMode="auto">
          <a:xfrm>
            <a:off x="4543425" y="2654300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99" name="Rectangle 103"/>
          <p:cNvSpPr>
            <a:spLocks noChangeArrowheads="1"/>
          </p:cNvSpPr>
          <p:nvPr/>
        </p:nvSpPr>
        <p:spPr bwMode="auto">
          <a:xfrm>
            <a:off x="4543425" y="2670175"/>
            <a:ext cx="33338" cy="17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00" name="Rectangle 104"/>
          <p:cNvSpPr>
            <a:spLocks noChangeArrowheads="1"/>
          </p:cNvSpPr>
          <p:nvPr/>
        </p:nvSpPr>
        <p:spPr bwMode="auto">
          <a:xfrm>
            <a:off x="4543425" y="2862263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01" name="Rectangle 105"/>
          <p:cNvSpPr>
            <a:spLocks noChangeArrowheads="1"/>
          </p:cNvSpPr>
          <p:nvPr/>
        </p:nvSpPr>
        <p:spPr bwMode="auto">
          <a:xfrm>
            <a:off x="4543425" y="2686050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02" name="Rectangle 106"/>
          <p:cNvSpPr>
            <a:spLocks noChangeArrowheads="1"/>
          </p:cNvSpPr>
          <p:nvPr/>
        </p:nvSpPr>
        <p:spPr bwMode="auto">
          <a:xfrm>
            <a:off x="4543425" y="2701925"/>
            <a:ext cx="33338" cy="160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03" name="Rectangle 107"/>
          <p:cNvSpPr>
            <a:spLocks noChangeArrowheads="1"/>
          </p:cNvSpPr>
          <p:nvPr/>
        </p:nvSpPr>
        <p:spPr bwMode="auto">
          <a:xfrm>
            <a:off x="4127500" y="18224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04" name="Rectangle 108"/>
          <p:cNvSpPr>
            <a:spLocks noChangeArrowheads="1"/>
          </p:cNvSpPr>
          <p:nvPr/>
        </p:nvSpPr>
        <p:spPr bwMode="auto">
          <a:xfrm>
            <a:off x="4495800" y="18224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05" name="Rectangle 109"/>
          <p:cNvSpPr>
            <a:spLocks noChangeArrowheads="1"/>
          </p:cNvSpPr>
          <p:nvPr/>
        </p:nvSpPr>
        <p:spPr bwMode="auto">
          <a:xfrm>
            <a:off x="4143375" y="1822450"/>
            <a:ext cx="352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06" name="Rectangle 110"/>
          <p:cNvSpPr>
            <a:spLocks noChangeArrowheads="1"/>
          </p:cNvSpPr>
          <p:nvPr/>
        </p:nvSpPr>
        <p:spPr bwMode="auto">
          <a:xfrm>
            <a:off x="4416425" y="164623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07" name="Rectangle 111"/>
          <p:cNvSpPr>
            <a:spLocks noChangeArrowheads="1"/>
          </p:cNvSpPr>
          <p:nvPr/>
        </p:nvSpPr>
        <p:spPr bwMode="auto">
          <a:xfrm>
            <a:off x="4416425" y="1662113"/>
            <a:ext cx="31750" cy="1920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08" name="Rectangle 112"/>
          <p:cNvSpPr>
            <a:spLocks noChangeArrowheads="1"/>
          </p:cNvSpPr>
          <p:nvPr/>
        </p:nvSpPr>
        <p:spPr bwMode="auto">
          <a:xfrm>
            <a:off x="4175125" y="1822450"/>
            <a:ext cx="2571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09" name="Rectangle 113"/>
          <p:cNvSpPr>
            <a:spLocks noChangeArrowheads="1"/>
          </p:cNvSpPr>
          <p:nvPr/>
        </p:nvSpPr>
        <p:spPr bwMode="auto">
          <a:xfrm>
            <a:off x="4175125" y="1646238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10" name="Rectangle 114"/>
          <p:cNvSpPr>
            <a:spLocks noChangeArrowheads="1"/>
          </p:cNvSpPr>
          <p:nvPr/>
        </p:nvSpPr>
        <p:spPr bwMode="auto">
          <a:xfrm>
            <a:off x="4175125" y="1662113"/>
            <a:ext cx="33338" cy="17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11" name="Rectangle 115"/>
          <p:cNvSpPr>
            <a:spLocks noChangeArrowheads="1"/>
          </p:cNvSpPr>
          <p:nvPr/>
        </p:nvSpPr>
        <p:spPr bwMode="auto">
          <a:xfrm>
            <a:off x="4192588" y="16462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12" name="Rectangle 116"/>
          <p:cNvSpPr>
            <a:spLocks noChangeArrowheads="1"/>
          </p:cNvSpPr>
          <p:nvPr/>
        </p:nvSpPr>
        <p:spPr bwMode="auto">
          <a:xfrm>
            <a:off x="4064000" y="16462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13" name="Rectangle 117"/>
          <p:cNvSpPr>
            <a:spLocks noChangeArrowheads="1"/>
          </p:cNvSpPr>
          <p:nvPr/>
        </p:nvSpPr>
        <p:spPr bwMode="auto">
          <a:xfrm>
            <a:off x="4079875" y="1646238"/>
            <a:ext cx="1127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14" name="Rectangle 118"/>
          <p:cNvSpPr>
            <a:spLocks noChangeArrowheads="1"/>
          </p:cNvSpPr>
          <p:nvPr/>
        </p:nvSpPr>
        <p:spPr bwMode="auto">
          <a:xfrm>
            <a:off x="4416425" y="16462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15" name="Rectangle 119"/>
          <p:cNvSpPr>
            <a:spLocks noChangeArrowheads="1"/>
          </p:cNvSpPr>
          <p:nvPr/>
        </p:nvSpPr>
        <p:spPr bwMode="auto">
          <a:xfrm>
            <a:off x="4543425" y="1646238"/>
            <a:ext cx="1746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16" name="Rectangle 120"/>
          <p:cNvSpPr>
            <a:spLocks noChangeArrowheads="1"/>
          </p:cNvSpPr>
          <p:nvPr/>
        </p:nvSpPr>
        <p:spPr bwMode="auto">
          <a:xfrm>
            <a:off x="4432300" y="1646238"/>
            <a:ext cx="1111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17" name="Rectangle 121"/>
          <p:cNvSpPr>
            <a:spLocks noChangeArrowheads="1"/>
          </p:cNvSpPr>
          <p:nvPr/>
        </p:nvSpPr>
        <p:spPr bwMode="auto">
          <a:xfrm>
            <a:off x="4175125" y="1901825"/>
            <a:ext cx="1746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18" name="Rectangle 122"/>
          <p:cNvSpPr>
            <a:spLocks noChangeArrowheads="1"/>
          </p:cNvSpPr>
          <p:nvPr/>
        </p:nvSpPr>
        <p:spPr bwMode="auto">
          <a:xfrm>
            <a:off x="4432300" y="19018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19" name="Rectangle 123"/>
          <p:cNvSpPr>
            <a:spLocks noChangeArrowheads="1"/>
          </p:cNvSpPr>
          <p:nvPr/>
        </p:nvSpPr>
        <p:spPr bwMode="auto">
          <a:xfrm>
            <a:off x="4192588" y="1901825"/>
            <a:ext cx="23971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20" name="Rectangle 124"/>
          <p:cNvSpPr>
            <a:spLocks noChangeArrowheads="1"/>
          </p:cNvSpPr>
          <p:nvPr/>
        </p:nvSpPr>
        <p:spPr bwMode="auto">
          <a:xfrm>
            <a:off x="4303713" y="20621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21" name="Rectangle 125"/>
          <p:cNvSpPr>
            <a:spLocks noChangeArrowheads="1"/>
          </p:cNvSpPr>
          <p:nvPr/>
        </p:nvSpPr>
        <p:spPr bwMode="auto">
          <a:xfrm>
            <a:off x="4303713" y="190182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22" name="Rectangle 126"/>
          <p:cNvSpPr>
            <a:spLocks noChangeArrowheads="1"/>
          </p:cNvSpPr>
          <p:nvPr/>
        </p:nvSpPr>
        <p:spPr bwMode="auto">
          <a:xfrm>
            <a:off x="4303713" y="1917700"/>
            <a:ext cx="31750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23" name="Rectangle 127"/>
          <p:cNvSpPr>
            <a:spLocks noChangeArrowheads="1"/>
          </p:cNvSpPr>
          <p:nvPr/>
        </p:nvSpPr>
        <p:spPr bwMode="auto">
          <a:xfrm>
            <a:off x="4543425" y="1662113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24" name="Rectangle 128"/>
          <p:cNvSpPr>
            <a:spLocks noChangeArrowheads="1"/>
          </p:cNvSpPr>
          <p:nvPr/>
        </p:nvSpPr>
        <p:spPr bwMode="auto">
          <a:xfrm>
            <a:off x="4543425" y="1454150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25" name="Rectangle 129"/>
          <p:cNvSpPr>
            <a:spLocks noChangeArrowheads="1"/>
          </p:cNvSpPr>
          <p:nvPr/>
        </p:nvSpPr>
        <p:spPr bwMode="auto">
          <a:xfrm>
            <a:off x="4543425" y="1470025"/>
            <a:ext cx="33338" cy="1920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26" name="Rectangle 130"/>
          <p:cNvSpPr>
            <a:spLocks noChangeArrowheads="1"/>
          </p:cNvSpPr>
          <p:nvPr/>
        </p:nvSpPr>
        <p:spPr bwMode="auto">
          <a:xfrm>
            <a:off x="4543425" y="1677988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27" name="Rectangle 131"/>
          <p:cNvSpPr>
            <a:spLocks noChangeArrowheads="1"/>
          </p:cNvSpPr>
          <p:nvPr/>
        </p:nvSpPr>
        <p:spPr bwMode="auto">
          <a:xfrm>
            <a:off x="4543425" y="1485900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28" name="Rectangle 132"/>
          <p:cNvSpPr>
            <a:spLocks noChangeArrowheads="1"/>
          </p:cNvSpPr>
          <p:nvPr/>
        </p:nvSpPr>
        <p:spPr bwMode="auto">
          <a:xfrm>
            <a:off x="4543425" y="1501775"/>
            <a:ext cx="33338" cy="17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29" name="Rectangle 133"/>
          <p:cNvSpPr>
            <a:spLocks noChangeArrowheads="1"/>
          </p:cNvSpPr>
          <p:nvPr/>
        </p:nvSpPr>
        <p:spPr bwMode="auto">
          <a:xfrm>
            <a:off x="3279775" y="53911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30" name="Rectangle 134"/>
          <p:cNvSpPr>
            <a:spLocks noChangeArrowheads="1"/>
          </p:cNvSpPr>
          <p:nvPr/>
        </p:nvSpPr>
        <p:spPr bwMode="auto">
          <a:xfrm>
            <a:off x="3632200" y="53911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31" name="Rectangle 135"/>
          <p:cNvSpPr>
            <a:spLocks noChangeArrowheads="1"/>
          </p:cNvSpPr>
          <p:nvPr/>
        </p:nvSpPr>
        <p:spPr bwMode="auto">
          <a:xfrm>
            <a:off x="3295650" y="5391150"/>
            <a:ext cx="33655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32" name="Rectangle 136"/>
          <p:cNvSpPr>
            <a:spLocks noChangeArrowheads="1"/>
          </p:cNvSpPr>
          <p:nvPr/>
        </p:nvSpPr>
        <p:spPr bwMode="auto">
          <a:xfrm>
            <a:off x="3567113" y="523081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33" name="Rectangle 137"/>
          <p:cNvSpPr>
            <a:spLocks noChangeArrowheads="1"/>
          </p:cNvSpPr>
          <p:nvPr/>
        </p:nvSpPr>
        <p:spPr bwMode="auto">
          <a:xfrm>
            <a:off x="3567113" y="5246688"/>
            <a:ext cx="31750" cy="17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34" name="Rectangle 138"/>
          <p:cNvSpPr>
            <a:spLocks noChangeArrowheads="1"/>
          </p:cNvSpPr>
          <p:nvPr/>
        </p:nvSpPr>
        <p:spPr bwMode="auto">
          <a:xfrm>
            <a:off x="3327400" y="5391150"/>
            <a:ext cx="2555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35" name="Rectangle 139"/>
          <p:cNvSpPr>
            <a:spLocks noChangeArrowheads="1"/>
          </p:cNvSpPr>
          <p:nvPr/>
        </p:nvSpPr>
        <p:spPr bwMode="auto">
          <a:xfrm>
            <a:off x="3327400" y="523081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36" name="Rectangle 140"/>
          <p:cNvSpPr>
            <a:spLocks noChangeArrowheads="1"/>
          </p:cNvSpPr>
          <p:nvPr/>
        </p:nvSpPr>
        <p:spPr bwMode="auto">
          <a:xfrm>
            <a:off x="3327400" y="5246688"/>
            <a:ext cx="31750" cy="1603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37" name="Rectangle 141"/>
          <p:cNvSpPr>
            <a:spLocks noChangeArrowheads="1"/>
          </p:cNvSpPr>
          <p:nvPr/>
        </p:nvSpPr>
        <p:spPr bwMode="auto">
          <a:xfrm>
            <a:off x="3343275" y="52308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38" name="Rectangle 142"/>
          <p:cNvSpPr>
            <a:spLocks noChangeArrowheads="1"/>
          </p:cNvSpPr>
          <p:nvPr/>
        </p:nvSpPr>
        <p:spPr bwMode="auto">
          <a:xfrm>
            <a:off x="3214688" y="52308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39" name="Rectangle 143"/>
          <p:cNvSpPr>
            <a:spLocks noChangeArrowheads="1"/>
          </p:cNvSpPr>
          <p:nvPr/>
        </p:nvSpPr>
        <p:spPr bwMode="auto">
          <a:xfrm>
            <a:off x="3230563" y="5230813"/>
            <a:ext cx="11271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40" name="Rectangle 144"/>
          <p:cNvSpPr>
            <a:spLocks noChangeArrowheads="1"/>
          </p:cNvSpPr>
          <p:nvPr/>
        </p:nvSpPr>
        <p:spPr bwMode="auto">
          <a:xfrm>
            <a:off x="3567113" y="52308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41" name="Rectangle 145"/>
          <p:cNvSpPr>
            <a:spLocks noChangeArrowheads="1"/>
          </p:cNvSpPr>
          <p:nvPr/>
        </p:nvSpPr>
        <p:spPr bwMode="auto">
          <a:xfrm>
            <a:off x="3695700" y="52308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42" name="Rectangle 146"/>
          <p:cNvSpPr>
            <a:spLocks noChangeArrowheads="1"/>
          </p:cNvSpPr>
          <p:nvPr/>
        </p:nvSpPr>
        <p:spPr bwMode="auto">
          <a:xfrm>
            <a:off x="3582988" y="5230813"/>
            <a:ext cx="11271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43" name="Rectangle 147"/>
          <p:cNvSpPr>
            <a:spLocks noChangeArrowheads="1"/>
          </p:cNvSpPr>
          <p:nvPr/>
        </p:nvSpPr>
        <p:spPr bwMode="auto">
          <a:xfrm>
            <a:off x="3327400" y="5486400"/>
            <a:ext cx="15875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44" name="Rectangle 148"/>
          <p:cNvSpPr>
            <a:spLocks noChangeArrowheads="1"/>
          </p:cNvSpPr>
          <p:nvPr/>
        </p:nvSpPr>
        <p:spPr bwMode="auto">
          <a:xfrm>
            <a:off x="3582988" y="5486400"/>
            <a:ext cx="15875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45" name="Rectangle 149"/>
          <p:cNvSpPr>
            <a:spLocks noChangeArrowheads="1"/>
          </p:cNvSpPr>
          <p:nvPr/>
        </p:nvSpPr>
        <p:spPr bwMode="auto">
          <a:xfrm>
            <a:off x="3343275" y="5486400"/>
            <a:ext cx="239713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46" name="Rectangle 150"/>
          <p:cNvSpPr>
            <a:spLocks noChangeArrowheads="1"/>
          </p:cNvSpPr>
          <p:nvPr/>
        </p:nvSpPr>
        <p:spPr bwMode="auto">
          <a:xfrm>
            <a:off x="3455988" y="56308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47" name="Rectangle 151"/>
          <p:cNvSpPr>
            <a:spLocks noChangeArrowheads="1"/>
          </p:cNvSpPr>
          <p:nvPr/>
        </p:nvSpPr>
        <p:spPr bwMode="auto">
          <a:xfrm>
            <a:off x="3455988" y="548640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48" name="Rectangle 152"/>
          <p:cNvSpPr>
            <a:spLocks noChangeArrowheads="1"/>
          </p:cNvSpPr>
          <p:nvPr/>
        </p:nvSpPr>
        <p:spPr bwMode="auto">
          <a:xfrm>
            <a:off x="3455988" y="5502275"/>
            <a:ext cx="31750" cy="1285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49" name="Rectangle 153"/>
          <p:cNvSpPr>
            <a:spLocks noChangeArrowheads="1"/>
          </p:cNvSpPr>
          <p:nvPr/>
        </p:nvSpPr>
        <p:spPr bwMode="auto">
          <a:xfrm>
            <a:off x="3695700" y="523081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50" name="Rectangle 154"/>
          <p:cNvSpPr>
            <a:spLocks noChangeArrowheads="1"/>
          </p:cNvSpPr>
          <p:nvPr/>
        </p:nvSpPr>
        <p:spPr bwMode="auto">
          <a:xfrm>
            <a:off x="3695700" y="503872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51" name="Rectangle 155"/>
          <p:cNvSpPr>
            <a:spLocks noChangeArrowheads="1"/>
          </p:cNvSpPr>
          <p:nvPr/>
        </p:nvSpPr>
        <p:spPr bwMode="auto">
          <a:xfrm>
            <a:off x="3695700" y="5054600"/>
            <a:ext cx="31750" cy="17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52" name="Rectangle 156"/>
          <p:cNvSpPr>
            <a:spLocks noChangeArrowheads="1"/>
          </p:cNvSpPr>
          <p:nvPr/>
        </p:nvSpPr>
        <p:spPr bwMode="auto">
          <a:xfrm>
            <a:off x="3695700" y="52466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53" name="Rectangle 157"/>
          <p:cNvSpPr>
            <a:spLocks noChangeArrowheads="1"/>
          </p:cNvSpPr>
          <p:nvPr/>
        </p:nvSpPr>
        <p:spPr bwMode="auto">
          <a:xfrm>
            <a:off x="3695700" y="507047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54" name="Rectangle 158"/>
          <p:cNvSpPr>
            <a:spLocks noChangeArrowheads="1"/>
          </p:cNvSpPr>
          <p:nvPr/>
        </p:nvSpPr>
        <p:spPr bwMode="auto">
          <a:xfrm>
            <a:off x="3695700" y="5086350"/>
            <a:ext cx="31750" cy="160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55" name="Rectangle 159"/>
          <p:cNvSpPr>
            <a:spLocks noChangeArrowheads="1"/>
          </p:cNvSpPr>
          <p:nvPr/>
        </p:nvSpPr>
        <p:spPr bwMode="auto">
          <a:xfrm>
            <a:off x="3279775" y="42068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56" name="Rectangle 160"/>
          <p:cNvSpPr>
            <a:spLocks noChangeArrowheads="1"/>
          </p:cNvSpPr>
          <p:nvPr/>
        </p:nvSpPr>
        <p:spPr bwMode="auto">
          <a:xfrm>
            <a:off x="3632200" y="42068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57" name="Rectangle 161"/>
          <p:cNvSpPr>
            <a:spLocks noChangeArrowheads="1"/>
          </p:cNvSpPr>
          <p:nvPr/>
        </p:nvSpPr>
        <p:spPr bwMode="auto">
          <a:xfrm>
            <a:off x="3295650" y="4206875"/>
            <a:ext cx="33655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58" name="Rectangle 162"/>
          <p:cNvSpPr>
            <a:spLocks noChangeArrowheads="1"/>
          </p:cNvSpPr>
          <p:nvPr/>
        </p:nvSpPr>
        <p:spPr bwMode="auto">
          <a:xfrm>
            <a:off x="3567113" y="40306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59" name="Rectangle 163"/>
          <p:cNvSpPr>
            <a:spLocks noChangeArrowheads="1"/>
          </p:cNvSpPr>
          <p:nvPr/>
        </p:nvSpPr>
        <p:spPr bwMode="auto">
          <a:xfrm>
            <a:off x="3567113" y="4046538"/>
            <a:ext cx="31750" cy="1920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60" name="Rectangle 164"/>
          <p:cNvSpPr>
            <a:spLocks noChangeArrowheads="1"/>
          </p:cNvSpPr>
          <p:nvPr/>
        </p:nvSpPr>
        <p:spPr bwMode="auto">
          <a:xfrm>
            <a:off x="3327400" y="4206875"/>
            <a:ext cx="2555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61" name="Rectangle 165"/>
          <p:cNvSpPr>
            <a:spLocks noChangeArrowheads="1"/>
          </p:cNvSpPr>
          <p:nvPr/>
        </p:nvSpPr>
        <p:spPr bwMode="auto">
          <a:xfrm>
            <a:off x="3327400" y="40306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62" name="Rectangle 166"/>
          <p:cNvSpPr>
            <a:spLocks noChangeArrowheads="1"/>
          </p:cNvSpPr>
          <p:nvPr/>
        </p:nvSpPr>
        <p:spPr bwMode="auto">
          <a:xfrm>
            <a:off x="3327400" y="4046538"/>
            <a:ext cx="31750" cy="17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63" name="Rectangle 167"/>
          <p:cNvSpPr>
            <a:spLocks noChangeArrowheads="1"/>
          </p:cNvSpPr>
          <p:nvPr/>
        </p:nvSpPr>
        <p:spPr bwMode="auto">
          <a:xfrm>
            <a:off x="3343275" y="40306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64" name="Rectangle 168"/>
          <p:cNvSpPr>
            <a:spLocks noChangeArrowheads="1"/>
          </p:cNvSpPr>
          <p:nvPr/>
        </p:nvSpPr>
        <p:spPr bwMode="auto">
          <a:xfrm>
            <a:off x="3214688" y="40306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65" name="Rectangle 169"/>
          <p:cNvSpPr>
            <a:spLocks noChangeArrowheads="1"/>
          </p:cNvSpPr>
          <p:nvPr/>
        </p:nvSpPr>
        <p:spPr bwMode="auto">
          <a:xfrm>
            <a:off x="3230563" y="4030663"/>
            <a:ext cx="11271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66" name="Rectangle 170"/>
          <p:cNvSpPr>
            <a:spLocks noChangeArrowheads="1"/>
          </p:cNvSpPr>
          <p:nvPr/>
        </p:nvSpPr>
        <p:spPr bwMode="auto">
          <a:xfrm>
            <a:off x="3567113" y="40306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67" name="Rectangle 171"/>
          <p:cNvSpPr>
            <a:spLocks noChangeArrowheads="1"/>
          </p:cNvSpPr>
          <p:nvPr/>
        </p:nvSpPr>
        <p:spPr bwMode="auto">
          <a:xfrm>
            <a:off x="3695700" y="40306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68" name="Rectangle 172"/>
          <p:cNvSpPr>
            <a:spLocks noChangeArrowheads="1"/>
          </p:cNvSpPr>
          <p:nvPr/>
        </p:nvSpPr>
        <p:spPr bwMode="auto">
          <a:xfrm>
            <a:off x="3582988" y="4030663"/>
            <a:ext cx="11271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69" name="Rectangle 173"/>
          <p:cNvSpPr>
            <a:spLocks noChangeArrowheads="1"/>
          </p:cNvSpPr>
          <p:nvPr/>
        </p:nvSpPr>
        <p:spPr bwMode="auto">
          <a:xfrm>
            <a:off x="3327400" y="42862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70" name="Rectangle 174"/>
          <p:cNvSpPr>
            <a:spLocks noChangeArrowheads="1"/>
          </p:cNvSpPr>
          <p:nvPr/>
        </p:nvSpPr>
        <p:spPr bwMode="auto">
          <a:xfrm>
            <a:off x="3582988" y="42862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71" name="Rectangle 175"/>
          <p:cNvSpPr>
            <a:spLocks noChangeArrowheads="1"/>
          </p:cNvSpPr>
          <p:nvPr/>
        </p:nvSpPr>
        <p:spPr bwMode="auto">
          <a:xfrm>
            <a:off x="3343275" y="4286250"/>
            <a:ext cx="2397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72" name="Rectangle 176"/>
          <p:cNvSpPr>
            <a:spLocks noChangeArrowheads="1"/>
          </p:cNvSpPr>
          <p:nvPr/>
        </p:nvSpPr>
        <p:spPr bwMode="auto">
          <a:xfrm>
            <a:off x="3455988" y="44465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73" name="Rectangle 177"/>
          <p:cNvSpPr>
            <a:spLocks noChangeArrowheads="1"/>
          </p:cNvSpPr>
          <p:nvPr/>
        </p:nvSpPr>
        <p:spPr bwMode="auto">
          <a:xfrm>
            <a:off x="3455988" y="428625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74" name="Rectangle 178"/>
          <p:cNvSpPr>
            <a:spLocks noChangeArrowheads="1"/>
          </p:cNvSpPr>
          <p:nvPr/>
        </p:nvSpPr>
        <p:spPr bwMode="auto">
          <a:xfrm>
            <a:off x="3455988" y="4302125"/>
            <a:ext cx="31750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75" name="Rectangle 179"/>
          <p:cNvSpPr>
            <a:spLocks noChangeArrowheads="1"/>
          </p:cNvSpPr>
          <p:nvPr/>
        </p:nvSpPr>
        <p:spPr bwMode="auto">
          <a:xfrm>
            <a:off x="3695700" y="404653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76" name="Rectangle 180"/>
          <p:cNvSpPr>
            <a:spLocks noChangeArrowheads="1"/>
          </p:cNvSpPr>
          <p:nvPr/>
        </p:nvSpPr>
        <p:spPr bwMode="auto">
          <a:xfrm>
            <a:off x="3695700" y="383857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77" name="Rectangle 181"/>
          <p:cNvSpPr>
            <a:spLocks noChangeArrowheads="1"/>
          </p:cNvSpPr>
          <p:nvPr/>
        </p:nvSpPr>
        <p:spPr bwMode="auto">
          <a:xfrm>
            <a:off x="3695700" y="3854450"/>
            <a:ext cx="31750" cy="1920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78" name="Rectangle 182"/>
          <p:cNvSpPr>
            <a:spLocks noChangeArrowheads="1"/>
          </p:cNvSpPr>
          <p:nvPr/>
        </p:nvSpPr>
        <p:spPr bwMode="auto">
          <a:xfrm>
            <a:off x="3695700" y="406241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79" name="Rectangle 183"/>
          <p:cNvSpPr>
            <a:spLocks noChangeArrowheads="1"/>
          </p:cNvSpPr>
          <p:nvPr/>
        </p:nvSpPr>
        <p:spPr bwMode="auto">
          <a:xfrm>
            <a:off x="3695700" y="387032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80" name="Rectangle 184"/>
          <p:cNvSpPr>
            <a:spLocks noChangeArrowheads="1"/>
          </p:cNvSpPr>
          <p:nvPr/>
        </p:nvSpPr>
        <p:spPr bwMode="auto">
          <a:xfrm>
            <a:off x="3695700" y="3886200"/>
            <a:ext cx="31750" cy="17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81" name="Rectangle 185"/>
          <p:cNvSpPr>
            <a:spLocks noChangeArrowheads="1"/>
          </p:cNvSpPr>
          <p:nvPr/>
        </p:nvSpPr>
        <p:spPr bwMode="auto">
          <a:xfrm>
            <a:off x="3279775" y="30067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82" name="Rectangle 186"/>
          <p:cNvSpPr>
            <a:spLocks noChangeArrowheads="1"/>
          </p:cNvSpPr>
          <p:nvPr/>
        </p:nvSpPr>
        <p:spPr bwMode="auto">
          <a:xfrm>
            <a:off x="3632200" y="30067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83" name="Rectangle 187"/>
          <p:cNvSpPr>
            <a:spLocks noChangeArrowheads="1"/>
          </p:cNvSpPr>
          <p:nvPr/>
        </p:nvSpPr>
        <p:spPr bwMode="auto">
          <a:xfrm>
            <a:off x="3295650" y="3006725"/>
            <a:ext cx="33655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84" name="Rectangle 188"/>
          <p:cNvSpPr>
            <a:spLocks noChangeArrowheads="1"/>
          </p:cNvSpPr>
          <p:nvPr/>
        </p:nvSpPr>
        <p:spPr bwMode="auto">
          <a:xfrm>
            <a:off x="3567113" y="28463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85" name="Rectangle 189"/>
          <p:cNvSpPr>
            <a:spLocks noChangeArrowheads="1"/>
          </p:cNvSpPr>
          <p:nvPr/>
        </p:nvSpPr>
        <p:spPr bwMode="auto">
          <a:xfrm>
            <a:off x="3567113" y="2862263"/>
            <a:ext cx="31750" cy="17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86" name="Rectangle 190"/>
          <p:cNvSpPr>
            <a:spLocks noChangeArrowheads="1"/>
          </p:cNvSpPr>
          <p:nvPr/>
        </p:nvSpPr>
        <p:spPr bwMode="auto">
          <a:xfrm>
            <a:off x="3327400" y="3006725"/>
            <a:ext cx="2555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87" name="Rectangle 191"/>
          <p:cNvSpPr>
            <a:spLocks noChangeArrowheads="1"/>
          </p:cNvSpPr>
          <p:nvPr/>
        </p:nvSpPr>
        <p:spPr bwMode="auto">
          <a:xfrm>
            <a:off x="3327400" y="28463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88" name="Rectangle 192"/>
          <p:cNvSpPr>
            <a:spLocks noChangeArrowheads="1"/>
          </p:cNvSpPr>
          <p:nvPr/>
        </p:nvSpPr>
        <p:spPr bwMode="auto">
          <a:xfrm>
            <a:off x="3327400" y="2862263"/>
            <a:ext cx="31750" cy="1603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89" name="Rectangle 193"/>
          <p:cNvSpPr>
            <a:spLocks noChangeArrowheads="1"/>
          </p:cNvSpPr>
          <p:nvPr/>
        </p:nvSpPr>
        <p:spPr bwMode="auto">
          <a:xfrm>
            <a:off x="3343275" y="28463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90" name="Rectangle 194"/>
          <p:cNvSpPr>
            <a:spLocks noChangeArrowheads="1"/>
          </p:cNvSpPr>
          <p:nvPr/>
        </p:nvSpPr>
        <p:spPr bwMode="auto">
          <a:xfrm>
            <a:off x="3214688" y="28463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91" name="Rectangle 195"/>
          <p:cNvSpPr>
            <a:spLocks noChangeArrowheads="1"/>
          </p:cNvSpPr>
          <p:nvPr/>
        </p:nvSpPr>
        <p:spPr bwMode="auto">
          <a:xfrm>
            <a:off x="3230563" y="2846388"/>
            <a:ext cx="11271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92" name="Rectangle 196"/>
          <p:cNvSpPr>
            <a:spLocks noChangeArrowheads="1"/>
          </p:cNvSpPr>
          <p:nvPr/>
        </p:nvSpPr>
        <p:spPr bwMode="auto">
          <a:xfrm>
            <a:off x="3567113" y="28463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93" name="Rectangle 197"/>
          <p:cNvSpPr>
            <a:spLocks noChangeArrowheads="1"/>
          </p:cNvSpPr>
          <p:nvPr/>
        </p:nvSpPr>
        <p:spPr bwMode="auto">
          <a:xfrm>
            <a:off x="3695700" y="28463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94" name="Rectangle 198"/>
          <p:cNvSpPr>
            <a:spLocks noChangeArrowheads="1"/>
          </p:cNvSpPr>
          <p:nvPr/>
        </p:nvSpPr>
        <p:spPr bwMode="auto">
          <a:xfrm>
            <a:off x="3582988" y="2846388"/>
            <a:ext cx="11271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95" name="Rectangle 199"/>
          <p:cNvSpPr>
            <a:spLocks noChangeArrowheads="1"/>
          </p:cNvSpPr>
          <p:nvPr/>
        </p:nvSpPr>
        <p:spPr bwMode="auto">
          <a:xfrm>
            <a:off x="3327400" y="31019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96" name="Rectangle 200"/>
          <p:cNvSpPr>
            <a:spLocks noChangeArrowheads="1"/>
          </p:cNvSpPr>
          <p:nvPr/>
        </p:nvSpPr>
        <p:spPr bwMode="auto">
          <a:xfrm>
            <a:off x="3582988" y="31019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97" name="Rectangle 201"/>
          <p:cNvSpPr>
            <a:spLocks noChangeArrowheads="1"/>
          </p:cNvSpPr>
          <p:nvPr/>
        </p:nvSpPr>
        <p:spPr bwMode="auto">
          <a:xfrm>
            <a:off x="3343275" y="3101975"/>
            <a:ext cx="2397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98" name="Rectangle 202"/>
          <p:cNvSpPr>
            <a:spLocks noChangeArrowheads="1"/>
          </p:cNvSpPr>
          <p:nvPr/>
        </p:nvSpPr>
        <p:spPr bwMode="auto">
          <a:xfrm>
            <a:off x="3455988" y="324643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99" name="Rectangle 203"/>
          <p:cNvSpPr>
            <a:spLocks noChangeArrowheads="1"/>
          </p:cNvSpPr>
          <p:nvPr/>
        </p:nvSpPr>
        <p:spPr bwMode="auto">
          <a:xfrm>
            <a:off x="3455988" y="310197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00" name="Rectangle 204"/>
          <p:cNvSpPr>
            <a:spLocks noChangeArrowheads="1"/>
          </p:cNvSpPr>
          <p:nvPr/>
        </p:nvSpPr>
        <p:spPr bwMode="auto">
          <a:xfrm>
            <a:off x="3455988" y="3117850"/>
            <a:ext cx="31750" cy="1285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01" name="Rectangle 205"/>
          <p:cNvSpPr>
            <a:spLocks noChangeArrowheads="1"/>
          </p:cNvSpPr>
          <p:nvPr/>
        </p:nvSpPr>
        <p:spPr bwMode="auto">
          <a:xfrm>
            <a:off x="3695700" y="28463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02" name="Rectangle 206"/>
          <p:cNvSpPr>
            <a:spLocks noChangeArrowheads="1"/>
          </p:cNvSpPr>
          <p:nvPr/>
        </p:nvSpPr>
        <p:spPr bwMode="auto">
          <a:xfrm>
            <a:off x="3695700" y="265430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03" name="Rectangle 207"/>
          <p:cNvSpPr>
            <a:spLocks noChangeArrowheads="1"/>
          </p:cNvSpPr>
          <p:nvPr/>
        </p:nvSpPr>
        <p:spPr bwMode="auto">
          <a:xfrm>
            <a:off x="3695700" y="2670175"/>
            <a:ext cx="31750" cy="17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04" name="Rectangle 208"/>
          <p:cNvSpPr>
            <a:spLocks noChangeArrowheads="1"/>
          </p:cNvSpPr>
          <p:nvPr/>
        </p:nvSpPr>
        <p:spPr bwMode="auto">
          <a:xfrm>
            <a:off x="3695700" y="28622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05" name="Rectangle 209"/>
          <p:cNvSpPr>
            <a:spLocks noChangeArrowheads="1"/>
          </p:cNvSpPr>
          <p:nvPr/>
        </p:nvSpPr>
        <p:spPr bwMode="auto">
          <a:xfrm>
            <a:off x="3695700" y="268605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06" name="Rectangle 210"/>
          <p:cNvSpPr>
            <a:spLocks noChangeArrowheads="1"/>
          </p:cNvSpPr>
          <p:nvPr/>
        </p:nvSpPr>
        <p:spPr bwMode="auto">
          <a:xfrm>
            <a:off x="3695700" y="2701925"/>
            <a:ext cx="31750" cy="160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07" name="Rectangle 211"/>
          <p:cNvSpPr>
            <a:spLocks noChangeArrowheads="1"/>
          </p:cNvSpPr>
          <p:nvPr/>
        </p:nvSpPr>
        <p:spPr bwMode="auto">
          <a:xfrm>
            <a:off x="3279775" y="18224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08" name="Rectangle 212"/>
          <p:cNvSpPr>
            <a:spLocks noChangeArrowheads="1"/>
          </p:cNvSpPr>
          <p:nvPr/>
        </p:nvSpPr>
        <p:spPr bwMode="auto">
          <a:xfrm>
            <a:off x="3632200" y="18224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09" name="Rectangle 213"/>
          <p:cNvSpPr>
            <a:spLocks noChangeArrowheads="1"/>
          </p:cNvSpPr>
          <p:nvPr/>
        </p:nvSpPr>
        <p:spPr bwMode="auto">
          <a:xfrm>
            <a:off x="3295650" y="1822450"/>
            <a:ext cx="33655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10" name="Rectangle 214"/>
          <p:cNvSpPr>
            <a:spLocks noChangeArrowheads="1"/>
          </p:cNvSpPr>
          <p:nvPr/>
        </p:nvSpPr>
        <p:spPr bwMode="auto">
          <a:xfrm>
            <a:off x="3567113" y="164623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11" name="Rectangle 215"/>
          <p:cNvSpPr>
            <a:spLocks noChangeArrowheads="1"/>
          </p:cNvSpPr>
          <p:nvPr/>
        </p:nvSpPr>
        <p:spPr bwMode="auto">
          <a:xfrm>
            <a:off x="3567113" y="1662113"/>
            <a:ext cx="31750" cy="1920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12" name="Rectangle 216"/>
          <p:cNvSpPr>
            <a:spLocks noChangeArrowheads="1"/>
          </p:cNvSpPr>
          <p:nvPr/>
        </p:nvSpPr>
        <p:spPr bwMode="auto">
          <a:xfrm>
            <a:off x="3327400" y="1822450"/>
            <a:ext cx="2555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13" name="Rectangle 217"/>
          <p:cNvSpPr>
            <a:spLocks noChangeArrowheads="1"/>
          </p:cNvSpPr>
          <p:nvPr/>
        </p:nvSpPr>
        <p:spPr bwMode="auto">
          <a:xfrm>
            <a:off x="3327400" y="164623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14" name="Rectangle 218"/>
          <p:cNvSpPr>
            <a:spLocks noChangeArrowheads="1"/>
          </p:cNvSpPr>
          <p:nvPr/>
        </p:nvSpPr>
        <p:spPr bwMode="auto">
          <a:xfrm>
            <a:off x="3327400" y="1662113"/>
            <a:ext cx="31750" cy="17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15" name="Rectangle 219"/>
          <p:cNvSpPr>
            <a:spLocks noChangeArrowheads="1"/>
          </p:cNvSpPr>
          <p:nvPr/>
        </p:nvSpPr>
        <p:spPr bwMode="auto">
          <a:xfrm>
            <a:off x="3343275" y="16462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16" name="Rectangle 220"/>
          <p:cNvSpPr>
            <a:spLocks noChangeArrowheads="1"/>
          </p:cNvSpPr>
          <p:nvPr/>
        </p:nvSpPr>
        <p:spPr bwMode="auto">
          <a:xfrm>
            <a:off x="3214688" y="16462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17" name="Rectangle 221"/>
          <p:cNvSpPr>
            <a:spLocks noChangeArrowheads="1"/>
          </p:cNvSpPr>
          <p:nvPr/>
        </p:nvSpPr>
        <p:spPr bwMode="auto">
          <a:xfrm>
            <a:off x="3230563" y="1646238"/>
            <a:ext cx="11271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18" name="Rectangle 222"/>
          <p:cNvSpPr>
            <a:spLocks noChangeArrowheads="1"/>
          </p:cNvSpPr>
          <p:nvPr/>
        </p:nvSpPr>
        <p:spPr bwMode="auto">
          <a:xfrm>
            <a:off x="3567113" y="16462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19" name="Rectangle 223"/>
          <p:cNvSpPr>
            <a:spLocks noChangeArrowheads="1"/>
          </p:cNvSpPr>
          <p:nvPr/>
        </p:nvSpPr>
        <p:spPr bwMode="auto">
          <a:xfrm>
            <a:off x="3695700" y="16462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20" name="Rectangle 224"/>
          <p:cNvSpPr>
            <a:spLocks noChangeArrowheads="1"/>
          </p:cNvSpPr>
          <p:nvPr/>
        </p:nvSpPr>
        <p:spPr bwMode="auto">
          <a:xfrm>
            <a:off x="3582988" y="1646238"/>
            <a:ext cx="11271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21" name="Rectangle 225"/>
          <p:cNvSpPr>
            <a:spLocks noChangeArrowheads="1"/>
          </p:cNvSpPr>
          <p:nvPr/>
        </p:nvSpPr>
        <p:spPr bwMode="auto">
          <a:xfrm>
            <a:off x="3327400" y="19018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22" name="Rectangle 226"/>
          <p:cNvSpPr>
            <a:spLocks noChangeArrowheads="1"/>
          </p:cNvSpPr>
          <p:nvPr/>
        </p:nvSpPr>
        <p:spPr bwMode="auto">
          <a:xfrm>
            <a:off x="3582988" y="19018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24" name="Rectangle 228"/>
          <p:cNvSpPr>
            <a:spLocks noChangeArrowheads="1"/>
          </p:cNvSpPr>
          <p:nvPr/>
        </p:nvSpPr>
        <p:spPr bwMode="auto">
          <a:xfrm>
            <a:off x="3343275" y="1901825"/>
            <a:ext cx="2397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25" name="Rectangle 229"/>
          <p:cNvSpPr>
            <a:spLocks noChangeArrowheads="1"/>
          </p:cNvSpPr>
          <p:nvPr/>
        </p:nvSpPr>
        <p:spPr bwMode="auto">
          <a:xfrm>
            <a:off x="3455988" y="20621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26" name="Rectangle 230"/>
          <p:cNvSpPr>
            <a:spLocks noChangeArrowheads="1"/>
          </p:cNvSpPr>
          <p:nvPr/>
        </p:nvSpPr>
        <p:spPr bwMode="auto">
          <a:xfrm>
            <a:off x="3455988" y="190182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27" name="Rectangle 231"/>
          <p:cNvSpPr>
            <a:spLocks noChangeArrowheads="1"/>
          </p:cNvSpPr>
          <p:nvPr/>
        </p:nvSpPr>
        <p:spPr bwMode="auto">
          <a:xfrm>
            <a:off x="3455988" y="1917700"/>
            <a:ext cx="31750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28" name="Rectangle 232"/>
          <p:cNvSpPr>
            <a:spLocks noChangeArrowheads="1"/>
          </p:cNvSpPr>
          <p:nvPr/>
        </p:nvSpPr>
        <p:spPr bwMode="auto">
          <a:xfrm>
            <a:off x="3695700" y="166211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29" name="Rectangle 233"/>
          <p:cNvSpPr>
            <a:spLocks noChangeArrowheads="1"/>
          </p:cNvSpPr>
          <p:nvPr/>
        </p:nvSpPr>
        <p:spPr bwMode="auto">
          <a:xfrm>
            <a:off x="3695700" y="145415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30" name="Rectangle 234"/>
          <p:cNvSpPr>
            <a:spLocks noChangeArrowheads="1"/>
          </p:cNvSpPr>
          <p:nvPr/>
        </p:nvSpPr>
        <p:spPr bwMode="auto">
          <a:xfrm>
            <a:off x="3695700" y="1470025"/>
            <a:ext cx="31750" cy="1920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31" name="Rectangle 235"/>
          <p:cNvSpPr>
            <a:spLocks noChangeArrowheads="1"/>
          </p:cNvSpPr>
          <p:nvPr/>
        </p:nvSpPr>
        <p:spPr bwMode="auto">
          <a:xfrm>
            <a:off x="3695700" y="16779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32" name="Rectangle 236"/>
          <p:cNvSpPr>
            <a:spLocks noChangeArrowheads="1"/>
          </p:cNvSpPr>
          <p:nvPr/>
        </p:nvSpPr>
        <p:spPr bwMode="auto">
          <a:xfrm>
            <a:off x="3695700" y="148590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33" name="Rectangle 237"/>
          <p:cNvSpPr>
            <a:spLocks noChangeArrowheads="1"/>
          </p:cNvSpPr>
          <p:nvPr/>
        </p:nvSpPr>
        <p:spPr bwMode="auto">
          <a:xfrm>
            <a:off x="3695700" y="1501775"/>
            <a:ext cx="31750" cy="17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34" name="Rectangle 238"/>
          <p:cNvSpPr>
            <a:spLocks noChangeArrowheads="1"/>
          </p:cNvSpPr>
          <p:nvPr/>
        </p:nvSpPr>
        <p:spPr bwMode="auto">
          <a:xfrm>
            <a:off x="2430463" y="53911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35" name="Rectangle 239"/>
          <p:cNvSpPr>
            <a:spLocks noChangeArrowheads="1"/>
          </p:cNvSpPr>
          <p:nvPr/>
        </p:nvSpPr>
        <p:spPr bwMode="auto">
          <a:xfrm>
            <a:off x="2798763" y="53911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36" name="Rectangle 240"/>
          <p:cNvSpPr>
            <a:spLocks noChangeArrowheads="1"/>
          </p:cNvSpPr>
          <p:nvPr/>
        </p:nvSpPr>
        <p:spPr bwMode="auto">
          <a:xfrm>
            <a:off x="2446338" y="5391150"/>
            <a:ext cx="352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37" name="Rectangle 241"/>
          <p:cNvSpPr>
            <a:spLocks noChangeArrowheads="1"/>
          </p:cNvSpPr>
          <p:nvPr/>
        </p:nvSpPr>
        <p:spPr bwMode="auto">
          <a:xfrm>
            <a:off x="2719388" y="523081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38" name="Rectangle 242"/>
          <p:cNvSpPr>
            <a:spLocks noChangeArrowheads="1"/>
          </p:cNvSpPr>
          <p:nvPr/>
        </p:nvSpPr>
        <p:spPr bwMode="auto">
          <a:xfrm>
            <a:off x="2719388" y="5246688"/>
            <a:ext cx="31750" cy="17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39" name="Rectangle 243"/>
          <p:cNvSpPr>
            <a:spLocks noChangeArrowheads="1"/>
          </p:cNvSpPr>
          <p:nvPr/>
        </p:nvSpPr>
        <p:spPr bwMode="auto">
          <a:xfrm>
            <a:off x="2493963" y="5391150"/>
            <a:ext cx="2413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40" name="Rectangle 244"/>
          <p:cNvSpPr>
            <a:spLocks noChangeArrowheads="1"/>
          </p:cNvSpPr>
          <p:nvPr/>
        </p:nvSpPr>
        <p:spPr bwMode="auto">
          <a:xfrm>
            <a:off x="2493963" y="5230813"/>
            <a:ext cx="33337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41" name="Rectangle 245"/>
          <p:cNvSpPr>
            <a:spLocks noChangeArrowheads="1"/>
          </p:cNvSpPr>
          <p:nvPr/>
        </p:nvSpPr>
        <p:spPr bwMode="auto">
          <a:xfrm>
            <a:off x="2493963" y="5246688"/>
            <a:ext cx="33337" cy="1603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42" name="Rectangle 246"/>
          <p:cNvSpPr>
            <a:spLocks noChangeArrowheads="1"/>
          </p:cNvSpPr>
          <p:nvPr/>
        </p:nvSpPr>
        <p:spPr bwMode="auto">
          <a:xfrm>
            <a:off x="2509838" y="5230813"/>
            <a:ext cx="1746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43" name="Rectangle 247"/>
          <p:cNvSpPr>
            <a:spLocks noChangeArrowheads="1"/>
          </p:cNvSpPr>
          <p:nvPr/>
        </p:nvSpPr>
        <p:spPr bwMode="auto">
          <a:xfrm>
            <a:off x="2366963" y="52308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44" name="Rectangle 248"/>
          <p:cNvSpPr>
            <a:spLocks noChangeArrowheads="1"/>
          </p:cNvSpPr>
          <p:nvPr/>
        </p:nvSpPr>
        <p:spPr bwMode="auto">
          <a:xfrm>
            <a:off x="2382838" y="5230813"/>
            <a:ext cx="1270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45" name="Rectangle 249"/>
          <p:cNvSpPr>
            <a:spLocks noChangeArrowheads="1"/>
          </p:cNvSpPr>
          <p:nvPr/>
        </p:nvSpPr>
        <p:spPr bwMode="auto">
          <a:xfrm>
            <a:off x="2719388" y="52308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46" name="Rectangle 250"/>
          <p:cNvSpPr>
            <a:spLocks noChangeArrowheads="1"/>
          </p:cNvSpPr>
          <p:nvPr/>
        </p:nvSpPr>
        <p:spPr bwMode="auto">
          <a:xfrm>
            <a:off x="2862263" y="52308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47" name="Rectangle 251"/>
          <p:cNvSpPr>
            <a:spLocks noChangeArrowheads="1"/>
          </p:cNvSpPr>
          <p:nvPr/>
        </p:nvSpPr>
        <p:spPr bwMode="auto">
          <a:xfrm>
            <a:off x="2735263" y="5230813"/>
            <a:ext cx="1270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48" name="Rectangle 252"/>
          <p:cNvSpPr>
            <a:spLocks noChangeArrowheads="1"/>
          </p:cNvSpPr>
          <p:nvPr/>
        </p:nvSpPr>
        <p:spPr bwMode="auto">
          <a:xfrm>
            <a:off x="2493963" y="5486400"/>
            <a:ext cx="15875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49" name="Rectangle 253"/>
          <p:cNvSpPr>
            <a:spLocks noChangeArrowheads="1"/>
          </p:cNvSpPr>
          <p:nvPr/>
        </p:nvSpPr>
        <p:spPr bwMode="auto">
          <a:xfrm>
            <a:off x="2735263" y="5486400"/>
            <a:ext cx="15875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50" name="Rectangle 254"/>
          <p:cNvSpPr>
            <a:spLocks noChangeArrowheads="1"/>
          </p:cNvSpPr>
          <p:nvPr/>
        </p:nvSpPr>
        <p:spPr bwMode="auto">
          <a:xfrm>
            <a:off x="2509838" y="5486400"/>
            <a:ext cx="225425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51" name="Rectangle 255"/>
          <p:cNvSpPr>
            <a:spLocks noChangeArrowheads="1"/>
          </p:cNvSpPr>
          <p:nvPr/>
        </p:nvSpPr>
        <p:spPr bwMode="auto">
          <a:xfrm>
            <a:off x="2606675" y="56308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52" name="Rectangle 256"/>
          <p:cNvSpPr>
            <a:spLocks noChangeArrowheads="1"/>
          </p:cNvSpPr>
          <p:nvPr/>
        </p:nvSpPr>
        <p:spPr bwMode="auto">
          <a:xfrm>
            <a:off x="2606675" y="548640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53" name="Rectangle 257"/>
          <p:cNvSpPr>
            <a:spLocks noChangeArrowheads="1"/>
          </p:cNvSpPr>
          <p:nvPr/>
        </p:nvSpPr>
        <p:spPr bwMode="auto">
          <a:xfrm>
            <a:off x="2606675" y="5502275"/>
            <a:ext cx="31750" cy="1285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54" name="Rectangle 258"/>
          <p:cNvSpPr>
            <a:spLocks noChangeArrowheads="1"/>
          </p:cNvSpPr>
          <p:nvPr/>
        </p:nvSpPr>
        <p:spPr bwMode="auto">
          <a:xfrm>
            <a:off x="2846388" y="523081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55" name="Rectangle 259"/>
          <p:cNvSpPr>
            <a:spLocks noChangeArrowheads="1"/>
          </p:cNvSpPr>
          <p:nvPr/>
        </p:nvSpPr>
        <p:spPr bwMode="auto">
          <a:xfrm>
            <a:off x="2846388" y="503872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56" name="Rectangle 260"/>
          <p:cNvSpPr>
            <a:spLocks noChangeArrowheads="1"/>
          </p:cNvSpPr>
          <p:nvPr/>
        </p:nvSpPr>
        <p:spPr bwMode="auto">
          <a:xfrm>
            <a:off x="2846388" y="5054600"/>
            <a:ext cx="31750" cy="17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57" name="Rectangle 261"/>
          <p:cNvSpPr>
            <a:spLocks noChangeArrowheads="1"/>
          </p:cNvSpPr>
          <p:nvPr/>
        </p:nvSpPr>
        <p:spPr bwMode="auto">
          <a:xfrm>
            <a:off x="2846388" y="52466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58" name="Rectangle 262"/>
          <p:cNvSpPr>
            <a:spLocks noChangeArrowheads="1"/>
          </p:cNvSpPr>
          <p:nvPr/>
        </p:nvSpPr>
        <p:spPr bwMode="auto">
          <a:xfrm>
            <a:off x="2846388" y="507047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59" name="Rectangle 263"/>
          <p:cNvSpPr>
            <a:spLocks noChangeArrowheads="1"/>
          </p:cNvSpPr>
          <p:nvPr/>
        </p:nvSpPr>
        <p:spPr bwMode="auto">
          <a:xfrm>
            <a:off x="2846388" y="5086350"/>
            <a:ext cx="31750" cy="160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60" name="Rectangle 264"/>
          <p:cNvSpPr>
            <a:spLocks noChangeArrowheads="1"/>
          </p:cNvSpPr>
          <p:nvPr/>
        </p:nvSpPr>
        <p:spPr bwMode="auto">
          <a:xfrm>
            <a:off x="2430463" y="42068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61" name="Rectangle 265"/>
          <p:cNvSpPr>
            <a:spLocks noChangeArrowheads="1"/>
          </p:cNvSpPr>
          <p:nvPr/>
        </p:nvSpPr>
        <p:spPr bwMode="auto">
          <a:xfrm>
            <a:off x="2798763" y="42068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62" name="Rectangle 266"/>
          <p:cNvSpPr>
            <a:spLocks noChangeArrowheads="1"/>
          </p:cNvSpPr>
          <p:nvPr/>
        </p:nvSpPr>
        <p:spPr bwMode="auto">
          <a:xfrm>
            <a:off x="2446338" y="4206875"/>
            <a:ext cx="352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63" name="Rectangle 267"/>
          <p:cNvSpPr>
            <a:spLocks noChangeArrowheads="1"/>
          </p:cNvSpPr>
          <p:nvPr/>
        </p:nvSpPr>
        <p:spPr bwMode="auto">
          <a:xfrm>
            <a:off x="2719388" y="40306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64" name="Rectangle 268"/>
          <p:cNvSpPr>
            <a:spLocks noChangeArrowheads="1"/>
          </p:cNvSpPr>
          <p:nvPr/>
        </p:nvSpPr>
        <p:spPr bwMode="auto">
          <a:xfrm>
            <a:off x="2719388" y="4046538"/>
            <a:ext cx="31750" cy="1920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65" name="Rectangle 269"/>
          <p:cNvSpPr>
            <a:spLocks noChangeArrowheads="1"/>
          </p:cNvSpPr>
          <p:nvPr/>
        </p:nvSpPr>
        <p:spPr bwMode="auto">
          <a:xfrm>
            <a:off x="2493963" y="4206875"/>
            <a:ext cx="2413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66" name="Rectangle 270"/>
          <p:cNvSpPr>
            <a:spLocks noChangeArrowheads="1"/>
          </p:cNvSpPr>
          <p:nvPr/>
        </p:nvSpPr>
        <p:spPr bwMode="auto">
          <a:xfrm>
            <a:off x="2493963" y="4030663"/>
            <a:ext cx="33337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67" name="Rectangle 271"/>
          <p:cNvSpPr>
            <a:spLocks noChangeArrowheads="1"/>
          </p:cNvSpPr>
          <p:nvPr/>
        </p:nvSpPr>
        <p:spPr bwMode="auto">
          <a:xfrm>
            <a:off x="2493963" y="4046538"/>
            <a:ext cx="33337" cy="17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68" name="Rectangle 272"/>
          <p:cNvSpPr>
            <a:spLocks noChangeArrowheads="1"/>
          </p:cNvSpPr>
          <p:nvPr/>
        </p:nvSpPr>
        <p:spPr bwMode="auto">
          <a:xfrm>
            <a:off x="2509838" y="4030663"/>
            <a:ext cx="1746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69" name="Rectangle 273"/>
          <p:cNvSpPr>
            <a:spLocks noChangeArrowheads="1"/>
          </p:cNvSpPr>
          <p:nvPr/>
        </p:nvSpPr>
        <p:spPr bwMode="auto">
          <a:xfrm>
            <a:off x="2366963" y="40306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70" name="Rectangle 274"/>
          <p:cNvSpPr>
            <a:spLocks noChangeArrowheads="1"/>
          </p:cNvSpPr>
          <p:nvPr/>
        </p:nvSpPr>
        <p:spPr bwMode="auto">
          <a:xfrm>
            <a:off x="2382838" y="4030663"/>
            <a:ext cx="1270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71" name="Rectangle 275"/>
          <p:cNvSpPr>
            <a:spLocks noChangeArrowheads="1"/>
          </p:cNvSpPr>
          <p:nvPr/>
        </p:nvSpPr>
        <p:spPr bwMode="auto">
          <a:xfrm>
            <a:off x="2719388" y="40306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72" name="Rectangle 276"/>
          <p:cNvSpPr>
            <a:spLocks noChangeArrowheads="1"/>
          </p:cNvSpPr>
          <p:nvPr/>
        </p:nvSpPr>
        <p:spPr bwMode="auto">
          <a:xfrm>
            <a:off x="2862263" y="40306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73" name="Rectangle 277"/>
          <p:cNvSpPr>
            <a:spLocks noChangeArrowheads="1"/>
          </p:cNvSpPr>
          <p:nvPr/>
        </p:nvSpPr>
        <p:spPr bwMode="auto">
          <a:xfrm>
            <a:off x="2735263" y="4030663"/>
            <a:ext cx="1270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74" name="Rectangle 278"/>
          <p:cNvSpPr>
            <a:spLocks noChangeArrowheads="1"/>
          </p:cNvSpPr>
          <p:nvPr/>
        </p:nvSpPr>
        <p:spPr bwMode="auto">
          <a:xfrm>
            <a:off x="2493963" y="42862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75" name="Rectangle 279"/>
          <p:cNvSpPr>
            <a:spLocks noChangeArrowheads="1"/>
          </p:cNvSpPr>
          <p:nvPr/>
        </p:nvSpPr>
        <p:spPr bwMode="auto">
          <a:xfrm>
            <a:off x="2735263" y="42862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76" name="Rectangle 280"/>
          <p:cNvSpPr>
            <a:spLocks noChangeArrowheads="1"/>
          </p:cNvSpPr>
          <p:nvPr/>
        </p:nvSpPr>
        <p:spPr bwMode="auto">
          <a:xfrm>
            <a:off x="2509838" y="4286250"/>
            <a:ext cx="225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77" name="Rectangle 281"/>
          <p:cNvSpPr>
            <a:spLocks noChangeArrowheads="1"/>
          </p:cNvSpPr>
          <p:nvPr/>
        </p:nvSpPr>
        <p:spPr bwMode="auto">
          <a:xfrm>
            <a:off x="2606675" y="44465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78" name="Rectangle 282"/>
          <p:cNvSpPr>
            <a:spLocks noChangeArrowheads="1"/>
          </p:cNvSpPr>
          <p:nvPr/>
        </p:nvSpPr>
        <p:spPr bwMode="auto">
          <a:xfrm>
            <a:off x="2606675" y="428625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79" name="Rectangle 283"/>
          <p:cNvSpPr>
            <a:spLocks noChangeArrowheads="1"/>
          </p:cNvSpPr>
          <p:nvPr/>
        </p:nvSpPr>
        <p:spPr bwMode="auto">
          <a:xfrm>
            <a:off x="2606675" y="4302125"/>
            <a:ext cx="31750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80" name="Rectangle 284"/>
          <p:cNvSpPr>
            <a:spLocks noChangeArrowheads="1"/>
          </p:cNvSpPr>
          <p:nvPr/>
        </p:nvSpPr>
        <p:spPr bwMode="auto">
          <a:xfrm>
            <a:off x="2846388" y="404653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81" name="Rectangle 285"/>
          <p:cNvSpPr>
            <a:spLocks noChangeArrowheads="1"/>
          </p:cNvSpPr>
          <p:nvPr/>
        </p:nvSpPr>
        <p:spPr bwMode="auto">
          <a:xfrm>
            <a:off x="2846388" y="383857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82" name="Rectangle 286"/>
          <p:cNvSpPr>
            <a:spLocks noChangeArrowheads="1"/>
          </p:cNvSpPr>
          <p:nvPr/>
        </p:nvSpPr>
        <p:spPr bwMode="auto">
          <a:xfrm>
            <a:off x="2846388" y="3854450"/>
            <a:ext cx="31750" cy="1920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83" name="Rectangle 287"/>
          <p:cNvSpPr>
            <a:spLocks noChangeArrowheads="1"/>
          </p:cNvSpPr>
          <p:nvPr/>
        </p:nvSpPr>
        <p:spPr bwMode="auto">
          <a:xfrm>
            <a:off x="2846388" y="406241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84" name="Rectangle 288"/>
          <p:cNvSpPr>
            <a:spLocks noChangeArrowheads="1"/>
          </p:cNvSpPr>
          <p:nvPr/>
        </p:nvSpPr>
        <p:spPr bwMode="auto">
          <a:xfrm>
            <a:off x="2846388" y="387032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85" name="Rectangle 289"/>
          <p:cNvSpPr>
            <a:spLocks noChangeArrowheads="1"/>
          </p:cNvSpPr>
          <p:nvPr/>
        </p:nvSpPr>
        <p:spPr bwMode="auto">
          <a:xfrm>
            <a:off x="2846388" y="3886200"/>
            <a:ext cx="31750" cy="17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86" name="Rectangle 290"/>
          <p:cNvSpPr>
            <a:spLocks noChangeArrowheads="1"/>
          </p:cNvSpPr>
          <p:nvPr/>
        </p:nvSpPr>
        <p:spPr bwMode="auto">
          <a:xfrm>
            <a:off x="2430463" y="30067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87" name="Rectangle 291"/>
          <p:cNvSpPr>
            <a:spLocks noChangeArrowheads="1"/>
          </p:cNvSpPr>
          <p:nvPr/>
        </p:nvSpPr>
        <p:spPr bwMode="auto">
          <a:xfrm>
            <a:off x="2798763" y="30067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88" name="Rectangle 292"/>
          <p:cNvSpPr>
            <a:spLocks noChangeArrowheads="1"/>
          </p:cNvSpPr>
          <p:nvPr/>
        </p:nvSpPr>
        <p:spPr bwMode="auto">
          <a:xfrm>
            <a:off x="2446338" y="3006725"/>
            <a:ext cx="352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89" name="Rectangle 293"/>
          <p:cNvSpPr>
            <a:spLocks noChangeArrowheads="1"/>
          </p:cNvSpPr>
          <p:nvPr/>
        </p:nvSpPr>
        <p:spPr bwMode="auto">
          <a:xfrm>
            <a:off x="2719388" y="28463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90" name="Rectangle 294"/>
          <p:cNvSpPr>
            <a:spLocks noChangeArrowheads="1"/>
          </p:cNvSpPr>
          <p:nvPr/>
        </p:nvSpPr>
        <p:spPr bwMode="auto">
          <a:xfrm>
            <a:off x="2719388" y="2862263"/>
            <a:ext cx="31750" cy="17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91" name="Rectangle 295"/>
          <p:cNvSpPr>
            <a:spLocks noChangeArrowheads="1"/>
          </p:cNvSpPr>
          <p:nvPr/>
        </p:nvSpPr>
        <p:spPr bwMode="auto">
          <a:xfrm>
            <a:off x="2493963" y="3006725"/>
            <a:ext cx="2413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92" name="Rectangle 296"/>
          <p:cNvSpPr>
            <a:spLocks noChangeArrowheads="1"/>
          </p:cNvSpPr>
          <p:nvPr/>
        </p:nvSpPr>
        <p:spPr bwMode="auto">
          <a:xfrm>
            <a:off x="2493963" y="2846388"/>
            <a:ext cx="33337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93" name="Rectangle 297"/>
          <p:cNvSpPr>
            <a:spLocks noChangeArrowheads="1"/>
          </p:cNvSpPr>
          <p:nvPr/>
        </p:nvSpPr>
        <p:spPr bwMode="auto">
          <a:xfrm>
            <a:off x="2493963" y="2862263"/>
            <a:ext cx="33337" cy="1603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94" name="Rectangle 298"/>
          <p:cNvSpPr>
            <a:spLocks noChangeArrowheads="1"/>
          </p:cNvSpPr>
          <p:nvPr/>
        </p:nvSpPr>
        <p:spPr bwMode="auto">
          <a:xfrm>
            <a:off x="2509838" y="2846388"/>
            <a:ext cx="1746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95" name="Rectangle 299"/>
          <p:cNvSpPr>
            <a:spLocks noChangeArrowheads="1"/>
          </p:cNvSpPr>
          <p:nvPr/>
        </p:nvSpPr>
        <p:spPr bwMode="auto">
          <a:xfrm>
            <a:off x="2366963" y="28463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96" name="Rectangle 300"/>
          <p:cNvSpPr>
            <a:spLocks noChangeArrowheads="1"/>
          </p:cNvSpPr>
          <p:nvPr/>
        </p:nvSpPr>
        <p:spPr bwMode="auto">
          <a:xfrm>
            <a:off x="2382838" y="2846388"/>
            <a:ext cx="1270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97" name="Rectangle 301"/>
          <p:cNvSpPr>
            <a:spLocks noChangeArrowheads="1"/>
          </p:cNvSpPr>
          <p:nvPr/>
        </p:nvSpPr>
        <p:spPr bwMode="auto">
          <a:xfrm>
            <a:off x="2719388" y="28463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98" name="Rectangle 302"/>
          <p:cNvSpPr>
            <a:spLocks noChangeArrowheads="1"/>
          </p:cNvSpPr>
          <p:nvPr/>
        </p:nvSpPr>
        <p:spPr bwMode="auto">
          <a:xfrm>
            <a:off x="2862263" y="28463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99" name="Rectangle 303"/>
          <p:cNvSpPr>
            <a:spLocks noChangeArrowheads="1"/>
          </p:cNvSpPr>
          <p:nvPr/>
        </p:nvSpPr>
        <p:spPr bwMode="auto">
          <a:xfrm>
            <a:off x="2735263" y="2846388"/>
            <a:ext cx="1270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00" name="Rectangle 304"/>
          <p:cNvSpPr>
            <a:spLocks noChangeArrowheads="1"/>
          </p:cNvSpPr>
          <p:nvPr/>
        </p:nvSpPr>
        <p:spPr bwMode="auto">
          <a:xfrm>
            <a:off x="2493963" y="31019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01" name="Rectangle 305"/>
          <p:cNvSpPr>
            <a:spLocks noChangeArrowheads="1"/>
          </p:cNvSpPr>
          <p:nvPr/>
        </p:nvSpPr>
        <p:spPr bwMode="auto">
          <a:xfrm>
            <a:off x="2735263" y="31019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02" name="Rectangle 306"/>
          <p:cNvSpPr>
            <a:spLocks noChangeArrowheads="1"/>
          </p:cNvSpPr>
          <p:nvPr/>
        </p:nvSpPr>
        <p:spPr bwMode="auto">
          <a:xfrm>
            <a:off x="2509838" y="3101975"/>
            <a:ext cx="225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03" name="Rectangle 307"/>
          <p:cNvSpPr>
            <a:spLocks noChangeArrowheads="1"/>
          </p:cNvSpPr>
          <p:nvPr/>
        </p:nvSpPr>
        <p:spPr bwMode="auto">
          <a:xfrm>
            <a:off x="2606675" y="324643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04" name="Rectangle 308"/>
          <p:cNvSpPr>
            <a:spLocks noChangeArrowheads="1"/>
          </p:cNvSpPr>
          <p:nvPr/>
        </p:nvSpPr>
        <p:spPr bwMode="auto">
          <a:xfrm>
            <a:off x="2606675" y="310197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05" name="Rectangle 309"/>
          <p:cNvSpPr>
            <a:spLocks noChangeArrowheads="1"/>
          </p:cNvSpPr>
          <p:nvPr/>
        </p:nvSpPr>
        <p:spPr bwMode="auto">
          <a:xfrm>
            <a:off x="2606675" y="3117850"/>
            <a:ext cx="31750" cy="1285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06" name="Rectangle 310"/>
          <p:cNvSpPr>
            <a:spLocks noChangeArrowheads="1"/>
          </p:cNvSpPr>
          <p:nvPr/>
        </p:nvSpPr>
        <p:spPr bwMode="auto">
          <a:xfrm>
            <a:off x="2846388" y="28463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07" name="Rectangle 311"/>
          <p:cNvSpPr>
            <a:spLocks noChangeArrowheads="1"/>
          </p:cNvSpPr>
          <p:nvPr/>
        </p:nvSpPr>
        <p:spPr bwMode="auto">
          <a:xfrm>
            <a:off x="2846388" y="265430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08" name="Rectangle 312"/>
          <p:cNvSpPr>
            <a:spLocks noChangeArrowheads="1"/>
          </p:cNvSpPr>
          <p:nvPr/>
        </p:nvSpPr>
        <p:spPr bwMode="auto">
          <a:xfrm>
            <a:off x="2846388" y="2670175"/>
            <a:ext cx="31750" cy="17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09" name="Rectangle 313"/>
          <p:cNvSpPr>
            <a:spLocks noChangeArrowheads="1"/>
          </p:cNvSpPr>
          <p:nvPr/>
        </p:nvSpPr>
        <p:spPr bwMode="auto">
          <a:xfrm>
            <a:off x="2846388" y="28622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10" name="Rectangle 314"/>
          <p:cNvSpPr>
            <a:spLocks noChangeArrowheads="1"/>
          </p:cNvSpPr>
          <p:nvPr/>
        </p:nvSpPr>
        <p:spPr bwMode="auto">
          <a:xfrm>
            <a:off x="2846388" y="268605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11" name="Rectangle 315"/>
          <p:cNvSpPr>
            <a:spLocks noChangeArrowheads="1"/>
          </p:cNvSpPr>
          <p:nvPr/>
        </p:nvSpPr>
        <p:spPr bwMode="auto">
          <a:xfrm>
            <a:off x="2846388" y="2701925"/>
            <a:ext cx="31750" cy="160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12" name="Rectangle 316"/>
          <p:cNvSpPr>
            <a:spLocks noChangeArrowheads="1"/>
          </p:cNvSpPr>
          <p:nvPr/>
        </p:nvSpPr>
        <p:spPr bwMode="auto">
          <a:xfrm>
            <a:off x="2430463" y="18224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13" name="Rectangle 317"/>
          <p:cNvSpPr>
            <a:spLocks noChangeArrowheads="1"/>
          </p:cNvSpPr>
          <p:nvPr/>
        </p:nvSpPr>
        <p:spPr bwMode="auto">
          <a:xfrm>
            <a:off x="2798763" y="18224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14" name="Rectangle 318"/>
          <p:cNvSpPr>
            <a:spLocks noChangeArrowheads="1"/>
          </p:cNvSpPr>
          <p:nvPr/>
        </p:nvSpPr>
        <p:spPr bwMode="auto">
          <a:xfrm>
            <a:off x="2446338" y="1822450"/>
            <a:ext cx="352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15" name="Rectangle 319"/>
          <p:cNvSpPr>
            <a:spLocks noChangeArrowheads="1"/>
          </p:cNvSpPr>
          <p:nvPr/>
        </p:nvSpPr>
        <p:spPr bwMode="auto">
          <a:xfrm>
            <a:off x="2719388" y="164623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16" name="Rectangle 320"/>
          <p:cNvSpPr>
            <a:spLocks noChangeArrowheads="1"/>
          </p:cNvSpPr>
          <p:nvPr/>
        </p:nvSpPr>
        <p:spPr bwMode="auto">
          <a:xfrm>
            <a:off x="2719388" y="1662113"/>
            <a:ext cx="31750" cy="1920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17" name="Rectangle 321"/>
          <p:cNvSpPr>
            <a:spLocks noChangeArrowheads="1"/>
          </p:cNvSpPr>
          <p:nvPr/>
        </p:nvSpPr>
        <p:spPr bwMode="auto">
          <a:xfrm>
            <a:off x="2493963" y="1822450"/>
            <a:ext cx="2413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18" name="Rectangle 322"/>
          <p:cNvSpPr>
            <a:spLocks noChangeArrowheads="1"/>
          </p:cNvSpPr>
          <p:nvPr/>
        </p:nvSpPr>
        <p:spPr bwMode="auto">
          <a:xfrm>
            <a:off x="2493963" y="1646238"/>
            <a:ext cx="33337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19" name="Rectangle 323"/>
          <p:cNvSpPr>
            <a:spLocks noChangeArrowheads="1"/>
          </p:cNvSpPr>
          <p:nvPr/>
        </p:nvSpPr>
        <p:spPr bwMode="auto">
          <a:xfrm>
            <a:off x="2493963" y="1662113"/>
            <a:ext cx="33337" cy="17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20" name="Rectangle 324"/>
          <p:cNvSpPr>
            <a:spLocks noChangeArrowheads="1"/>
          </p:cNvSpPr>
          <p:nvPr/>
        </p:nvSpPr>
        <p:spPr bwMode="auto">
          <a:xfrm>
            <a:off x="2509838" y="1646238"/>
            <a:ext cx="1746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21" name="Rectangle 325"/>
          <p:cNvSpPr>
            <a:spLocks noChangeArrowheads="1"/>
          </p:cNvSpPr>
          <p:nvPr/>
        </p:nvSpPr>
        <p:spPr bwMode="auto">
          <a:xfrm>
            <a:off x="2366963" y="16462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22" name="Rectangle 326"/>
          <p:cNvSpPr>
            <a:spLocks noChangeArrowheads="1"/>
          </p:cNvSpPr>
          <p:nvPr/>
        </p:nvSpPr>
        <p:spPr bwMode="auto">
          <a:xfrm>
            <a:off x="2382838" y="1646238"/>
            <a:ext cx="1270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23" name="Rectangle 327"/>
          <p:cNvSpPr>
            <a:spLocks noChangeArrowheads="1"/>
          </p:cNvSpPr>
          <p:nvPr/>
        </p:nvSpPr>
        <p:spPr bwMode="auto">
          <a:xfrm>
            <a:off x="2719388" y="16462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24" name="Rectangle 328"/>
          <p:cNvSpPr>
            <a:spLocks noChangeArrowheads="1"/>
          </p:cNvSpPr>
          <p:nvPr/>
        </p:nvSpPr>
        <p:spPr bwMode="auto">
          <a:xfrm>
            <a:off x="2862263" y="16462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25" name="Rectangle 329"/>
          <p:cNvSpPr>
            <a:spLocks noChangeArrowheads="1"/>
          </p:cNvSpPr>
          <p:nvPr/>
        </p:nvSpPr>
        <p:spPr bwMode="auto">
          <a:xfrm>
            <a:off x="2735263" y="1646238"/>
            <a:ext cx="1270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26" name="Rectangle 330"/>
          <p:cNvSpPr>
            <a:spLocks noChangeArrowheads="1"/>
          </p:cNvSpPr>
          <p:nvPr/>
        </p:nvSpPr>
        <p:spPr bwMode="auto">
          <a:xfrm>
            <a:off x="2493963" y="19018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27" name="Rectangle 331"/>
          <p:cNvSpPr>
            <a:spLocks noChangeArrowheads="1"/>
          </p:cNvSpPr>
          <p:nvPr/>
        </p:nvSpPr>
        <p:spPr bwMode="auto">
          <a:xfrm>
            <a:off x="2735263" y="19018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28" name="Rectangle 332"/>
          <p:cNvSpPr>
            <a:spLocks noChangeArrowheads="1"/>
          </p:cNvSpPr>
          <p:nvPr/>
        </p:nvSpPr>
        <p:spPr bwMode="auto">
          <a:xfrm>
            <a:off x="2509838" y="1901825"/>
            <a:ext cx="225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29" name="Rectangle 333"/>
          <p:cNvSpPr>
            <a:spLocks noChangeArrowheads="1"/>
          </p:cNvSpPr>
          <p:nvPr/>
        </p:nvSpPr>
        <p:spPr bwMode="auto">
          <a:xfrm>
            <a:off x="2606675" y="20621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30" name="Rectangle 334"/>
          <p:cNvSpPr>
            <a:spLocks noChangeArrowheads="1"/>
          </p:cNvSpPr>
          <p:nvPr/>
        </p:nvSpPr>
        <p:spPr bwMode="auto">
          <a:xfrm>
            <a:off x="2606675" y="190182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31" name="Rectangle 335"/>
          <p:cNvSpPr>
            <a:spLocks noChangeArrowheads="1"/>
          </p:cNvSpPr>
          <p:nvPr/>
        </p:nvSpPr>
        <p:spPr bwMode="auto">
          <a:xfrm>
            <a:off x="2606675" y="1917700"/>
            <a:ext cx="31750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32" name="Rectangle 336"/>
          <p:cNvSpPr>
            <a:spLocks noChangeArrowheads="1"/>
          </p:cNvSpPr>
          <p:nvPr/>
        </p:nvSpPr>
        <p:spPr bwMode="auto">
          <a:xfrm>
            <a:off x="2846388" y="166211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33" name="Rectangle 337"/>
          <p:cNvSpPr>
            <a:spLocks noChangeArrowheads="1"/>
          </p:cNvSpPr>
          <p:nvPr/>
        </p:nvSpPr>
        <p:spPr bwMode="auto">
          <a:xfrm>
            <a:off x="2846388" y="145415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34" name="Rectangle 338"/>
          <p:cNvSpPr>
            <a:spLocks noChangeArrowheads="1"/>
          </p:cNvSpPr>
          <p:nvPr/>
        </p:nvSpPr>
        <p:spPr bwMode="auto">
          <a:xfrm>
            <a:off x="2846388" y="1470025"/>
            <a:ext cx="31750" cy="1920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35" name="Rectangle 339"/>
          <p:cNvSpPr>
            <a:spLocks noChangeArrowheads="1"/>
          </p:cNvSpPr>
          <p:nvPr/>
        </p:nvSpPr>
        <p:spPr bwMode="auto">
          <a:xfrm>
            <a:off x="2846388" y="16779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36" name="Rectangle 340"/>
          <p:cNvSpPr>
            <a:spLocks noChangeArrowheads="1"/>
          </p:cNvSpPr>
          <p:nvPr/>
        </p:nvSpPr>
        <p:spPr bwMode="auto">
          <a:xfrm>
            <a:off x="2846388" y="148590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37" name="Rectangle 341"/>
          <p:cNvSpPr>
            <a:spLocks noChangeArrowheads="1"/>
          </p:cNvSpPr>
          <p:nvPr/>
        </p:nvSpPr>
        <p:spPr bwMode="auto">
          <a:xfrm>
            <a:off x="2846388" y="1501775"/>
            <a:ext cx="31750" cy="17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38" name="Rectangle 342"/>
          <p:cNvSpPr>
            <a:spLocks noChangeArrowheads="1"/>
          </p:cNvSpPr>
          <p:nvPr/>
        </p:nvSpPr>
        <p:spPr bwMode="auto">
          <a:xfrm>
            <a:off x="1565275" y="53911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39" name="Rectangle 343"/>
          <p:cNvSpPr>
            <a:spLocks noChangeArrowheads="1"/>
          </p:cNvSpPr>
          <p:nvPr/>
        </p:nvSpPr>
        <p:spPr bwMode="auto">
          <a:xfrm>
            <a:off x="1933575" y="53911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40" name="Rectangle 344"/>
          <p:cNvSpPr>
            <a:spLocks noChangeArrowheads="1"/>
          </p:cNvSpPr>
          <p:nvPr/>
        </p:nvSpPr>
        <p:spPr bwMode="auto">
          <a:xfrm>
            <a:off x="1581150" y="5391150"/>
            <a:ext cx="352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41" name="Rectangle 345"/>
          <p:cNvSpPr>
            <a:spLocks noChangeArrowheads="1"/>
          </p:cNvSpPr>
          <p:nvPr/>
        </p:nvSpPr>
        <p:spPr bwMode="auto">
          <a:xfrm>
            <a:off x="1870075" y="523081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42" name="Rectangle 346"/>
          <p:cNvSpPr>
            <a:spLocks noChangeArrowheads="1"/>
          </p:cNvSpPr>
          <p:nvPr/>
        </p:nvSpPr>
        <p:spPr bwMode="auto">
          <a:xfrm>
            <a:off x="1870075" y="5246688"/>
            <a:ext cx="31750" cy="17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43" name="Rectangle 347"/>
          <p:cNvSpPr>
            <a:spLocks noChangeArrowheads="1"/>
          </p:cNvSpPr>
          <p:nvPr/>
        </p:nvSpPr>
        <p:spPr bwMode="auto">
          <a:xfrm>
            <a:off x="1630363" y="5391150"/>
            <a:ext cx="255587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44" name="Rectangle 348"/>
          <p:cNvSpPr>
            <a:spLocks noChangeArrowheads="1"/>
          </p:cNvSpPr>
          <p:nvPr/>
        </p:nvSpPr>
        <p:spPr bwMode="auto">
          <a:xfrm>
            <a:off x="1630363" y="523081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45" name="Rectangle 349"/>
          <p:cNvSpPr>
            <a:spLocks noChangeArrowheads="1"/>
          </p:cNvSpPr>
          <p:nvPr/>
        </p:nvSpPr>
        <p:spPr bwMode="auto">
          <a:xfrm>
            <a:off x="1630363" y="5246688"/>
            <a:ext cx="31750" cy="1603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46" name="Rectangle 350"/>
          <p:cNvSpPr>
            <a:spLocks noChangeArrowheads="1"/>
          </p:cNvSpPr>
          <p:nvPr/>
        </p:nvSpPr>
        <p:spPr bwMode="auto">
          <a:xfrm>
            <a:off x="1646238" y="52308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47" name="Rectangle 351"/>
          <p:cNvSpPr>
            <a:spLocks noChangeArrowheads="1"/>
          </p:cNvSpPr>
          <p:nvPr/>
        </p:nvSpPr>
        <p:spPr bwMode="auto">
          <a:xfrm>
            <a:off x="1517650" y="52308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48" name="Rectangle 352"/>
          <p:cNvSpPr>
            <a:spLocks noChangeArrowheads="1"/>
          </p:cNvSpPr>
          <p:nvPr/>
        </p:nvSpPr>
        <p:spPr bwMode="auto">
          <a:xfrm>
            <a:off x="1533525" y="5230813"/>
            <a:ext cx="1127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49" name="Rectangle 353"/>
          <p:cNvSpPr>
            <a:spLocks noChangeArrowheads="1"/>
          </p:cNvSpPr>
          <p:nvPr/>
        </p:nvSpPr>
        <p:spPr bwMode="auto">
          <a:xfrm>
            <a:off x="1870075" y="52308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50" name="Rectangle 354"/>
          <p:cNvSpPr>
            <a:spLocks noChangeArrowheads="1"/>
          </p:cNvSpPr>
          <p:nvPr/>
        </p:nvSpPr>
        <p:spPr bwMode="auto">
          <a:xfrm>
            <a:off x="1998663" y="52308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51" name="Rectangle 355"/>
          <p:cNvSpPr>
            <a:spLocks noChangeArrowheads="1"/>
          </p:cNvSpPr>
          <p:nvPr/>
        </p:nvSpPr>
        <p:spPr bwMode="auto">
          <a:xfrm>
            <a:off x="1885950" y="5230813"/>
            <a:ext cx="1127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52" name="Rectangle 356"/>
          <p:cNvSpPr>
            <a:spLocks noChangeArrowheads="1"/>
          </p:cNvSpPr>
          <p:nvPr/>
        </p:nvSpPr>
        <p:spPr bwMode="auto">
          <a:xfrm>
            <a:off x="1630363" y="5486400"/>
            <a:ext cx="15875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53" name="Rectangle 357"/>
          <p:cNvSpPr>
            <a:spLocks noChangeArrowheads="1"/>
          </p:cNvSpPr>
          <p:nvPr/>
        </p:nvSpPr>
        <p:spPr bwMode="auto">
          <a:xfrm>
            <a:off x="1870075" y="5486400"/>
            <a:ext cx="15875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54" name="Rectangle 358"/>
          <p:cNvSpPr>
            <a:spLocks noChangeArrowheads="1"/>
          </p:cNvSpPr>
          <p:nvPr/>
        </p:nvSpPr>
        <p:spPr bwMode="auto">
          <a:xfrm>
            <a:off x="1646238" y="5486400"/>
            <a:ext cx="223837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55" name="Rectangle 359"/>
          <p:cNvSpPr>
            <a:spLocks noChangeArrowheads="1"/>
          </p:cNvSpPr>
          <p:nvPr/>
        </p:nvSpPr>
        <p:spPr bwMode="auto">
          <a:xfrm>
            <a:off x="1741488" y="5630863"/>
            <a:ext cx="33337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56" name="Rectangle 360"/>
          <p:cNvSpPr>
            <a:spLocks noChangeArrowheads="1"/>
          </p:cNvSpPr>
          <p:nvPr/>
        </p:nvSpPr>
        <p:spPr bwMode="auto">
          <a:xfrm>
            <a:off x="1741488" y="5486400"/>
            <a:ext cx="33337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57" name="Rectangle 361"/>
          <p:cNvSpPr>
            <a:spLocks noChangeArrowheads="1"/>
          </p:cNvSpPr>
          <p:nvPr/>
        </p:nvSpPr>
        <p:spPr bwMode="auto">
          <a:xfrm>
            <a:off x="1741488" y="5502275"/>
            <a:ext cx="33337" cy="1285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58" name="Rectangle 362"/>
          <p:cNvSpPr>
            <a:spLocks noChangeArrowheads="1"/>
          </p:cNvSpPr>
          <p:nvPr/>
        </p:nvSpPr>
        <p:spPr bwMode="auto">
          <a:xfrm>
            <a:off x="1982788" y="523081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59" name="Rectangle 363"/>
          <p:cNvSpPr>
            <a:spLocks noChangeArrowheads="1"/>
          </p:cNvSpPr>
          <p:nvPr/>
        </p:nvSpPr>
        <p:spPr bwMode="auto">
          <a:xfrm>
            <a:off x="1982788" y="503872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60" name="Rectangle 364"/>
          <p:cNvSpPr>
            <a:spLocks noChangeArrowheads="1"/>
          </p:cNvSpPr>
          <p:nvPr/>
        </p:nvSpPr>
        <p:spPr bwMode="auto">
          <a:xfrm>
            <a:off x="1982788" y="5054600"/>
            <a:ext cx="31750" cy="17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61" name="Rectangle 365"/>
          <p:cNvSpPr>
            <a:spLocks noChangeArrowheads="1"/>
          </p:cNvSpPr>
          <p:nvPr/>
        </p:nvSpPr>
        <p:spPr bwMode="auto">
          <a:xfrm>
            <a:off x="1982788" y="52466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62" name="Rectangle 366"/>
          <p:cNvSpPr>
            <a:spLocks noChangeArrowheads="1"/>
          </p:cNvSpPr>
          <p:nvPr/>
        </p:nvSpPr>
        <p:spPr bwMode="auto">
          <a:xfrm>
            <a:off x="1982788" y="507047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63" name="Rectangle 367"/>
          <p:cNvSpPr>
            <a:spLocks noChangeArrowheads="1"/>
          </p:cNvSpPr>
          <p:nvPr/>
        </p:nvSpPr>
        <p:spPr bwMode="auto">
          <a:xfrm>
            <a:off x="1982788" y="5086350"/>
            <a:ext cx="31750" cy="160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64" name="Rectangle 368"/>
          <p:cNvSpPr>
            <a:spLocks noChangeArrowheads="1"/>
          </p:cNvSpPr>
          <p:nvPr/>
        </p:nvSpPr>
        <p:spPr bwMode="auto">
          <a:xfrm>
            <a:off x="1565275" y="42068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65" name="Rectangle 369"/>
          <p:cNvSpPr>
            <a:spLocks noChangeArrowheads="1"/>
          </p:cNvSpPr>
          <p:nvPr/>
        </p:nvSpPr>
        <p:spPr bwMode="auto">
          <a:xfrm>
            <a:off x="1933575" y="42068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66" name="Rectangle 370"/>
          <p:cNvSpPr>
            <a:spLocks noChangeArrowheads="1"/>
          </p:cNvSpPr>
          <p:nvPr/>
        </p:nvSpPr>
        <p:spPr bwMode="auto">
          <a:xfrm>
            <a:off x="1581150" y="4206875"/>
            <a:ext cx="352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67" name="Rectangle 371"/>
          <p:cNvSpPr>
            <a:spLocks noChangeArrowheads="1"/>
          </p:cNvSpPr>
          <p:nvPr/>
        </p:nvSpPr>
        <p:spPr bwMode="auto">
          <a:xfrm>
            <a:off x="1870075" y="40306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68" name="Rectangle 372"/>
          <p:cNvSpPr>
            <a:spLocks noChangeArrowheads="1"/>
          </p:cNvSpPr>
          <p:nvPr/>
        </p:nvSpPr>
        <p:spPr bwMode="auto">
          <a:xfrm>
            <a:off x="1870075" y="4046538"/>
            <a:ext cx="31750" cy="1920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69" name="Rectangle 373"/>
          <p:cNvSpPr>
            <a:spLocks noChangeArrowheads="1"/>
          </p:cNvSpPr>
          <p:nvPr/>
        </p:nvSpPr>
        <p:spPr bwMode="auto">
          <a:xfrm>
            <a:off x="1630363" y="4206875"/>
            <a:ext cx="255587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70" name="Rectangle 374"/>
          <p:cNvSpPr>
            <a:spLocks noChangeArrowheads="1"/>
          </p:cNvSpPr>
          <p:nvPr/>
        </p:nvSpPr>
        <p:spPr bwMode="auto">
          <a:xfrm>
            <a:off x="1630363" y="40306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71" name="Rectangle 375"/>
          <p:cNvSpPr>
            <a:spLocks noChangeArrowheads="1"/>
          </p:cNvSpPr>
          <p:nvPr/>
        </p:nvSpPr>
        <p:spPr bwMode="auto">
          <a:xfrm>
            <a:off x="1630363" y="4046538"/>
            <a:ext cx="31750" cy="17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72" name="Rectangle 376"/>
          <p:cNvSpPr>
            <a:spLocks noChangeArrowheads="1"/>
          </p:cNvSpPr>
          <p:nvPr/>
        </p:nvSpPr>
        <p:spPr bwMode="auto">
          <a:xfrm>
            <a:off x="1646238" y="40306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73" name="Rectangle 377"/>
          <p:cNvSpPr>
            <a:spLocks noChangeArrowheads="1"/>
          </p:cNvSpPr>
          <p:nvPr/>
        </p:nvSpPr>
        <p:spPr bwMode="auto">
          <a:xfrm>
            <a:off x="1517650" y="40306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74" name="Rectangle 378"/>
          <p:cNvSpPr>
            <a:spLocks noChangeArrowheads="1"/>
          </p:cNvSpPr>
          <p:nvPr/>
        </p:nvSpPr>
        <p:spPr bwMode="auto">
          <a:xfrm>
            <a:off x="1533525" y="4030663"/>
            <a:ext cx="1127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75" name="Rectangle 379"/>
          <p:cNvSpPr>
            <a:spLocks noChangeArrowheads="1"/>
          </p:cNvSpPr>
          <p:nvPr/>
        </p:nvSpPr>
        <p:spPr bwMode="auto">
          <a:xfrm>
            <a:off x="1870075" y="40306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76" name="Rectangle 380"/>
          <p:cNvSpPr>
            <a:spLocks noChangeArrowheads="1"/>
          </p:cNvSpPr>
          <p:nvPr/>
        </p:nvSpPr>
        <p:spPr bwMode="auto">
          <a:xfrm>
            <a:off x="1998663" y="40306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77" name="Rectangle 381"/>
          <p:cNvSpPr>
            <a:spLocks noChangeArrowheads="1"/>
          </p:cNvSpPr>
          <p:nvPr/>
        </p:nvSpPr>
        <p:spPr bwMode="auto">
          <a:xfrm>
            <a:off x="1885950" y="4030663"/>
            <a:ext cx="1127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78" name="Rectangle 382"/>
          <p:cNvSpPr>
            <a:spLocks noChangeArrowheads="1"/>
          </p:cNvSpPr>
          <p:nvPr/>
        </p:nvSpPr>
        <p:spPr bwMode="auto">
          <a:xfrm>
            <a:off x="1630363" y="42862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79" name="Rectangle 383"/>
          <p:cNvSpPr>
            <a:spLocks noChangeArrowheads="1"/>
          </p:cNvSpPr>
          <p:nvPr/>
        </p:nvSpPr>
        <p:spPr bwMode="auto">
          <a:xfrm>
            <a:off x="1870075" y="42862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80" name="Rectangle 384"/>
          <p:cNvSpPr>
            <a:spLocks noChangeArrowheads="1"/>
          </p:cNvSpPr>
          <p:nvPr/>
        </p:nvSpPr>
        <p:spPr bwMode="auto">
          <a:xfrm>
            <a:off x="1646238" y="4286250"/>
            <a:ext cx="223837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81" name="Rectangle 385"/>
          <p:cNvSpPr>
            <a:spLocks noChangeArrowheads="1"/>
          </p:cNvSpPr>
          <p:nvPr/>
        </p:nvSpPr>
        <p:spPr bwMode="auto">
          <a:xfrm>
            <a:off x="1741488" y="4446588"/>
            <a:ext cx="33337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82" name="Rectangle 386"/>
          <p:cNvSpPr>
            <a:spLocks noChangeArrowheads="1"/>
          </p:cNvSpPr>
          <p:nvPr/>
        </p:nvSpPr>
        <p:spPr bwMode="auto">
          <a:xfrm>
            <a:off x="1741488" y="4286250"/>
            <a:ext cx="33337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83" name="Rectangle 387"/>
          <p:cNvSpPr>
            <a:spLocks noChangeArrowheads="1"/>
          </p:cNvSpPr>
          <p:nvPr/>
        </p:nvSpPr>
        <p:spPr bwMode="auto">
          <a:xfrm>
            <a:off x="1741488" y="4302125"/>
            <a:ext cx="33337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84" name="Rectangle 388"/>
          <p:cNvSpPr>
            <a:spLocks noChangeArrowheads="1"/>
          </p:cNvSpPr>
          <p:nvPr/>
        </p:nvSpPr>
        <p:spPr bwMode="auto">
          <a:xfrm>
            <a:off x="1982788" y="404653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85" name="Rectangle 389"/>
          <p:cNvSpPr>
            <a:spLocks noChangeArrowheads="1"/>
          </p:cNvSpPr>
          <p:nvPr/>
        </p:nvSpPr>
        <p:spPr bwMode="auto">
          <a:xfrm>
            <a:off x="1982788" y="383857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86" name="Rectangle 390"/>
          <p:cNvSpPr>
            <a:spLocks noChangeArrowheads="1"/>
          </p:cNvSpPr>
          <p:nvPr/>
        </p:nvSpPr>
        <p:spPr bwMode="auto">
          <a:xfrm>
            <a:off x="1982788" y="3854450"/>
            <a:ext cx="31750" cy="1920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87" name="Rectangle 391"/>
          <p:cNvSpPr>
            <a:spLocks noChangeArrowheads="1"/>
          </p:cNvSpPr>
          <p:nvPr/>
        </p:nvSpPr>
        <p:spPr bwMode="auto">
          <a:xfrm>
            <a:off x="1982788" y="406241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88" name="Rectangle 392"/>
          <p:cNvSpPr>
            <a:spLocks noChangeArrowheads="1"/>
          </p:cNvSpPr>
          <p:nvPr/>
        </p:nvSpPr>
        <p:spPr bwMode="auto">
          <a:xfrm>
            <a:off x="1982788" y="387032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89" name="Rectangle 393"/>
          <p:cNvSpPr>
            <a:spLocks noChangeArrowheads="1"/>
          </p:cNvSpPr>
          <p:nvPr/>
        </p:nvSpPr>
        <p:spPr bwMode="auto">
          <a:xfrm>
            <a:off x="1982788" y="3886200"/>
            <a:ext cx="31750" cy="17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90" name="Rectangle 394"/>
          <p:cNvSpPr>
            <a:spLocks noChangeArrowheads="1"/>
          </p:cNvSpPr>
          <p:nvPr/>
        </p:nvSpPr>
        <p:spPr bwMode="auto">
          <a:xfrm>
            <a:off x="1565275" y="30067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91" name="Rectangle 395"/>
          <p:cNvSpPr>
            <a:spLocks noChangeArrowheads="1"/>
          </p:cNvSpPr>
          <p:nvPr/>
        </p:nvSpPr>
        <p:spPr bwMode="auto">
          <a:xfrm>
            <a:off x="1933575" y="30067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92" name="Rectangle 396"/>
          <p:cNvSpPr>
            <a:spLocks noChangeArrowheads="1"/>
          </p:cNvSpPr>
          <p:nvPr/>
        </p:nvSpPr>
        <p:spPr bwMode="auto">
          <a:xfrm>
            <a:off x="1581150" y="3006725"/>
            <a:ext cx="352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93" name="Rectangle 397"/>
          <p:cNvSpPr>
            <a:spLocks noChangeArrowheads="1"/>
          </p:cNvSpPr>
          <p:nvPr/>
        </p:nvSpPr>
        <p:spPr bwMode="auto">
          <a:xfrm>
            <a:off x="1870075" y="28463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94" name="Rectangle 398"/>
          <p:cNvSpPr>
            <a:spLocks noChangeArrowheads="1"/>
          </p:cNvSpPr>
          <p:nvPr/>
        </p:nvSpPr>
        <p:spPr bwMode="auto">
          <a:xfrm>
            <a:off x="1870075" y="2862263"/>
            <a:ext cx="31750" cy="17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95" name="Rectangle 399"/>
          <p:cNvSpPr>
            <a:spLocks noChangeArrowheads="1"/>
          </p:cNvSpPr>
          <p:nvPr/>
        </p:nvSpPr>
        <p:spPr bwMode="auto">
          <a:xfrm>
            <a:off x="1630363" y="3006725"/>
            <a:ext cx="255587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96" name="Rectangle 400"/>
          <p:cNvSpPr>
            <a:spLocks noChangeArrowheads="1"/>
          </p:cNvSpPr>
          <p:nvPr/>
        </p:nvSpPr>
        <p:spPr bwMode="auto">
          <a:xfrm>
            <a:off x="1630363" y="28463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97" name="Rectangle 401"/>
          <p:cNvSpPr>
            <a:spLocks noChangeArrowheads="1"/>
          </p:cNvSpPr>
          <p:nvPr/>
        </p:nvSpPr>
        <p:spPr bwMode="auto">
          <a:xfrm>
            <a:off x="1630363" y="2862263"/>
            <a:ext cx="31750" cy="1603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98" name="Rectangle 402"/>
          <p:cNvSpPr>
            <a:spLocks noChangeArrowheads="1"/>
          </p:cNvSpPr>
          <p:nvPr/>
        </p:nvSpPr>
        <p:spPr bwMode="auto">
          <a:xfrm>
            <a:off x="1646238" y="28463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99" name="Rectangle 403"/>
          <p:cNvSpPr>
            <a:spLocks noChangeArrowheads="1"/>
          </p:cNvSpPr>
          <p:nvPr/>
        </p:nvSpPr>
        <p:spPr bwMode="auto">
          <a:xfrm>
            <a:off x="1517650" y="28463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00" name="Rectangle 404"/>
          <p:cNvSpPr>
            <a:spLocks noChangeArrowheads="1"/>
          </p:cNvSpPr>
          <p:nvPr/>
        </p:nvSpPr>
        <p:spPr bwMode="auto">
          <a:xfrm>
            <a:off x="1533525" y="2846388"/>
            <a:ext cx="1127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01" name="Rectangle 405"/>
          <p:cNvSpPr>
            <a:spLocks noChangeArrowheads="1"/>
          </p:cNvSpPr>
          <p:nvPr/>
        </p:nvSpPr>
        <p:spPr bwMode="auto">
          <a:xfrm>
            <a:off x="1870075" y="28463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02" name="Rectangle 406"/>
          <p:cNvSpPr>
            <a:spLocks noChangeArrowheads="1"/>
          </p:cNvSpPr>
          <p:nvPr/>
        </p:nvSpPr>
        <p:spPr bwMode="auto">
          <a:xfrm>
            <a:off x="1998663" y="28463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03" name="Rectangle 407"/>
          <p:cNvSpPr>
            <a:spLocks noChangeArrowheads="1"/>
          </p:cNvSpPr>
          <p:nvPr/>
        </p:nvSpPr>
        <p:spPr bwMode="auto">
          <a:xfrm>
            <a:off x="1885950" y="2846388"/>
            <a:ext cx="1127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04" name="Rectangle 408"/>
          <p:cNvSpPr>
            <a:spLocks noChangeArrowheads="1"/>
          </p:cNvSpPr>
          <p:nvPr/>
        </p:nvSpPr>
        <p:spPr bwMode="auto">
          <a:xfrm>
            <a:off x="1630363" y="31019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05" name="Rectangle 409"/>
          <p:cNvSpPr>
            <a:spLocks noChangeArrowheads="1"/>
          </p:cNvSpPr>
          <p:nvPr/>
        </p:nvSpPr>
        <p:spPr bwMode="auto">
          <a:xfrm>
            <a:off x="1870075" y="31019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06" name="Rectangle 410"/>
          <p:cNvSpPr>
            <a:spLocks noChangeArrowheads="1"/>
          </p:cNvSpPr>
          <p:nvPr/>
        </p:nvSpPr>
        <p:spPr bwMode="auto">
          <a:xfrm>
            <a:off x="1646238" y="3101975"/>
            <a:ext cx="223837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07" name="Rectangle 411"/>
          <p:cNvSpPr>
            <a:spLocks noChangeArrowheads="1"/>
          </p:cNvSpPr>
          <p:nvPr/>
        </p:nvSpPr>
        <p:spPr bwMode="auto">
          <a:xfrm>
            <a:off x="1741488" y="3246438"/>
            <a:ext cx="33337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08" name="Rectangle 412"/>
          <p:cNvSpPr>
            <a:spLocks noChangeArrowheads="1"/>
          </p:cNvSpPr>
          <p:nvPr/>
        </p:nvSpPr>
        <p:spPr bwMode="auto">
          <a:xfrm>
            <a:off x="1741488" y="3101975"/>
            <a:ext cx="33337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09" name="Rectangle 413"/>
          <p:cNvSpPr>
            <a:spLocks noChangeArrowheads="1"/>
          </p:cNvSpPr>
          <p:nvPr/>
        </p:nvSpPr>
        <p:spPr bwMode="auto">
          <a:xfrm>
            <a:off x="1741488" y="3117850"/>
            <a:ext cx="33337" cy="1285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10" name="Rectangle 414"/>
          <p:cNvSpPr>
            <a:spLocks noChangeArrowheads="1"/>
          </p:cNvSpPr>
          <p:nvPr/>
        </p:nvSpPr>
        <p:spPr bwMode="auto">
          <a:xfrm>
            <a:off x="1982788" y="28463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11" name="Rectangle 415"/>
          <p:cNvSpPr>
            <a:spLocks noChangeArrowheads="1"/>
          </p:cNvSpPr>
          <p:nvPr/>
        </p:nvSpPr>
        <p:spPr bwMode="auto">
          <a:xfrm>
            <a:off x="1982788" y="265430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12" name="Rectangle 416"/>
          <p:cNvSpPr>
            <a:spLocks noChangeArrowheads="1"/>
          </p:cNvSpPr>
          <p:nvPr/>
        </p:nvSpPr>
        <p:spPr bwMode="auto">
          <a:xfrm>
            <a:off x="1982788" y="2670175"/>
            <a:ext cx="31750" cy="17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13" name="Rectangle 417"/>
          <p:cNvSpPr>
            <a:spLocks noChangeArrowheads="1"/>
          </p:cNvSpPr>
          <p:nvPr/>
        </p:nvSpPr>
        <p:spPr bwMode="auto">
          <a:xfrm>
            <a:off x="1982788" y="28622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14" name="Rectangle 418"/>
          <p:cNvSpPr>
            <a:spLocks noChangeArrowheads="1"/>
          </p:cNvSpPr>
          <p:nvPr/>
        </p:nvSpPr>
        <p:spPr bwMode="auto">
          <a:xfrm>
            <a:off x="1982788" y="268605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15" name="Rectangle 419"/>
          <p:cNvSpPr>
            <a:spLocks noChangeArrowheads="1"/>
          </p:cNvSpPr>
          <p:nvPr/>
        </p:nvSpPr>
        <p:spPr bwMode="auto">
          <a:xfrm>
            <a:off x="1982788" y="2701925"/>
            <a:ext cx="31750" cy="160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16" name="Rectangle 420"/>
          <p:cNvSpPr>
            <a:spLocks noChangeArrowheads="1"/>
          </p:cNvSpPr>
          <p:nvPr/>
        </p:nvSpPr>
        <p:spPr bwMode="auto">
          <a:xfrm>
            <a:off x="1565275" y="18224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17" name="Rectangle 421"/>
          <p:cNvSpPr>
            <a:spLocks noChangeArrowheads="1"/>
          </p:cNvSpPr>
          <p:nvPr/>
        </p:nvSpPr>
        <p:spPr bwMode="auto">
          <a:xfrm>
            <a:off x="1933575" y="18224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18" name="Rectangle 422"/>
          <p:cNvSpPr>
            <a:spLocks noChangeArrowheads="1"/>
          </p:cNvSpPr>
          <p:nvPr/>
        </p:nvSpPr>
        <p:spPr bwMode="auto">
          <a:xfrm>
            <a:off x="1581150" y="1822450"/>
            <a:ext cx="352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19" name="Rectangle 423"/>
          <p:cNvSpPr>
            <a:spLocks noChangeArrowheads="1"/>
          </p:cNvSpPr>
          <p:nvPr/>
        </p:nvSpPr>
        <p:spPr bwMode="auto">
          <a:xfrm>
            <a:off x="1870075" y="164623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20" name="Rectangle 424"/>
          <p:cNvSpPr>
            <a:spLocks noChangeArrowheads="1"/>
          </p:cNvSpPr>
          <p:nvPr/>
        </p:nvSpPr>
        <p:spPr bwMode="auto">
          <a:xfrm>
            <a:off x="1870075" y="1662113"/>
            <a:ext cx="31750" cy="1920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21" name="Rectangle 425"/>
          <p:cNvSpPr>
            <a:spLocks noChangeArrowheads="1"/>
          </p:cNvSpPr>
          <p:nvPr/>
        </p:nvSpPr>
        <p:spPr bwMode="auto">
          <a:xfrm>
            <a:off x="1630363" y="1822450"/>
            <a:ext cx="255587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22" name="Rectangle 426"/>
          <p:cNvSpPr>
            <a:spLocks noChangeArrowheads="1"/>
          </p:cNvSpPr>
          <p:nvPr/>
        </p:nvSpPr>
        <p:spPr bwMode="auto">
          <a:xfrm>
            <a:off x="1630363" y="164623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23" name="Rectangle 427"/>
          <p:cNvSpPr>
            <a:spLocks noChangeArrowheads="1"/>
          </p:cNvSpPr>
          <p:nvPr/>
        </p:nvSpPr>
        <p:spPr bwMode="auto">
          <a:xfrm>
            <a:off x="1630363" y="1662113"/>
            <a:ext cx="31750" cy="1762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25" name="Rectangle 429"/>
          <p:cNvSpPr>
            <a:spLocks noChangeArrowheads="1"/>
          </p:cNvSpPr>
          <p:nvPr/>
        </p:nvSpPr>
        <p:spPr bwMode="auto">
          <a:xfrm>
            <a:off x="1646238" y="16462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26" name="Rectangle 430"/>
          <p:cNvSpPr>
            <a:spLocks noChangeArrowheads="1"/>
          </p:cNvSpPr>
          <p:nvPr/>
        </p:nvSpPr>
        <p:spPr bwMode="auto">
          <a:xfrm>
            <a:off x="1517650" y="16462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27" name="Rectangle 431"/>
          <p:cNvSpPr>
            <a:spLocks noChangeArrowheads="1"/>
          </p:cNvSpPr>
          <p:nvPr/>
        </p:nvSpPr>
        <p:spPr bwMode="auto">
          <a:xfrm>
            <a:off x="1533525" y="1646238"/>
            <a:ext cx="1127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28" name="Rectangle 432"/>
          <p:cNvSpPr>
            <a:spLocks noChangeArrowheads="1"/>
          </p:cNvSpPr>
          <p:nvPr/>
        </p:nvSpPr>
        <p:spPr bwMode="auto">
          <a:xfrm>
            <a:off x="1870075" y="16462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29" name="Rectangle 433"/>
          <p:cNvSpPr>
            <a:spLocks noChangeArrowheads="1"/>
          </p:cNvSpPr>
          <p:nvPr/>
        </p:nvSpPr>
        <p:spPr bwMode="auto">
          <a:xfrm>
            <a:off x="1998663" y="16462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30" name="Rectangle 434"/>
          <p:cNvSpPr>
            <a:spLocks noChangeArrowheads="1"/>
          </p:cNvSpPr>
          <p:nvPr/>
        </p:nvSpPr>
        <p:spPr bwMode="auto">
          <a:xfrm>
            <a:off x="1885950" y="1646238"/>
            <a:ext cx="1127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31" name="Rectangle 435"/>
          <p:cNvSpPr>
            <a:spLocks noChangeArrowheads="1"/>
          </p:cNvSpPr>
          <p:nvPr/>
        </p:nvSpPr>
        <p:spPr bwMode="auto">
          <a:xfrm>
            <a:off x="1630363" y="19018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32" name="Rectangle 436"/>
          <p:cNvSpPr>
            <a:spLocks noChangeArrowheads="1"/>
          </p:cNvSpPr>
          <p:nvPr/>
        </p:nvSpPr>
        <p:spPr bwMode="auto">
          <a:xfrm>
            <a:off x="1870075" y="19018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33" name="Rectangle 437"/>
          <p:cNvSpPr>
            <a:spLocks noChangeArrowheads="1"/>
          </p:cNvSpPr>
          <p:nvPr/>
        </p:nvSpPr>
        <p:spPr bwMode="auto">
          <a:xfrm>
            <a:off x="1646238" y="1901825"/>
            <a:ext cx="223837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34" name="Rectangle 438"/>
          <p:cNvSpPr>
            <a:spLocks noChangeArrowheads="1"/>
          </p:cNvSpPr>
          <p:nvPr/>
        </p:nvSpPr>
        <p:spPr bwMode="auto">
          <a:xfrm>
            <a:off x="1741488" y="2062163"/>
            <a:ext cx="33337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35" name="Rectangle 439"/>
          <p:cNvSpPr>
            <a:spLocks noChangeArrowheads="1"/>
          </p:cNvSpPr>
          <p:nvPr/>
        </p:nvSpPr>
        <p:spPr bwMode="auto">
          <a:xfrm>
            <a:off x="1741488" y="1901825"/>
            <a:ext cx="33337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36" name="Rectangle 440"/>
          <p:cNvSpPr>
            <a:spLocks noChangeArrowheads="1"/>
          </p:cNvSpPr>
          <p:nvPr/>
        </p:nvSpPr>
        <p:spPr bwMode="auto">
          <a:xfrm>
            <a:off x="1741488" y="1917700"/>
            <a:ext cx="33337" cy="144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37" name="Rectangle 441"/>
          <p:cNvSpPr>
            <a:spLocks noChangeArrowheads="1"/>
          </p:cNvSpPr>
          <p:nvPr/>
        </p:nvSpPr>
        <p:spPr bwMode="auto">
          <a:xfrm>
            <a:off x="1982788" y="166211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38" name="Rectangle 442"/>
          <p:cNvSpPr>
            <a:spLocks noChangeArrowheads="1"/>
          </p:cNvSpPr>
          <p:nvPr/>
        </p:nvSpPr>
        <p:spPr bwMode="auto">
          <a:xfrm>
            <a:off x="1982788" y="145415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39" name="Rectangle 443"/>
          <p:cNvSpPr>
            <a:spLocks noChangeArrowheads="1"/>
          </p:cNvSpPr>
          <p:nvPr/>
        </p:nvSpPr>
        <p:spPr bwMode="auto">
          <a:xfrm>
            <a:off x="1982788" y="1470025"/>
            <a:ext cx="31750" cy="1920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40" name="Rectangle 444"/>
          <p:cNvSpPr>
            <a:spLocks noChangeArrowheads="1"/>
          </p:cNvSpPr>
          <p:nvPr/>
        </p:nvSpPr>
        <p:spPr bwMode="auto">
          <a:xfrm>
            <a:off x="1982788" y="16779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41" name="Rectangle 445"/>
          <p:cNvSpPr>
            <a:spLocks noChangeArrowheads="1"/>
          </p:cNvSpPr>
          <p:nvPr/>
        </p:nvSpPr>
        <p:spPr bwMode="auto">
          <a:xfrm>
            <a:off x="1982788" y="148590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42" name="Rectangle 446"/>
          <p:cNvSpPr>
            <a:spLocks noChangeArrowheads="1"/>
          </p:cNvSpPr>
          <p:nvPr/>
        </p:nvSpPr>
        <p:spPr bwMode="auto">
          <a:xfrm>
            <a:off x="1982788" y="1501775"/>
            <a:ext cx="31750" cy="1762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43" name="Rectangle 447"/>
          <p:cNvSpPr>
            <a:spLocks noChangeArrowheads="1"/>
          </p:cNvSpPr>
          <p:nvPr/>
        </p:nvSpPr>
        <p:spPr bwMode="auto">
          <a:xfrm>
            <a:off x="4032250" y="102235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44" name="Rectangle 448"/>
          <p:cNvSpPr>
            <a:spLocks noChangeArrowheads="1"/>
          </p:cNvSpPr>
          <p:nvPr/>
        </p:nvSpPr>
        <p:spPr bwMode="auto">
          <a:xfrm>
            <a:off x="4048125" y="5694363"/>
            <a:ext cx="31750" cy="174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45" name="Freeform 449"/>
          <p:cNvSpPr>
            <a:spLocks/>
          </p:cNvSpPr>
          <p:nvPr/>
        </p:nvSpPr>
        <p:spPr bwMode="auto">
          <a:xfrm>
            <a:off x="4032250" y="1038225"/>
            <a:ext cx="47625" cy="4656138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0" y="0"/>
              </a:cxn>
              <a:cxn ang="0">
                <a:pos x="10" y="2933"/>
              </a:cxn>
              <a:cxn ang="0">
                <a:pos x="30" y="2933"/>
              </a:cxn>
              <a:cxn ang="0">
                <a:pos x="20" y="0"/>
              </a:cxn>
            </a:cxnLst>
            <a:rect l="0" t="0" r="r" b="b"/>
            <a:pathLst>
              <a:path w="30" h="2933">
                <a:moveTo>
                  <a:pt x="20" y="0"/>
                </a:moveTo>
                <a:lnTo>
                  <a:pt x="0" y="0"/>
                </a:lnTo>
                <a:lnTo>
                  <a:pt x="10" y="2933"/>
                </a:lnTo>
                <a:lnTo>
                  <a:pt x="30" y="2933"/>
                </a:lnTo>
                <a:lnTo>
                  <a:pt x="2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46" name="Rectangle 450"/>
          <p:cNvSpPr>
            <a:spLocks noChangeArrowheads="1"/>
          </p:cNvSpPr>
          <p:nvPr/>
        </p:nvSpPr>
        <p:spPr bwMode="auto">
          <a:xfrm>
            <a:off x="5424488" y="14700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47" name="Rectangle 451"/>
          <p:cNvSpPr>
            <a:spLocks noChangeArrowheads="1"/>
          </p:cNvSpPr>
          <p:nvPr/>
        </p:nvSpPr>
        <p:spPr bwMode="auto">
          <a:xfrm>
            <a:off x="1133475" y="14700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48" name="Rectangle 452"/>
          <p:cNvSpPr>
            <a:spLocks noChangeArrowheads="1"/>
          </p:cNvSpPr>
          <p:nvPr/>
        </p:nvSpPr>
        <p:spPr bwMode="auto">
          <a:xfrm>
            <a:off x="1149350" y="1470025"/>
            <a:ext cx="427513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49" name="Rectangle 453"/>
          <p:cNvSpPr>
            <a:spLocks noChangeArrowheads="1"/>
          </p:cNvSpPr>
          <p:nvPr/>
        </p:nvSpPr>
        <p:spPr bwMode="auto">
          <a:xfrm>
            <a:off x="5424488" y="26701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50" name="Rectangle 454"/>
          <p:cNvSpPr>
            <a:spLocks noChangeArrowheads="1"/>
          </p:cNvSpPr>
          <p:nvPr/>
        </p:nvSpPr>
        <p:spPr bwMode="auto">
          <a:xfrm>
            <a:off x="1133475" y="26701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51" name="Rectangle 455"/>
          <p:cNvSpPr>
            <a:spLocks noChangeArrowheads="1"/>
          </p:cNvSpPr>
          <p:nvPr/>
        </p:nvSpPr>
        <p:spPr bwMode="auto">
          <a:xfrm>
            <a:off x="1149350" y="2670175"/>
            <a:ext cx="427513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52" name="Rectangle 456"/>
          <p:cNvSpPr>
            <a:spLocks noChangeArrowheads="1"/>
          </p:cNvSpPr>
          <p:nvPr/>
        </p:nvSpPr>
        <p:spPr bwMode="auto">
          <a:xfrm>
            <a:off x="5424488" y="38703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53" name="Rectangle 457"/>
          <p:cNvSpPr>
            <a:spLocks noChangeArrowheads="1"/>
          </p:cNvSpPr>
          <p:nvPr/>
        </p:nvSpPr>
        <p:spPr bwMode="auto">
          <a:xfrm>
            <a:off x="1133475" y="38703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54" name="Rectangle 458"/>
          <p:cNvSpPr>
            <a:spLocks noChangeArrowheads="1"/>
          </p:cNvSpPr>
          <p:nvPr/>
        </p:nvSpPr>
        <p:spPr bwMode="auto">
          <a:xfrm>
            <a:off x="1149350" y="3870325"/>
            <a:ext cx="427513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55" name="Rectangle 459"/>
          <p:cNvSpPr>
            <a:spLocks noChangeArrowheads="1"/>
          </p:cNvSpPr>
          <p:nvPr/>
        </p:nvSpPr>
        <p:spPr bwMode="auto">
          <a:xfrm>
            <a:off x="5424488" y="505460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56" name="Rectangle 460"/>
          <p:cNvSpPr>
            <a:spLocks noChangeArrowheads="1"/>
          </p:cNvSpPr>
          <p:nvPr/>
        </p:nvSpPr>
        <p:spPr bwMode="auto">
          <a:xfrm>
            <a:off x="1133475" y="505460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57" name="Rectangle 461"/>
          <p:cNvSpPr>
            <a:spLocks noChangeArrowheads="1"/>
          </p:cNvSpPr>
          <p:nvPr/>
        </p:nvSpPr>
        <p:spPr bwMode="auto">
          <a:xfrm>
            <a:off x="1149350" y="5054600"/>
            <a:ext cx="427513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58" name="Freeform 462"/>
          <p:cNvSpPr>
            <a:spLocks/>
          </p:cNvSpPr>
          <p:nvPr/>
        </p:nvSpPr>
        <p:spPr bwMode="auto">
          <a:xfrm>
            <a:off x="5392738" y="1004888"/>
            <a:ext cx="512762" cy="960437"/>
          </a:xfrm>
          <a:custGeom>
            <a:avLst/>
            <a:gdLst/>
            <a:ahLst/>
            <a:cxnLst>
              <a:cxn ang="0">
                <a:pos x="20" y="152"/>
              </a:cxn>
              <a:cxn ang="0">
                <a:pos x="20" y="575"/>
              </a:cxn>
              <a:cxn ang="0">
                <a:pos x="20" y="585"/>
              </a:cxn>
              <a:cxn ang="0">
                <a:pos x="10" y="575"/>
              </a:cxn>
              <a:cxn ang="0">
                <a:pos x="313" y="293"/>
              </a:cxn>
              <a:cxn ang="0">
                <a:pos x="323" y="293"/>
              </a:cxn>
              <a:cxn ang="0">
                <a:pos x="313" y="303"/>
              </a:cxn>
              <a:cxn ang="0">
                <a:pos x="10" y="31"/>
              </a:cxn>
              <a:cxn ang="0">
                <a:pos x="0" y="21"/>
              </a:cxn>
              <a:cxn ang="0">
                <a:pos x="0" y="0"/>
              </a:cxn>
              <a:cxn ang="0">
                <a:pos x="20" y="21"/>
              </a:cxn>
              <a:cxn ang="0">
                <a:pos x="323" y="293"/>
              </a:cxn>
              <a:cxn ang="0">
                <a:pos x="323" y="293"/>
              </a:cxn>
              <a:cxn ang="0">
                <a:pos x="323" y="303"/>
              </a:cxn>
              <a:cxn ang="0">
                <a:pos x="20" y="585"/>
              </a:cxn>
              <a:cxn ang="0">
                <a:pos x="0" y="605"/>
              </a:cxn>
              <a:cxn ang="0">
                <a:pos x="0" y="575"/>
              </a:cxn>
              <a:cxn ang="0">
                <a:pos x="0" y="152"/>
              </a:cxn>
              <a:cxn ang="0">
                <a:pos x="20" y="152"/>
              </a:cxn>
            </a:cxnLst>
            <a:rect l="0" t="0" r="r" b="b"/>
            <a:pathLst>
              <a:path w="323" h="605">
                <a:moveTo>
                  <a:pt x="20" y="152"/>
                </a:moveTo>
                <a:lnTo>
                  <a:pt x="20" y="575"/>
                </a:lnTo>
                <a:lnTo>
                  <a:pt x="20" y="585"/>
                </a:lnTo>
                <a:lnTo>
                  <a:pt x="10" y="575"/>
                </a:lnTo>
                <a:lnTo>
                  <a:pt x="313" y="293"/>
                </a:lnTo>
                <a:lnTo>
                  <a:pt x="323" y="293"/>
                </a:lnTo>
                <a:lnTo>
                  <a:pt x="313" y="303"/>
                </a:lnTo>
                <a:lnTo>
                  <a:pt x="10" y="31"/>
                </a:lnTo>
                <a:lnTo>
                  <a:pt x="0" y="21"/>
                </a:lnTo>
                <a:lnTo>
                  <a:pt x="0" y="0"/>
                </a:lnTo>
                <a:lnTo>
                  <a:pt x="20" y="21"/>
                </a:lnTo>
                <a:lnTo>
                  <a:pt x="323" y="293"/>
                </a:lnTo>
                <a:lnTo>
                  <a:pt x="323" y="293"/>
                </a:lnTo>
                <a:lnTo>
                  <a:pt x="323" y="303"/>
                </a:lnTo>
                <a:lnTo>
                  <a:pt x="20" y="585"/>
                </a:lnTo>
                <a:lnTo>
                  <a:pt x="0" y="605"/>
                </a:lnTo>
                <a:lnTo>
                  <a:pt x="0" y="575"/>
                </a:lnTo>
                <a:lnTo>
                  <a:pt x="0" y="152"/>
                </a:lnTo>
                <a:lnTo>
                  <a:pt x="20" y="152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59" name="Freeform 463"/>
          <p:cNvSpPr>
            <a:spLocks/>
          </p:cNvSpPr>
          <p:nvPr/>
        </p:nvSpPr>
        <p:spPr bwMode="auto">
          <a:xfrm>
            <a:off x="5392738" y="1038225"/>
            <a:ext cx="31750" cy="207963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0" y="131"/>
              </a:cxn>
              <a:cxn ang="0">
                <a:pos x="0" y="131"/>
              </a:cxn>
              <a:cxn ang="0">
                <a:pos x="0" y="131"/>
              </a:cxn>
              <a:cxn ang="0">
                <a:pos x="0" y="131"/>
              </a:cxn>
              <a:cxn ang="0">
                <a:pos x="0" y="0"/>
              </a:cxn>
              <a:cxn ang="0">
                <a:pos x="20" y="0"/>
              </a:cxn>
            </a:cxnLst>
            <a:rect l="0" t="0" r="r" b="b"/>
            <a:pathLst>
              <a:path w="20" h="131">
                <a:moveTo>
                  <a:pt x="20" y="0"/>
                </a:moveTo>
                <a:lnTo>
                  <a:pt x="20" y="131"/>
                </a:lnTo>
                <a:lnTo>
                  <a:pt x="0" y="131"/>
                </a:lnTo>
                <a:lnTo>
                  <a:pt x="0" y="131"/>
                </a:lnTo>
                <a:lnTo>
                  <a:pt x="0" y="131"/>
                </a:lnTo>
                <a:lnTo>
                  <a:pt x="0" y="0"/>
                </a:lnTo>
                <a:lnTo>
                  <a:pt x="2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60" name="Freeform 464"/>
          <p:cNvSpPr>
            <a:spLocks/>
          </p:cNvSpPr>
          <p:nvPr/>
        </p:nvSpPr>
        <p:spPr bwMode="auto">
          <a:xfrm>
            <a:off x="5408613" y="3422650"/>
            <a:ext cx="512762" cy="960438"/>
          </a:xfrm>
          <a:custGeom>
            <a:avLst/>
            <a:gdLst/>
            <a:ahLst/>
            <a:cxnLst>
              <a:cxn ang="0">
                <a:pos x="20" y="161"/>
              </a:cxn>
              <a:cxn ang="0">
                <a:pos x="20" y="575"/>
              </a:cxn>
              <a:cxn ang="0">
                <a:pos x="20" y="585"/>
              </a:cxn>
              <a:cxn ang="0">
                <a:pos x="10" y="575"/>
              </a:cxn>
              <a:cxn ang="0">
                <a:pos x="313" y="292"/>
              </a:cxn>
              <a:cxn ang="0">
                <a:pos x="323" y="292"/>
              </a:cxn>
              <a:cxn ang="0">
                <a:pos x="313" y="302"/>
              </a:cxn>
              <a:cxn ang="0">
                <a:pos x="10" y="30"/>
              </a:cxn>
              <a:cxn ang="0">
                <a:pos x="0" y="20"/>
              </a:cxn>
              <a:cxn ang="0">
                <a:pos x="0" y="0"/>
              </a:cxn>
              <a:cxn ang="0">
                <a:pos x="20" y="20"/>
              </a:cxn>
              <a:cxn ang="0">
                <a:pos x="323" y="292"/>
              </a:cxn>
              <a:cxn ang="0">
                <a:pos x="323" y="292"/>
              </a:cxn>
              <a:cxn ang="0">
                <a:pos x="323" y="302"/>
              </a:cxn>
              <a:cxn ang="0">
                <a:pos x="20" y="585"/>
              </a:cxn>
              <a:cxn ang="0">
                <a:pos x="0" y="605"/>
              </a:cxn>
              <a:cxn ang="0">
                <a:pos x="0" y="575"/>
              </a:cxn>
              <a:cxn ang="0">
                <a:pos x="0" y="161"/>
              </a:cxn>
              <a:cxn ang="0">
                <a:pos x="20" y="161"/>
              </a:cxn>
            </a:cxnLst>
            <a:rect l="0" t="0" r="r" b="b"/>
            <a:pathLst>
              <a:path w="323" h="605">
                <a:moveTo>
                  <a:pt x="20" y="161"/>
                </a:moveTo>
                <a:lnTo>
                  <a:pt x="20" y="575"/>
                </a:lnTo>
                <a:lnTo>
                  <a:pt x="20" y="585"/>
                </a:lnTo>
                <a:lnTo>
                  <a:pt x="10" y="575"/>
                </a:lnTo>
                <a:lnTo>
                  <a:pt x="313" y="292"/>
                </a:lnTo>
                <a:lnTo>
                  <a:pt x="323" y="292"/>
                </a:lnTo>
                <a:lnTo>
                  <a:pt x="313" y="302"/>
                </a:lnTo>
                <a:lnTo>
                  <a:pt x="10" y="30"/>
                </a:lnTo>
                <a:lnTo>
                  <a:pt x="0" y="20"/>
                </a:lnTo>
                <a:lnTo>
                  <a:pt x="0" y="0"/>
                </a:lnTo>
                <a:lnTo>
                  <a:pt x="20" y="20"/>
                </a:lnTo>
                <a:lnTo>
                  <a:pt x="323" y="292"/>
                </a:lnTo>
                <a:lnTo>
                  <a:pt x="323" y="292"/>
                </a:lnTo>
                <a:lnTo>
                  <a:pt x="323" y="302"/>
                </a:lnTo>
                <a:lnTo>
                  <a:pt x="20" y="585"/>
                </a:lnTo>
                <a:lnTo>
                  <a:pt x="0" y="605"/>
                </a:lnTo>
                <a:lnTo>
                  <a:pt x="0" y="575"/>
                </a:lnTo>
                <a:lnTo>
                  <a:pt x="0" y="161"/>
                </a:lnTo>
                <a:lnTo>
                  <a:pt x="20" y="16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61" name="Freeform 465"/>
          <p:cNvSpPr>
            <a:spLocks/>
          </p:cNvSpPr>
          <p:nvPr/>
        </p:nvSpPr>
        <p:spPr bwMode="auto">
          <a:xfrm>
            <a:off x="5408613" y="3454400"/>
            <a:ext cx="31750" cy="223838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0" y="141"/>
              </a:cxn>
              <a:cxn ang="0">
                <a:pos x="0" y="141"/>
              </a:cxn>
              <a:cxn ang="0">
                <a:pos x="0" y="141"/>
              </a:cxn>
              <a:cxn ang="0">
                <a:pos x="0" y="141"/>
              </a:cxn>
              <a:cxn ang="0">
                <a:pos x="0" y="0"/>
              </a:cxn>
              <a:cxn ang="0">
                <a:pos x="20" y="0"/>
              </a:cxn>
            </a:cxnLst>
            <a:rect l="0" t="0" r="r" b="b"/>
            <a:pathLst>
              <a:path w="20" h="141">
                <a:moveTo>
                  <a:pt x="20" y="0"/>
                </a:moveTo>
                <a:lnTo>
                  <a:pt x="20" y="141"/>
                </a:lnTo>
                <a:lnTo>
                  <a:pt x="0" y="141"/>
                </a:lnTo>
                <a:lnTo>
                  <a:pt x="0" y="141"/>
                </a:lnTo>
                <a:lnTo>
                  <a:pt x="0" y="141"/>
                </a:lnTo>
                <a:lnTo>
                  <a:pt x="0" y="0"/>
                </a:lnTo>
                <a:lnTo>
                  <a:pt x="2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62" name="Freeform 466"/>
          <p:cNvSpPr>
            <a:spLocks/>
          </p:cNvSpPr>
          <p:nvPr/>
        </p:nvSpPr>
        <p:spPr bwMode="auto">
          <a:xfrm>
            <a:off x="5408613" y="4591050"/>
            <a:ext cx="528637" cy="976313"/>
          </a:xfrm>
          <a:custGeom>
            <a:avLst/>
            <a:gdLst/>
            <a:ahLst/>
            <a:cxnLst>
              <a:cxn ang="0">
                <a:pos x="20" y="161"/>
              </a:cxn>
              <a:cxn ang="0">
                <a:pos x="20" y="585"/>
              </a:cxn>
              <a:cxn ang="0">
                <a:pos x="20" y="595"/>
              </a:cxn>
              <a:cxn ang="0">
                <a:pos x="10" y="585"/>
              </a:cxn>
              <a:cxn ang="0">
                <a:pos x="313" y="302"/>
              </a:cxn>
              <a:cxn ang="0">
                <a:pos x="323" y="302"/>
              </a:cxn>
              <a:cxn ang="0">
                <a:pos x="313" y="312"/>
              </a:cxn>
              <a:cxn ang="0">
                <a:pos x="10" y="30"/>
              </a:cxn>
              <a:cxn ang="0">
                <a:pos x="0" y="20"/>
              </a:cxn>
              <a:cxn ang="0">
                <a:pos x="0" y="0"/>
              </a:cxn>
              <a:cxn ang="0">
                <a:pos x="20" y="20"/>
              </a:cxn>
              <a:cxn ang="0">
                <a:pos x="323" y="302"/>
              </a:cxn>
              <a:cxn ang="0">
                <a:pos x="333" y="312"/>
              </a:cxn>
              <a:cxn ang="0">
                <a:pos x="323" y="312"/>
              </a:cxn>
              <a:cxn ang="0">
                <a:pos x="20" y="595"/>
              </a:cxn>
              <a:cxn ang="0">
                <a:pos x="0" y="615"/>
              </a:cxn>
              <a:cxn ang="0">
                <a:pos x="0" y="585"/>
              </a:cxn>
              <a:cxn ang="0">
                <a:pos x="0" y="161"/>
              </a:cxn>
              <a:cxn ang="0">
                <a:pos x="20" y="161"/>
              </a:cxn>
            </a:cxnLst>
            <a:rect l="0" t="0" r="r" b="b"/>
            <a:pathLst>
              <a:path w="333" h="615">
                <a:moveTo>
                  <a:pt x="20" y="161"/>
                </a:moveTo>
                <a:lnTo>
                  <a:pt x="20" y="585"/>
                </a:lnTo>
                <a:lnTo>
                  <a:pt x="20" y="595"/>
                </a:lnTo>
                <a:lnTo>
                  <a:pt x="10" y="585"/>
                </a:lnTo>
                <a:lnTo>
                  <a:pt x="313" y="302"/>
                </a:lnTo>
                <a:lnTo>
                  <a:pt x="323" y="302"/>
                </a:lnTo>
                <a:lnTo>
                  <a:pt x="313" y="312"/>
                </a:lnTo>
                <a:lnTo>
                  <a:pt x="10" y="30"/>
                </a:lnTo>
                <a:lnTo>
                  <a:pt x="0" y="20"/>
                </a:lnTo>
                <a:lnTo>
                  <a:pt x="0" y="0"/>
                </a:lnTo>
                <a:lnTo>
                  <a:pt x="20" y="20"/>
                </a:lnTo>
                <a:lnTo>
                  <a:pt x="323" y="302"/>
                </a:lnTo>
                <a:lnTo>
                  <a:pt x="333" y="312"/>
                </a:lnTo>
                <a:lnTo>
                  <a:pt x="323" y="312"/>
                </a:lnTo>
                <a:lnTo>
                  <a:pt x="20" y="595"/>
                </a:lnTo>
                <a:lnTo>
                  <a:pt x="0" y="615"/>
                </a:lnTo>
                <a:lnTo>
                  <a:pt x="0" y="585"/>
                </a:lnTo>
                <a:lnTo>
                  <a:pt x="0" y="161"/>
                </a:lnTo>
                <a:lnTo>
                  <a:pt x="20" y="161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63" name="Freeform 467"/>
          <p:cNvSpPr>
            <a:spLocks/>
          </p:cNvSpPr>
          <p:nvPr/>
        </p:nvSpPr>
        <p:spPr bwMode="auto">
          <a:xfrm>
            <a:off x="5408613" y="4622800"/>
            <a:ext cx="31750" cy="223838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0" y="141"/>
              </a:cxn>
              <a:cxn ang="0">
                <a:pos x="0" y="141"/>
              </a:cxn>
              <a:cxn ang="0">
                <a:pos x="0" y="141"/>
              </a:cxn>
              <a:cxn ang="0">
                <a:pos x="0" y="141"/>
              </a:cxn>
              <a:cxn ang="0">
                <a:pos x="0" y="0"/>
              </a:cxn>
              <a:cxn ang="0">
                <a:pos x="20" y="0"/>
              </a:cxn>
            </a:cxnLst>
            <a:rect l="0" t="0" r="r" b="b"/>
            <a:pathLst>
              <a:path w="20" h="141">
                <a:moveTo>
                  <a:pt x="20" y="0"/>
                </a:moveTo>
                <a:lnTo>
                  <a:pt x="20" y="141"/>
                </a:lnTo>
                <a:lnTo>
                  <a:pt x="0" y="141"/>
                </a:lnTo>
                <a:lnTo>
                  <a:pt x="0" y="141"/>
                </a:lnTo>
                <a:lnTo>
                  <a:pt x="0" y="141"/>
                </a:lnTo>
                <a:lnTo>
                  <a:pt x="0" y="0"/>
                </a:lnTo>
                <a:lnTo>
                  <a:pt x="2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64" name="Rectangle 468"/>
          <p:cNvSpPr>
            <a:spLocks noChangeArrowheads="1"/>
          </p:cNvSpPr>
          <p:nvPr/>
        </p:nvSpPr>
        <p:spPr bwMode="auto">
          <a:xfrm>
            <a:off x="5873750" y="14541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65" name="Rectangle 469"/>
          <p:cNvSpPr>
            <a:spLocks noChangeArrowheads="1"/>
          </p:cNvSpPr>
          <p:nvPr/>
        </p:nvSpPr>
        <p:spPr bwMode="auto">
          <a:xfrm>
            <a:off x="6065838" y="145415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66" name="Rectangle 470"/>
          <p:cNvSpPr>
            <a:spLocks noChangeArrowheads="1"/>
          </p:cNvSpPr>
          <p:nvPr/>
        </p:nvSpPr>
        <p:spPr bwMode="auto">
          <a:xfrm>
            <a:off x="5889625" y="1454150"/>
            <a:ext cx="1762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67" name="Rectangle 471"/>
          <p:cNvSpPr>
            <a:spLocks noChangeArrowheads="1"/>
          </p:cNvSpPr>
          <p:nvPr/>
        </p:nvSpPr>
        <p:spPr bwMode="auto">
          <a:xfrm>
            <a:off x="5873750" y="26701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68" name="Rectangle 472"/>
          <p:cNvSpPr>
            <a:spLocks noChangeArrowheads="1"/>
          </p:cNvSpPr>
          <p:nvPr/>
        </p:nvSpPr>
        <p:spPr bwMode="auto">
          <a:xfrm>
            <a:off x="6065838" y="26701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69" name="Rectangle 473"/>
          <p:cNvSpPr>
            <a:spLocks noChangeArrowheads="1"/>
          </p:cNvSpPr>
          <p:nvPr/>
        </p:nvSpPr>
        <p:spPr bwMode="auto">
          <a:xfrm>
            <a:off x="5889625" y="2670175"/>
            <a:ext cx="1762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70" name="Rectangle 474"/>
          <p:cNvSpPr>
            <a:spLocks noChangeArrowheads="1"/>
          </p:cNvSpPr>
          <p:nvPr/>
        </p:nvSpPr>
        <p:spPr bwMode="auto">
          <a:xfrm>
            <a:off x="5873750" y="388620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71" name="Rectangle 475"/>
          <p:cNvSpPr>
            <a:spLocks noChangeArrowheads="1"/>
          </p:cNvSpPr>
          <p:nvPr/>
        </p:nvSpPr>
        <p:spPr bwMode="auto">
          <a:xfrm>
            <a:off x="6065838" y="388620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72" name="Rectangle 476"/>
          <p:cNvSpPr>
            <a:spLocks noChangeArrowheads="1"/>
          </p:cNvSpPr>
          <p:nvPr/>
        </p:nvSpPr>
        <p:spPr bwMode="auto">
          <a:xfrm>
            <a:off x="5889625" y="3886200"/>
            <a:ext cx="1762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73" name="Rectangle 477"/>
          <p:cNvSpPr>
            <a:spLocks noChangeArrowheads="1"/>
          </p:cNvSpPr>
          <p:nvPr/>
        </p:nvSpPr>
        <p:spPr bwMode="auto">
          <a:xfrm>
            <a:off x="5873750" y="505460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74" name="Rectangle 478"/>
          <p:cNvSpPr>
            <a:spLocks noChangeArrowheads="1"/>
          </p:cNvSpPr>
          <p:nvPr/>
        </p:nvSpPr>
        <p:spPr bwMode="auto">
          <a:xfrm>
            <a:off x="6065838" y="505460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75" name="Rectangle 479"/>
          <p:cNvSpPr>
            <a:spLocks noChangeArrowheads="1"/>
          </p:cNvSpPr>
          <p:nvPr/>
        </p:nvSpPr>
        <p:spPr bwMode="auto">
          <a:xfrm>
            <a:off x="5889625" y="5054600"/>
            <a:ext cx="176213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77" name="Rectangle 481"/>
          <p:cNvSpPr>
            <a:spLocks noChangeArrowheads="1"/>
          </p:cNvSpPr>
          <p:nvPr/>
        </p:nvSpPr>
        <p:spPr bwMode="auto">
          <a:xfrm>
            <a:off x="4800600" y="12303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78" name="Rectangle 482"/>
          <p:cNvSpPr>
            <a:spLocks noChangeArrowheads="1"/>
          </p:cNvSpPr>
          <p:nvPr/>
        </p:nvSpPr>
        <p:spPr bwMode="auto">
          <a:xfrm>
            <a:off x="765175" y="1230313"/>
            <a:ext cx="4035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80" name="Rectangle 484"/>
          <p:cNvSpPr>
            <a:spLocks noChangeArrowheads="1"/>
          </p:cNvSpPr>
          <p:nvPr/>
        </p:nvSpPr>
        <p:spPr bwMode="auto">
          <a:xfrm>
            <a:off x="4800600" y="24463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81" name="Rectangle 485"/>
          <p:cNvSpPr>
            <a:spLocks noChangeArrowheads="1"/>
          </p:cNvSpPr>
          <p:nvPr/>
        </p:nvSpPr>
        <p:spPr bwMode="auto">
          <a:xfrm>
            <a:off x="765175" y="2446338"/>
            <a:ext cx="4035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83" name="Rectangle 487"/>
          <p:cNvSpPr>
            <a:spLocks noChangeArrowheads="1"/>
          </p:cNvSpPr>
          <p:nvPr/>
        </p:nvSpPr>
        <p:spPr bwMode="auto">
          <a:xfrm>
            <a:off x="4800600" y="36147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84" name="Rectangle 488"/>
          <p:cNvSpPr>
            <a:spLocks noChangeArrowheads="1"/>
          </p:cNvSpPr>
          <p:nvPr/>
        </p:nvSpPr>
        <p:spPr bwMode="auto">
          <a:xfrm>
            <a:off x="765175" y="3614738"/>
            <a:ext cx="4035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86" name="Rectangle 490"/>
          <p:cNvSpPr>
            <a:spLocks noChangeArrowheads="1"/>
          </p:cNvSpPr>
          <p:nvPr/>
        </p:nvSpPr>
        <p:spPr bwMode="auto">
          <a:xfrm>
            <a:off x="4800600" y="48148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87" name="Rectangle 491"/>
          <p:cNvSpPr>
            <a:spLocks noChangeArrowheads="1"/>
          </p:cNvSpPr>
          <p:nvPr/>
        </p:nvSpPr>
        <p:spPr bwMode="auto">
          <a:xfrm>
            <a:off x="765175" y="4814888"/>
            <a:ext cx="40354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88" name="Rectangle 492"/>
          <p:cNvSpPr>
            <a:spLocks noChangeArrowheads="1"/>
          </p:cNvSpPr>
          <p:nvPr/>
        </p:nvSpPr>
        <p:spPr bwMode="auto">
          <a:xfrm>
            <a:off x="3198813" y="166211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89" name="Rectangle 493"/>
          <p:cNvSpPr>
            <a:spLocks noChangeArrowheads="1"/>
          </p:cNvSpPr>
          <p:nvPr/>
        </p:nvSpPr>
        <p:spPr bwMode="auto">
          <a:xfrm>
            <a:off x="3198813" y="102235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90" name="Rectangle 494"/>
          <p:cNvSpPr>
            <a:spLocks noChangeArrowheads="1"/>
          </p:cNvSpPr>
          <p:nvPr/>
        </p:nvSpPr>
        <p:spPr bwMode="auto">
          <a:xfrm>
            <a:off x="3198813" y="1038225"/>
            <a:ext cx="31750" cy="6238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91" name="Rectangle 495"/>
          <p:cNvSpPr>
            <a:spLocks noChangeArrowheads="1"/>
          </p:cNvSpPr>
          <p:nvPr/>
        </p:nvSpPr>
        <p:spPr bwMode="auto">
          <a:xfrm>
            <a:off x="3198813" y="24304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92" name="Rectangle 496"/>
          <p:cNvSpPr>
            <a:spLocks noChangeArrowheads="1"/>
          </p:cNvSpPr>
          <p:nvPr/>
        </p:nvSpPr>
        <p:spPr bwMode="auto">
          <a:xfrm>
            <a:off x="3198813" y="571182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93" name="Rectangle 497"/>
          <p:cNvSpPr>
            <a:spLocks noChangeArrowheads="1"/>
          </p:cNvSpPr>
          <p:nvPr/>
        </p:nvSpPr>
        <p:spPr bwMode="auto">
          <a:xfrm>
            <a:off x="3198813" y="2446338"/>
            <a:ext cx="31750" cy="32654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94" name="Rectangle 498"/>
          <p:cNvSpPr>
            <a:spLocks noChangeArrowheads="1"/>
          </p:cNvSpPr>
          <p:nvPr/>
        </p:nvSpPr>
        <p:spPr bwMode="auto">
          <a:xfrm>
            <a:off x="2351088" y="28622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95" name="Rectangle 499"/>
          <p:cNvSpPr>
            <a:spLocks noChangeArrowheads="1"/>
          </p:cNvSpPr>
          <p:nvPr/>
        </p:nvSpPr>
        <p:spPr bwMode="auto">
          <a:xfrm>
            <a:off x="2351088" y="103822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96" name="Rectangle 500"/>
          <p:cNvSpPr>
            <a:spLocks noChangeArrowheads="1"/>
          </p:cNvSpPr>
          <p:nvPr/>
        </p:nvSpPr>
        <p:spPr bwMode="auto">
          <a:xfrm>
            <a:off x="2351088" y="1054100"/>
            <a:ext cx="31750" cy="1808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97" name="Rectangle 501"/>
          <p:cNvSpPr>
            <a:spLocks noChangeArrowheads="1"/>
          </p:cNvSpPr>
          <p:nvPr/>
        </p:nvSpPr>
        <p:spPr bwMode="auto">
          <a:xfrm>
            <a:off x="2351088" y="361473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98" name="Rectangle 502"/>
          <p:cNvSpPr>
            <a:spLocks noChangeArrowheads="1"/>
          </p:cNvSpPr>
          <p:nvPr/>
        </p:nvSpPr>
        <p:spPr bwMode="auto">
          <a:xfrm>
            <a:off x="2351088" y="5727700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99" name="Rectangle 503"/>
          <p:cNvSpPr>
            <a:spLocks noChangeArrowheads="1"/>
          </p:cNvSpPr>
          <p:nvPr/>
        </p:nvSpPr>
        <p:spPr bwMode="auto">
          <a:xfrm>
            <a:off x="2351088" y="3630613"/>
            <a:ext cx="31750" cy="20970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00" name="Rectangle 504"/>
          <p:cNvSpPr>
            <a:spLocks noChangeArrowheads="1"/>
          </p:cNvSpPr>
          <p:nvPr/>
        </p:nvSpPr>
        <p:spPr bwMode="auto">
          <a:xfrm>
            <a:off x="1501775" y="404653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01" name="Rectangle 505"/>
          <p:cNvSpPr>
            <a:spLocks noChangeArrowheads="1"/>
          </p:cNvSpPr>
          <p:nvPr/>
        </p:nvSpPr>
        <p:spPr bwMode="auto">
          <a:xfrm>
            <a:off x="1501775" y="103822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02" name="Rectangle 506"/>
          <p:cNvSpPr>
            <a:spLocks noChangeArrowheads="1"/>
          </p:cNvSpPr>
          <p:nvPr/>
        </p:nvSpPr>
        <p:spPr bwMode="auto">
          <a:xfrm>
            <a:off x="1501775" y="1054100"/>
            <a:ext cx="31750" cy="2992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03" name="Rectangle 507"/>
          <p:cNvSpPr>
            <a:spLocks noChangeArrowheads="1"/>
          </p:cNvSpPr>
          <p:nvPr/>
        </p:nvSpPr>
        <p:spPr bwMode="auto">
          <a:xfrm>
            <a:off x="1485900" y="48148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04" name="Rectangle 508"/>
          <p:cNvSpPr>
            <a:spLocks noChangeArrowheads="1"/>
          </p:cNvSpPr>
          <p:nvPr/>
        </p:nvSpPr>
        <p:spPr bwMode="auto">
          <a:xfrm>
            <a:off x="1485900" y="5711825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05" name="Rectangle 509"/>
          <p:cNvSpPr>
            <a:spLocks noChangeArrowheads="1"/>
          </p:cNvSpPr>
          <p:nvPr/>
        </p:nvSpPr>
        <p:spPr bwMode="auto">
          <a:xfrm>
            <a:off x="1485900" y="4830763"/>
            <a:ext cx="31750" cy="8810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06" name="Rectangle 510"/>
          <p:cNvSpPr>
            <a:spLocks noChangeArrowheads="1"/>
          </p:cNvSpPr>
          <p:nvPr/>
        </p:nvSpPr>
        <p:spPr bwMode="auto">
          <a:xfrm>
            <a:off x="4032250" y="5214938"/>
            <a:ext cx="47625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07" name="Rectangle 511"/>
          <p:cNvSpPr>
            <a:spLocks noChangeArrowheads="1"/>
          </p:cNvSpPr>
          <p:nvPr/>
        </p:nvSpPr>
        <p:spPr bwMode="auto">
          <a:xfrm>
            <a:off x="4032250" y="5199063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08" name="Rectangle 512"/>
          <p:cNvSpPr>
            <a:spLocks noChangeArrowheads="1"/>
          </p:cNvSpPr>
          <p:nvPr/>
        </p:nvSpPr>
        <p:spPr bwMode="auto">
          <a:xfrm>
            <a:off x="4064000" y="5214938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09" name="Rectangle 513"/>
          <p:cNvSpPr>
            <a:spLocks noChangeArrowheads="1"/>
          </p:cNvSpPr>
          <p:nvPr/>
        </p:nvSpPr>
        <p:spPr bwMode="auto">
          <a:xfrm>
            <a:off x="4016375" y="5262563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10" name="Rectangle 514"/>
          <p:cNvSpPr>
            <a:spLocks noChangeArrowheads="1"/>
          </p:cNvSpPr>
          <p:nvPr/>
        </p:nvSpPr>
        <p:spPr bwMode="auto">
          <a:xfrm>
            <a:off x="4016375" y="5199063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11" name="Rectangle 515"/>
          <p:cNvSpPr>
            <a:spLocks noChangeArrowheads="1"/>
          </p:cNvSpPr>
          <p:nvPr/>
        </p:nvSpPr>
        <p:spPr bwMode="auto">
          <a:xfrm>
            <a:off x="3198813" y="5214938"/>
            <a:ext cx="31750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12" name="Rectangle 516"/>
          <p:cNvSpPr>
            <a:spLocks noChangeArrowheads="1"/>
          </p:cNvSpPr>
          <p:nvPr/>
        </p:nvSpPr>
        <p:spPr bwMode="auto">
          <a:xfrm>
            <a:off x="3198813" y="5199063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13" name="Rectangle 517"/>
          <p:cNvSpPr>
            <a:spLocks noChangeArrowheads="1"/>
          </p:cNvSpPr>
          <p:nvPr/>
        </p:nvSpPr>
        <p:spPr bwMode="auto">
          <a:xfrm>
            <a:off x="3214688" y="5214938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14" name="Rectangle 518"/>
          <p:cNvSpPr>
            <a:spLocks noChangeArrowheads="1"/>
          </p:cNvSpPr>
          <p:nvPr/>
        </p:nvSpPr>
        <p:spPr bwMode="auto">
          <a:xfrm>
            <a:off x="3182938" y="5262563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15" name="Rectangle 519"/>
          <p:cNvSpPr>
            <a:spLocks noChangeArrowheads="1"/>
          </p:cNvSpPr>
          <p:nvPr/>
        </p:nvSpPr>
        <p:spPr bwMode="auto">
          <a:xfrm>
            <a:off x="3182938" y="5199063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16" name="Rectangle 520"/>
          <p:cNvSpPr>
            <a:spLocks noChangeArrowheads="1"/>
          </p:cNvSpPr>
          <p:nvPr/>
        </p:nvSpPr>
        <p:spPr bwMode="auto">
          <a:xfrm>
            <a:off x="2335213" y="5214938"/>
            <a:ext cx="47625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17" name="Rectangle 521"/>
          <p:cNvSpPr>
            <a:spLocks noChangeArrowheads="1"/>
          </p:cNvSpPr>
          <p:nvPr/>
        </p:nvSpPr>
        <p:spPr bwMode="auto">
          <a:xfrm>
            <a:off x="2335213" y="5199063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18" name="Rectangle 522"/>
          <p:cNvSpPr>
            <a:spLocks noChangeArrowheads="1"/>
          </p:cNvSpPr>
          <p:nvPr/>
        </p:nvSpPr>
        <p:spPr bwMode="auto">
          <a:xfrm>
            <a:off x="2366963" y="5214938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19" name="Rectangle 523"/>
          <p:cNvSpPr>
            <a:spLocks noChangeArrowheads="1"/>
          </p:cNvSpPr>
          <p:nvPr/>
        </p:nvSpPr>
        <p:spPr bwMode="auto">
          <a:xfrm>
            <a:off x="2317750" y="5262563"/>
            <a:ext cx="650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20" name="Rectangle 524"/>
          <p:cNvSpPr>
            <a:spLocks noChangeArrowheads="1"/>
          </p:cNvSpPr>
          <p:nvPr/>
        </p:nvSpPr>
        <p:spPr bwMode="auto">
          <a:xfrm>
            <a:off x="2317750" y="5199063"/>
            <a:ext cx="33338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21" name="Rectangle 525"/>
          <p:cNvSpPr>
            <a:spLocks noChangeArrowheads="1"/>
          </p:cNvSpPr>
          <p:nvPr/>
        </p:nvSpPr>
        <p:spPr bwMode="auto">
          <a:xfrm>
            <a:off x="1485900" y="5214938"/>
            <a:ext cx="31750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22" name="Rectangle 526"/>
          <p:cNvSpPr>
            <a:spLocks noChangeArrowheads="1"/>
          </p:cNvSpPr>
          <p:nvPr/>
        </p:nvSpPr>
        <p:spPr bwMode="auto">
          <a:xfrm>
            <a:off x="1485900" y="5199063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23" name="Rectangle 527"/>
          <p:cNvSpPr>
            <a:spLocks noChangeArrowheads="1"/>
          </p:cNvSpPr>
          <p:nvPr/>
        </p:nvSpPr>
        <p:spPr bwMode="auto">
          <a:xfrm>
            <a:off x="1501775" y="5214938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24" name="Rectangle 528"/>
          <p:cNvSpPr>
            <a:spLocks noChangeArrowheads="1"/>
          </p:cNvSpPr>
          <p:nvPr/>
        </p:nvSpPr>
        <p:spPr bwMode="auto">
          <a:xfrm>
            <a:off x="1470025" y="5262563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25" name="Rectangle 529"/>
          <p:cNvSpPr>
            <a:spLocks noChangeArrowheads="1"/>
          </p:cNvSpPr>
          <p:nvPr/>
        </p:nvSpPr>
        <p:spPr bwMode="auto">
          <a:xfrm>
            <a:off x="1470025" y="5199063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26" name="Rectangle 530"/>
          <p:cNvSpPr>
            <a:spLocks noChangeArrowheads="1"/>
          </p:cNvSpPr>
          <p:nvPr/>
        </p:nvSpPr>
        <p:spPr bwMode="auto">
          <a:xfrm>
            <a:off x="1982788" y="5022850"/>
            <a:ext cx="47625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27" name="Rectangle 531"/>
          <p:cNvSpPr>
            <a:spLocks noChangeArrowheads="1"/>
          </p:cNvSpPr>
          <p:nvPr/>
        </p:nvSpPr>
        <p:spPr bwMode="auto">
          <a:xfrm>
            <a:off x="1982788" y="5006975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28" name="Rectangle 532"/>
          <p:cNvSpPr>
            <a:spLocks noChangeArrowheads="1"/>
          </p:cNvSpPr>
          <p:nvPr/>
        </p:nvSpPr>
        <p:spPr bwMode="auto">
          <a:xfrm>
            <a:off x="2014538" y="5022850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29" name="Rectangle 533"/>
          <p:cNvSpPr>
            <a:spLocks noChangeArrowheads="1"/>
          </p:cNvSpPr>
          <p:nvPr/>
        </p:nvSpPr>
        <p:spPr bwMode="auto">
          <a:xfrm>
            <a:off x="1966913" y="5070475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30" name="Rectangle 534"/>
          <p:cNvSpPr>
            <a:spLocks noChangeArrowheads="1"/>
          </p:cNvSpPr>
          <p:nvPr/>
        </p:nvSpPr>
        <p:spPr bwMode="auto">
          <a:xfrm>
            <a:off x="1966913" y="5006975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31" name="Rectangle 535"/>
          <p:cNvSpPr>
            <a:spLocks noChangeArrowheads="1"/>
          </p:cNvSpPr>
          <p:nvPr/>
        </p:nvSpPr>
        <p:spPr bwMode="auto">
          <a:xfrm>
            <a:off x="2846388" y="5022850"/>
            <a:ext cx="31750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32" name="Rectangle 536"/>
          <p:cNvSpPr>
            <a:spLocks noChangeArrowheads="1"/>
          </p:cNvSpPr>
          <p:nvPr/>
        </p:nvSpPr>
        <p:spPr bwMode="auto">
          <a:xfrm>
            <a:off x="2846388" y="5006975"/>
            <a:ext cx="4921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33" name="Rectangle 537"/>
          <p:cNvSpPr>
            <a:spLocks noChangeArrowheads="1"/>
          </p:cNvSpPr>
          <p:nvPr/>
        </p:nvSpPr>
        <p:spPr bwMode="auto">
          <a:xfrm>
            <a:off x="2862263" y="5022850"/>
            <a:ext cx="33337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34" name="Rectangle 538"/>
          <p:cNvSpPr>
            <a:spLocks noChangeArrowheads="1"/>
          </p:cNvSpPr>
          <p:nvPr/>
        </p:nvSpPr>
        <p:spPr bwMode="auto">
          <a:xfrm>
            <a:off x="2830513" y="5070475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35" name="Rectangle 539"/>
          <p:cNvSpPr>
            <a:spLocks noChangeArrowheads="1"/>
          </p:cNvSpPr>
          <p:nvPr/>
        </p:nvSpPr>
        <p:spPr bwMode="auto">
          <a:xfrm>
            <a:off x="2830513" y="5006975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36" name="Rectangle 540"/>
          <p:cNvSpPr>
            <a:spLocks noChangeArrowheads="1"/>
          </p:cNvSpPr>
          <p:nvPr/>
        </p:nvSpPr>
        <p:spPr bwMode="auto">
          <a:xfrm>
            <a:off x="3695700" y="5022850"/>
            <a:ext cx="31750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37" name="Rectangle 541"/>
          <p:cNvSpPr>
            <a:spLocks noChangeArrowheads="1"/>
          </p:cNvSpPr>
          <p:nvPr/>
        </p:nvSpPr>
        <p:spPr bwMode="auto">
          <a:xfrm>
            <a:off x="3695700" y="5006975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38" name="Rectangle 542"/>
          <p:cNvSpPr>
            <a:spLocks noChangeArrowheads="1"/>
          </p:cNvSpPr>
          <p:nvPr/>
        </p:nvSpPr>
        <p:spPr bwMode="auto">
          <a:xfrm>
            <a:off x="3711575" y="5022850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39" name="Rectangle 543"/>
          <p:cNvSpPr>
            <a:spLocks noChangeArrowheads="1"/>
          </p:cNvSpPr>
          <p:nvPr/>
        </p:nvSpPr>
        <p:spPr bwMode="auto">
          <a:xfrm>
            <a:off x="3679825" y="5070475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40" name="Rectangle 544"/>
          <p:cNvSpPr>
            <a:spLocks noChangeArrowheads="1"/>
          </p:cNvSpPr>
          <p:nvPr/>
        </p:nvSpPr>
        <p:spPr bwMode="auto">
          <a:xfrm>
            <a:off x="3679825" y="5006975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41" name="Rectangle 545"/>
          <p:cNvSpPr>
            <a:spLocks noChangeArrowheads="1"/>
          </p:cNvSpPr>
          <p:nvPr/>
        </p:nvSpPr>
        <p:spPr bwMode="auto">
          <a:xfrm>
            <a:off x="4527550" y="5022850"/>
            <a:ext cx="49213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42" name="Rectangle 546"/>
          <p:cNvSpPr>
            <a:spLocks noChangeArrowheads="1"/>
          </p:cNvSpPr>
          <p:nvPr/>
        </p:nvSpPr>
        <p:spPr bwMode="auto">
          <a:xfrm>
            <a:off x="4527550" y="5006975"/>
            <a:ext cx="650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43" name="Rectangle 547"/>
          <p:cNvSpPr>
            <a:spLocks noChangeArrowheads="1"/>
          </p:cNvSpPr>
          <p:nvPr/>
        </p:nvSpPr>
        <p:spPr bwMode="auto">
          <a:xfrm>
            <a:off x="4560888" y="5022850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44" name="Rectangle 548"/>
          <p:cNvSpPr>
            <a:spLocks noChangeArrowheads="1"/>
          </p:cNvSpPr>
          <p:nvPr/>
        </p:nvSpPr>
        <p:spPr bwMode="auto">
          <a:xfrm>
            <a:off x="4511675" y="5070475"/>
            <a:ext cx="650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45" name="Rectangle 549"/>
          <p:cNvSpPr>
            <a:spLocks noChangeArrowheads="1"/>
          </p:cNvSpPr>
          <p:nvPr/>
        </p:nvSpPr>
        <p:spPr bwMode="auto">
          <a:xfrm>
            <a:off x="4511675" y="5006975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46" name="Rectangle 550"/>
          <p:cNvSpPr>
            <a:spLocks noChangeArrowheads="1"/>
          </p:cNvSpPr>
          <p:nvPr/>
        </p:nvSpPr>
        <p:spPr bwMode="auto">
          <a:xfrm>
            <a:off x="4527550" y="3854450"/>
            <a:ext cx="49213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47" name="Rectangle 551"/>
          <p:cNvSpPr>
            <a:spLocks noChangeArrowheads="1"/>
          </p:cNvSpPr>
          <p:nvPr/>
        </p:nvSpPr>
        <p:spPr bwMode="auto">
          <a:xfrm>
            <a:off x="4527550" y="3838575"/>
            <a:ext cx="650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48" name="Rectangle 552"/>
          <p:cNvSpPr>
            <a:spLocks noChangeArrowheads="1"/>
          </p:cNvSpPr>
          <p:nvPr/>
        </p:nvSpPr>
        <p:spPr bwMode="auto">
          <a:xfrm>
            <a:off x="4560888" y="3854450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49" name="Rectangle 553"/>
          <p:cNvSpPr>
            <a:spLocks noChangeArrowheads="1"/>
          </p:cNvSpPr>
          <p:nvPr/>
        </p:nvSpPr>
        <p:spPr bwMode="auto">
          <a:xfrm>
            <a:off x="4511675" y="3902075"/>
            <a:ext cx="650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50" name="Rectangle 554"/>
          <p:cNvSpPr>
            <a:spLocks noChangeArrowheads="1"/>
          </p:cNvSpPr>
          <p:nvPr/>
        </p:nvSpPr>
        <p:spPr bwMode="auto">
          <a:xfrm>
            <a:off x="4511675" y="3838575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51" name="Rectangle 555"/>
          <p:cNvSpPr>
            <a:spLocks noChangeArrowheads="1"/>
          </p:cNvSpPr>
          <p:nvPr/>
        </p:nvSpPr>
        <p:spPr bwMode="auto">
          <a:xfrm>
            <a:off x="4527550" y="2638425"/>
            <a:ext cx="49213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52" name="Rectangle 556"/>
          <p:cNvSpPr>
            <a:spLocks noChangeArrowheads="1"/>
          </p:cNvSpPr>
          <p:nvPr/>
        </p:nvSpPr>
        <p:spPr bwMode="auto">
          <a:xfrm>
            <a:off x="4527550" y="2622550"/>
            <a:ext cx="650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53" name="Rectangle 557"/>
          <p:cNvSpPr>
            <a:spLocks noChangeArrowheads="1"/>
          </p:cNvSpPr>
          <p:nvPr/>
        </p:nvSpPr>
        <p:spPr bwMode="auto">
          <a:xfrm>
            <a:off x="4560888" y="2638425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54" name="Rectangle 558"/>
          <p:cNvSpPr>
            <a:spLocks noChangeArrowheads="1"/>
          </p:cNvSpPr>
          <p:nvPr/>
        </p:nvSpPr>
        <p:spPr bwMode="auto">
          <a:xfrm>
            <a:off x="4511675" y="2701925"/>
            <a:ext cx="650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55" name="Rectangle 559"/>
          <p:cNvSpPr>
            <a:spLocks noChangeArrowheads="1"/>
          </p:cNvSpPr>
          <p:nvPr/>
        </p:nvSpPr>
        <p:spPr bwMode="auto">
          <a:xfrm>
            <a:off x="4511675" y="2622550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56" name="Rectangle 560"/>
          <p:cNvSpPr>
            <a:spLocks noChangeArrowheads="1"/>
          </p:cNvSpPr>
          <p:nvPr/>
        </p:nvSpPr>
        <p:spPr bwMode="auto">
          <a:xfrm>
            <a:off x="4527550" y="1454150"/>
            <a:ext cx="49213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57" name="Rectangle 561"/>
          <p:cNvSpPr>
            <a:spLocks noChangeArrowheads="1"/>
          </p:cNvSpPr>
          <p:nvPr/>
        </p:nvSpPr>
        <p:spPr bwMode="auto">
          <a:xfrm>
            <a:off x="4527550" y="1438275"/>
            <a:ext cx="650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58" name="Rectangle 562"/>
          <p:cNvSpPr>
            <a:spLocks noChangeArrowheads="1"/>
          </p:cNvSpPr>
          <p:nvPr/>
        </p:nvSpPr>
        <p:spPr bwMode="auto">
          <a:xfrm>
            <a:off x="4560888" y="1454150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59" name="Rectangle 563"/>
          <p:cNvSpPr>
            <a:spLocks noChangeArrowheads="1"/>
          </p:cNvSpPr>
          <p:nvPr/>
        </p:nvSpPr>
        <p:spPr bwMode="auto">
          <a:xfrm>
            <a:off x="4511675" y="1501775"/>
            <a:ext cx="650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60" name="Rectangle 564"/>
          <p:cNvSpPr>
            <a:spLocks noChangeArrowheads="1"/>
          </p:cNvSpPr>
          <p:nvPr/>
        </p:nvSpPr>
        <p:spPr bwMode="auto">
          <a:xfrm>
            <a:off x="4511675" y="1438275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61" name="Rectangle 565"/>
          <p:cNvSpPr>
            <a:spLocks noChangeArrowheads="1"/>
          </p:cNvSpPr>
          <p:nvPr/>
        </p:nvSpPr>
        <p:spPr bwMode="auto">
          <a:xfrm>
            <a:off x="3695700" y="3854450"/>
            <a:ext cx="31750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62" name="Rectangle 566"/>
          <p:cNvSpPr>
            <a:spLocks noChangeArrowheads="1"/>
          </p:cNvSpPr>
          <p:nvPr/>
        </p:nvSpPr>
        <p:spPr bwMode="auto">
          <a:xfrm>
            <a:off x="3695700" y="3838575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63" name="Rectangle 567"/>
          <p:cNvSpPr>
            <a:spLocks noChangeArrowheads="1"/>
          </p:cNvSpPr>
          <p:nvPr/>
        </p:nvSpPr>
        <p:spPr bwMode="auto">
          <a:xfrm>
            <a:off x="3711575" y="3854450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64" name="Rectangle 568"/>
          <p:cNvSpPr>
            <a:spLocks noChangeArrowheads="1"/>
          </p:cNvSpPr>
          <p:nvPr/>
        </p:nvSpPr>
        <p:spPr bwMode="auto">
          <a:xfrm>
            <a:off x="3679825" y="3902075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65" name="Rectangle 569"/>
          <p:cNvSpPr>
            <a:spLocks noChangeArrowheads="1"/>
          </p:cNvSpPr>
          <p:nvPr/>
        </p:nvSpPr>
        <p:spPr bwMode="auto">
          <a:xfrm>
            <a:off x="3679825" y="3838575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66" name="Rectangle 570"/>
          <p:cNvSpPr>
            <a:spLocks noChangeArrowheads="1"/>
          </p:cNvSpPr>
          <p:nvPr/>
        </p:nvSpPr>
        <p:spPr bwMode="auto">
          <a:xfrm>
            <a:off x="3695700" y="2638425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67" name="Rectangle 571"/>
          <p:cNvSpPr>
            <a:spLocks noChangeArrowheads="1"/>
          </p:cNvSpPr>
          <p:nvPr/>
        </p:nvSpPr>
        <p:spPr bwMode="auto">
          <a:xfrm>
            <a:off x="3695700" y="2622550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68" name="Rectangle 572"/>
          <p:cNvSpPr>
            <a:spLocks noChangeArrowheads="1"/>
          </p:cNvSpPr>
          <p:nvPr/>
        </p:nvSpPr>
        <p:spPr bwMode="auto">
          <a:xfrm>
            <a:off x="3711575" y="2638425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69" name="Rectangle 573"/>
          <p:cNvSpPr>
            <a:spLocks noChangeArrowheads="1"/>
          </p:cNvSpPr>
          <p:nvPr/>
        </p:nvSpPr>
        <p:spPr bwMode="auto">
          <a:xfrm>
            <a:off x="3679825" y="2701925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70" name="Rectangle 574"/>
          <p:cNvSpPr>
            <a:spLocks noChangeArrowheads="1"/>
          </p:cNvSpPr>
          <p:nvPr/>
        </p:nvSpPr>
        <p:spPr bwMode="auto">
          <a:xfrm>
            <a:off x="3679825" y="2622550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71" name="Rectangle 575"/>
          <p:cNvSpPr>
            <a:spLocks noChangeArrowheads="1"/>
          </p:cNvSpPr>
          <p:nvPr/>
        </p:nvSpPr>
        <p:spPr bwMode="auto">
          <a:xfrm>
            <a:off x="3695700" y="1454150"/>
            <a:ext cx="31750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72" name="Rectangle 576"/>
          <p:cNvSpPr>
            <a:spLocks noChangeArrowheads="1"/>
          </p:cNvSpPr>
          <p:nvPr/>
        </p:nvSpPr>
        <p:spPr bwMode="auto">
          <a:xfrm>
            <a:off x="3695700" y="1438275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73" name="Rectangle 577"/>
          <p:cNvSpPr>
            <a:spLocks noChangeArrowheads="1"/>
          </p:cNvSpPr>
          <p:nvPr/>
        </p:nvSpPr>
        <p:spPr bwMode="auto">
          <a:xfrm>
            <a:off x="3711575" y="1454150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74" name="Rectangle 578"/>
          <p:cNvSpPr>
            <a:spLocks noChangeArrowheads="1"/>
          </p:cNvSpPr>
          <p:nvPr/>
        </p:nvSpPr>
        <p:spPr bwMode="auto">
          <a:xfrm>
            <a:off x="3679825" y="1501775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75" name="Rectangle 579"/>
          <p:cNvSpPr>
            <a:spLocks noChangeArrowheads="1"/>
          </p:cNvSpPr>
          <p:nvPr/>
        </p:nvSpPr>
        <p:spPr bwMode="auto">
          <a:xfrm>
            <a:off x="3679825" y="1438275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76" name="Rectangle 580"/>
          <p:cNvSpPr>
            <a:spLocks noChangeArrowheads="1"/>
          </p:cNvSpPr>
          <p:nvPr/>
        </p:nvSpPr>
        <p:spPr bwMode="auto">
          <a:xfrm>
            <a:off x="2846388" y="3854450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77" name="Rectangle 581"/>
          <p:cNvSpPr>
            <a:spLocks noChangeArrowheads="1"/>
          </p:cNvSpPr>
          <p:nvPr/>
        </p:nvSpPr>
        <p:spPr bwMode="auto">
          <a:xfrm>
            <a:off x="2846388" y="3838575"/>
            <a:ext cx="4921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78" name="Rectangle 582"/>
          <p:cNvSpPr>
            <a:spLocks noChangeArrowheads="1"/>
          </p:cNvSpPr>
          <p:nvPr/>
        </p:nvSpPr>
        <p:spPr bwMode="auto">
          <a:xfrm>
            <a:off x="2862263" y="3854450"/>
            <a:ext cx="33337" cy="968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79" name="Rectangle 583"/>
          <p:cNvSpPr>
            <a:spLocks noChangeArrowheads="1"/>
          </p:cNvSpPr>
          <p:nvPr/>
        </p:nvSpPr>
        <p:spPr bwMode="auto">
          <a:xfrm>
            <a:off x="2830513" y="3917950"/>
            <a:ext cx="47625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80" name="Rectangle 584"/>
          <p:cNvSpPr>
            <a:spLocks noChangeArrowheads="1"/>
          </p:cNvSpPr>
          <p:nvPr/>
        </p:nvSpPr>
        <p:spPr bwMode="auto">
          <a:xfrm>
            <a:off x="2830513" y="3838575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81" name="Rectangle 585"/>
          <p:cNvSpPr>
            <a:spLocks noChangeArrowheads="1"/>
          </p:cNvSpPr>
          <p:nvPr/>
        </p:nvSpPr>
        <p:spPr bwMode="auto">
          <a:xfrm>
            <a:off x="2846388" y="2654300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82" name="Rectangle 586"/>
          <p:cNvSpPr>
            <a:spLocks noChangeArrowheads="1"/>
          </p:cNvSpPr>
          <p:nvPr/>
        </p:nvSpPr>
        <p:spPr bwMode="auto">
          <a:xfrm>
            <a:off x="2846388" y="2638425"/>
            <a:ext cx="4921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83" name="Rectangle 587"/>
          <p:cNvSpPr>
            <a:spLocks noChangeArrowheads="1"/>
          </p:cNvSpPr>
          <p:nvPr/>
        </p:nvSpPr>
        <p:spPr bwMode="auto">
          <a:xfrm>
            <a:off x="2862263" y="2654300"/>
            <a:ext cx="33337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84" name="Rectangle 588"/>
          <p:cNvSpPr>
            <a:spLocks noChangeArrowheads="1"/>
          </p:cNvSpPr>
          <p:nvPr/>
        </p:nvSpPr>
        <p:spPr bwMode="auto">
          <a:xfrm>
            <a:off x="2830513" y="2717800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85" name="Rectangle 589"/>
          <p:cNvSpPr>
            <a:spLocks noChangeArrowheads="1"/>
          </p:cNvSpPr>
          <p:nvPr/>
        </p:nvSpPr>
        <p:spPr bwMode="auto">
          <a:xfrm>
            <a:off x="2830513" y="2638425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86" name="Rectangle 590"/>
          <p:cNvSpPr>
            <a:spLocks noChangeArrowheads="1"/>
          </p:cNvSpPr>
          <p:nvPr/>
        </p:nvSpPr>
        <p:spPr bwMode="auto">
          <a:xfrm>
            <a:off x="2846388" y="1470025"/>
            <a:ext cx="31750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87" name="Rectangle 591"/>
          <p:cNvSpPr>
            <a:spLocks noChangeArrowheads="1"/>
          </p:cNvSpPr>
          <p:nvPr/>
        </p:nvSpPr>
        <p:spPr bwMode="auto">
          <a:xfrm>
            <a:off x="2846388" y="1454150"/>
            <a:ext cx="4921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88" name="Rectangle 592"/>
          <p:cNvSpPr>
            <a:spLocks noChangeArrowheads="1"/>
          </p:cNvSpPr>
          <p:nvPr/>
        </p:nvSpPr>
        <p:spPr bwMode="auto">
          <a:xfrm>
            <a:off x="2862263" y="1470025"/>
            <a:ext cx="33337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89" name="Rectangle 593"/>
          <p:cNvSpPr>
            <a:spLocks noChangeArrowheads="1"/>
          </p:cNvSpPr>
          <p:nvPr/>
        </p:nvSpPr>
        <p:spPr bwMode="auto">
          <a:xfrm>
            <a:off x="2830513" y="1517650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90" name="Rectangle 594"/>
          <p:cNvSpPr>
            <a:spLocks noChangeArrowheads="1"/>
          </p:cNvSpPr>
          <p:nvPr/>
        </p:nvSpPr>
        <p:spPr bwMode="auto">
          <a:xfrm>
            <a:off x="2830513" y="1454150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91" name="Rectangle 595"/>
          <p:cNvSpPr>
            <a:spLocks noChangeArrowheads="1"/>
          </p:cNvSpPr>
          <p:nvPr/>
        </p:nvSpPr>
        <p:spPr bwMode="auto">
          <a:xfrm>
            <a:off x="1982788" y="1470025"/>
            <a:ext cx="31750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92" name="Rectangle 596"/>
          <p:cNvSpPr>
            <a:spLocks noChangeArrowheads="1"/>
          </p:cNvSpPr>
          <p:nvPr/>
        </p:nvSpPr>
        <p:spPr bwMode="auto">
          <a:xfrm>
            <a:off x="1982788" y="1454150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93" name="Rectangle 597"/>
          <p:cNvSpPr>
            <a:spLocks noChangeArrowheads="1"/>
          </p:cNvSpPr>
          <p:nvPr/>
        </p:nvSpPr>
        <p:spPr bwMode="auto">
          <a:xfrm>
            <a:off x="1998663" y="1470025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94" name="Rectangle 598"/>
          <p:cNvSpPr>
            <a:spLocks noChangeArrowheads="1"/>
          </p:cNvSpPr>
          <p:nvPr/>
        </p:nvSpPr>
        <p:spPr bwMode="auto">
          <a:xfrm>
            <a:off x="1966913" y="1517650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95" name="Rectangle 599"/>
          <p:cNvSpPr>
            <a:spLocks noChangeArrowheads="1"/>
          </p:cNvSpPr>
          <p:nvPr/>
        </p:nvSpPr>
        <p:spPr bwMode="auto">
          <a:xfrm>
            <a:off x="1966913" y="1454150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96" name="Rectangle 600"/>
          <p:cNvSpPr>
            <a:spLocks noChangeArrowheads="1"/>
          </p:cNvSpPr>
          <p:nvPr/>
        </p:nvSpPr>
        <p:spPr bwMode="auto">
          <a:xfrm>
            <a:off x="1982788" y="2638425"/>
            <a:ext cx="31750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97" name="Rectangle 601"/>
          <p:cNvSpPr>
            <a:spLocks noChangeArrowheads="1"/>
          </p:cNvSpPr>
          <p:nvPr/>
        </p:nvSpPr>
        <p:spPr bwMode="auto">
          <a:xfrm>
            <a:off x="1982788" y="2622550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98" name="Rectangle 602"/>
          <p:cNvSpPr>
            <a:spLocks noChangeArrowheads="1"/>
          </p:cNvSpPr>
          <p:nvPr/>
        </p:nvSpPr>
        <p:spPr bwMode="auto">
          <a:xfrm>
            <a:off x="1998663" y="2638425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99" name="Rectangle 603"/>
          <p:cNvSpPr>
            <a:spLocks noChangeArrowheads="1"/>
          </p:cNvSpPr>
          <p:nvPr/>
        </p:nvSpPr>
        <p:spPr bwMode="auto">
          <a:xfrm>
            <a:off x="1966913" y="2686050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00" name="Rectangle 604"/>
          <p:cNvSpPr>
            <a:spLocks noChangeArrowheads="1"/>
          </p:cNvSpPr>
          <p:nvPr/>
        </p:nvSpPr>
        <p:spPr bwMode="auto">
          <a:xfrm>
            <a:off x="1966913" y="2622550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01" name="Rectangle 605"/>
          <p:cNvSpPr>
            <a:spLocks noChangeArrowheads="1"/>
          </p:cNvSpPr>
          <p:nvPr/>
        </p:nvSpPr>
        <p:spPr bwMode="auto">
          <a:xfrm>
            <a:off x="1982788" y="3854450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02" name="Rectangle 606"/>
          <p:cNvSpPr>
            <a:spLocks noChangeArrowheads="1"/>
          </p:cNvSpPr>
          <p:nvPr/>
        </p:nvSpPr>
        <p:spPr bwMode="auto">
          <a:xfrm>
            <a:off x="1982788" y="3838575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03" name="Rectangle 607"/>
          <p:cNvSpPr>
            <a:spLocks noChangeArrowheads="1"/>
          </p:cNvSpPr>
          <p:nvPr/>
        </p:nvSpPr>
        <p:spPr bwMode="auto">
          <a:xfrm>
            <a:off x="1998663" y="3854450"/>
            <a:ext cx="31750" cy="968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04" name="Rectangle 608"/>
          <p:cNvSpPr>
            <a:spLocks noChangeArrowheads="1"/>
          </p:cNvSpPr>
          <p:nvPr/>
        </p:nvSpPr>
        <p:spPr bwMode="auto">
          <a:xfrm>
            <a:off x="1966913" y="3917950"/>
            <a:ext cx="47625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05" name="Rectangle 609"/>
          <p:cNvSpPr>
            <a:spLocks noChangeArrowheads="1"/>
          </p:cNvSpPr>
          <p:nvPr/>
        </p:nvSpPr>
        <p:spPr bwMode="auto">
          <a:xfrm>
            <a:off x="1966913" y="3838575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06" name="Rectangle 610"/>
          <p:cNvSpPr>
            <a:spLocks noChangeArrowheads="1"/>
          </p:cNvSpPr>
          <p:nvPr/>
        </p:nvSpPr>
        <p:spPr bwMode="auto">
          <a:xfrm>
            <a:off x="4032250" y="4014788"/>
            <a:ext cx="47625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07" name="Rectangle 611"/>
          <p:cNvSpPr>
            <a:spLocks noChangeArrowheads="1"/>
          </p:cNvSpPr>
          <p:nvPr/>
        </p:nvSpPr>
        <p:spPr bwMode="auto">
          <a:xfrm>
            <a:off x="4032250" y="3998913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08" name="Rectangle 612"/>
          <p:cNvSpPr>
            <a:spLocks noChangeArrowheads="1"/>
          </p:cNvSpPr>
          <p:nvPr/>
        </p:nvSpPr>
        <p:spPr bwMode="auto">
          <a:xfrm>
            <a:off x="4064000" y="4014788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09" name="Rectangle 613"/>
          <p:cNvSpPr>
            <a:spLocks noChangeArrowheads="1"/>
          </p:cNvSpPr>
          <p:nvPr/>
        </p:nvSpPr>
        <p:spPr bwMode="auto">
          <a:xfrm>
            <a:off x="4016375" y="4062413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10" name="Rectangle 614"/>
          <p:cNvSpPr>
            <a:spLocks noChangeArrowheads="1"/>
          </p:cNvSpPr>
          <p:nvPr/>
        </p:nvSpPr>
        <p:spPr bwMode="auto">
          <a:xfrm>
            <a:off x="4016375" y="3998913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11" name="Rectangle 615"/>
          <p:cNvSpPr>
            <a:spLocks noChangeArrowheads="1"/>
          </p:cNvSpPr>
          <p:nvPr/>
        </p:nvSpPr>
        <p:spPr bwMode="auto">
          <a:xfrm>
            <a:off x="4032250" y="2814638"/>
            <a:ext cx="47625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12" name="Rectangle 616"/>
          <p:cNvSpPr>
            <a:spLocks noChangeArrowheads="1"/>
          </p:cNvSpPr>
          <p:nvPr/>
        </p:nvSpPr>
        <p:spPr bwMode="auto">
          <a:xfrm>
            <a:off x="4032250" y="2798763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13" name="Rectangle 617"/>
          <p:cNvSpPr>
            <a:spLocks noChangeArrowheads="1"/>
          </p:cNvSpPr>
          <p:nvPr/>
        </p:nvSpPr>
        <p:spPr bwMode="auto">
          <a:xfrm>
            <a:off x="4064000" y="2814638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14" name="Rectangle 618"/>
          <p:cNvSpPr>
            <a:spLocks noChangeArrowheads="1"/>
          </p:cNvSpPr>
          <p:nvPr/>
        </p:nvSpPr>
        <p:spPr bwMode="auto">
          <a:xfrm>
            <a:off x="4016375" y="2878138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15" name="Rectangle 619"/>
          <p:cNvSpPr>
            <a:spLocks noChangeArrowheads="1"/>
          </p:cNvSpPr>
          <p:nvPr/>
        </p:nvSpPr>
        <p:spPr bwMode="auto">
          <a:xfrm>
            <a:off x="4016375" y="2798763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16" name="Rectangle 620"/>
          <p:cNvSpPr>
            <a:spLocks noChangeArrowheads="1"/>
          </p:cNvSpPr>
          <p:nvPr/>
        </p:nvSpPr>
        <p:spPr bwMode="auto">
          <a:xfrm>
            <a:off x="4032250" y="1630363"/>
            <a:ext cx="47625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17" name="Rectangle 621"/>
          <p:cNvSpPr>
            <a:spLocks noChangeArrowheads="1"/>
          </p:cNvSpPr>
          <p:nvPr/>
        </p:nvSpPr>
        <p:spPr bwMode="auto">
          <a:xfrm>
            <a:off x="4032250" y="1614488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18" name="Rectangle 622"/>
          <p:cNvSpPr>
            <a:spLocks noChangeArrowheads="1"/>
          </p:cNvSpPr>
          <p:nvPr/>
        </p:nvSpPr>
        <p:spPr bwMode="auto">
          <a:xfrm>
            <a:off x="4064000" y="1630363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19" name="Rectangle 623"/>
          <p:cNvSpPr>
            <a:spLocks noChangeArrowheads="1"/>
          </p:cNvSpPr>
          <p:nvPr/>
        </p:nvSpPr>
        <p:spPr bwMode="auto">
          <a:xfrm>
            <a:off x="4016375" y="1677988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20" name="Rectangle 624"/>
          <p:cNvSpPr>
            <a:spLocks noChangeArrowheads="1"/>
          </p:cNvSpPr>
          <p:nvPr/>
        </p:nvSpPr>
        <p:spPr bwMode="auto">
          <a:xfrm>
            <a:off x="4016375" y="1614488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21" name="Rectangle 625"/>
          <p:cNvSpPr>
            <a:spLocks noChangeArrowheads="1"/>
          </p:cNvSpPr>
          <p:nvPr/>
        </p:nvSpPr>
        <p:spPr bwMode="auto">
          <a:xfrm>
            <a:off x="3198813" y="3998913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22" name="Rectangle 626"/>
          <p:cNvSpPr>
            <a:spLocks noChangeArrowheads="1"/>
          </p:cNvSpPr>
          <p:nvPr/>
        </p:nvSpPr>
        <p:spPr bwMode="auto">
          <a:xfrm>
            <a:off x="3198813" y="3983038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23" name="Rectangle 627"/>
          <p:cNvSpPr>
            <a:spLocks noChangeArrowheads="1"/>
          </p:cNvSpPr>
          <p:nvPr/>
        </p:nvSpPr>
        <p:spPr bwMode="auto">
          <a:xfrm>
            <a:off x="3214688" y="3998913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24" name="Rectangle 628"/>
          <p:cNvSpPr>
            <a:spLocks noChangeArrowheads="1"/>
          </p:cNvSpPr>
          <p:nvPr/>
        </p:nvSpPr>
        <p:spPr bwMode="auto">
          <a:xfrm>
            <a:off x="3182938" y="4062413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26" name="Rectangle 630"/>
          <p:cNvSpPr>
            <a:spLocks noChangeArrowheads="1"/>
          </p:cNvSpPr>
          <p:nvPr/>
        </p:nvSpPr>
        <p:spPr bwMode="auto">
          <a:xfrm>
            <a:off x="3182938" y="3983038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27" name="Rectangle 631"/>
          <p:cNvSpPr>
            <a:spLocks noChangeArrowheads="1"/>
          </p:cNvSpPr>
          <p:nvPr/>
        </p:nvSpPr>
        <p:spPr bwMode="auto">
          <a:xfrm>
            <a:off x="3198813" y="2830513"/>
            <a:ext cx="31750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28" name="Rectangle 632"/>
          <p:cNvSpPr>
            <a:spLocks noChangeArrowheads="1"/>
          </p:cNvSpPr>
          <p:nvPr/>
        </p:nvSpPr>
        <p:spPr bwMode="auto">
          <a:xfrm>
            <a:off x="3198813" y="2814638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29" name="Rectangle 633"/>
          <p:cNvSpPr>
            <a:spLocks noChangeArrowheads="1"/>
          </p:cNvSpPr>
          <p:nvPr/>
        </p:nvSpPr>
        <p:spPr bwMode="auto">
          <a:xfrm>
            <a:off x="3214688" y="2830513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30" name="Rectangle 634"/>
          <p:cNvSpPr>
            <a:spLocks noChangeArrowheads="1"/>
          </p:cNvSpPr>
          <p:nvPr/>
        </p:nvSpPr>
        <p:spPr bwMode="auto">
          <a:xfrm>
            <a:off x="3182938" y="2878138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31" name="Rectangle 635"/>
          <p:cNvSpPr>
            <a:spLocks noChangeArrowheads="1"/>
          </p:cNvSpPr>
          <p:nvPr/>
        </p:nvSpPr>
        <p:spPr bwMode="auto">
          <a:xfrm>
            <a:off x="3182938" y="2814638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32" name="Rectangle 636"/>
          <p:cNvSpPr>
            <a:spLocks noChangeArrowheads="1"/>
          </p:cNvSpPr>
          <p:nvPr/>
        </p:nvSpPr>
        <p:spPr bwMode="auto">
          <a:xfrm>
            <a:off x="3198813" y="1630363"/>
            <a:ext cx="31750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33" name="Rectangle 637"/>
          <p:cNvSpPr>
            <a:spLocks noChangeArrowheads="1"/>
          </p:cNvSpPr>
          <p:nvPr/>
        </p:nvSpPr>
        <p:spPr bwMode="auto">
          <a:xfrm>
            <a:off x="3198813" y="1614488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34" name="Rectangle 638"/>
          <p:cNvSpPr>
            <a:spLocks noChangeArrowheads="1"/>
          </p:cNvSpPr>
          <p:nvPr/>
        </p:nvSpPr>
        <p:spPr bwMode="auto">
          <a:xfrm>
            <a:off x="3214688" y="1630363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35" name="Rectangle 639"/>
          <p:cNvSpPr>
            <a:spLocks noChangeArrowheads="1"/>
          </p:cNvSpPr>
          <p:nvPr/>
        </p:nvSpPr>
        <p:spPr bwMode="auto">
          <a:xfrm>
            <a:off x="3182938" y="1677988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36" name="Rectangle 640"/>
          <p:cNvSpPr>
            <a:spLocks noChangeArrowheads="1"/>
          </p:cNvSpPr>
          <p:nvPr/>
        </p:nvSpPr>
        <p:spPr bwMode="auto">
          <a:xfrm>
            <a:off x="3182938" y="1614488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37" name="Rectangle 641"/>
          <p:cNvSpPr>
            <a:spLocks noChangeArrowheads="1"/>
          </p:cNvSpPr>
          <p:nvPr/>
        </p:nvSpPr>
        <p:spPr bwMode="auto">
          <a:xfrm>
            <a:off x="3198813" y="2414588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38" name="Rectangle 642"/>
          <p:cNvSpPr>
            <a:spLocks noChangeArrowheads="1"/>
          </p:cNvSpPr>
          <p:nvPr/>
        </p:nvSpPr>
        <p:spPr bwMode="auto">
          <a:xfrm>
            <a:off x="3198813" y="2398713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39" name="Rectangle 643"/>
          <p:cNvSpPr>
            <a:spLocks noChangeArrowheads="1"/>
          </p:cNvSpPr>
          <p:nvPr/>
        </p:nvSpPr>
        <p:spPr bwMode="auto">
          <a:xfrm>
            <a:off x="3214688" y="2414588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40" name="Rectangle 644"/>
          <p:cNvSpPr>
            <a:spLocks noChangeArrowheads="1"/>
          </p:cNvSpPr>
          <p:nvPr/>
        </p:nvSpPr>
        <p:spPr bwMode="auto">
          <a:xfrm>
            <a:off x="3182938" y="2478088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41" name="Rectangle 645"/>
          <p:cNvSpPr>
            <a:spLocks noChangeArrowheads="1"/>
          </p:cNvSpPr>
          <p:nvPr/>
        </p:nvSpPr>
        <p:spPr bwMode="auto">
          <a:xfrm>
            <a:off x="3182938" y="2398713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42" name="Rectangle 646"/>
          <p:cNvSpPr>
            <a:spLocks noChangeArrowheads="1"/>
          </p:cNvSpPr>
          <p:nvPr/>
        </p:nvSpPr>
        <p:spPr bwMode="auto">
          <a:xfrm>
            <a:off x="2335213" y="4014788"/>
            <a:ext cx="47625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43" name="Rectangle 647"/>
          <p:cNvSpPr>
            <a:spLocks noChangeArrowheads="1"/>
          </p:cNvSpPr>
          <p:nvPr/>
        </p:nvSpPr>
        <p:spPr bwMode="auto">
          <a:xfrm>
            <a:off x="2335213" y="3998913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44" name="Rectangle 648"/>
          <p:cNvSpPr>
            <a:spLocks noChangeArrowheads="1"/>
          </p:cNvSpPr>
          <p:nvPr/>
        </p:nvSpPr>
        <p:spPr bwMode="auto">
          <a:xfrm>
            <a:off x="2366963" y="4014788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45" name="Rectangle 649"/>
          <p:cNvSpPr>
            <a:spLocks noChangeArrowheads="1"/>
          </p:cNvSpPr>
          <p:nvPr/>
        </p:nvSpPr>
        <p:spPr bwMode="auto">
          <a:xfrm>
            <a:off x="2317750" y="4078288"/>
            <a:ext cx="650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46" name="Rectangle 650"/>
          <p:cNvSpPr>
            <a:spLocks noChangeArrowheads="1"/>
          </p:cNvSpPr>
          <p:nvPr/>
        </p:nvSpPr>
        <p:spPr bwMode="auto">
          <a:xfrm>
            <a:off x="2317750" y="3998913"/>
            <a:ext cx="33338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47" name="Rectangle 651"/>
          <p:cNvSpPr>
            <a:spLocks noChangeArrowheads="1"/>
          </p:cNvSpPr>
          <p:nvPr/>
        </p:nvSpPr>
        <p:spPr bwMode="auto">
          <a:xfrm>
            <a:off x="2335213" y="3614738"/>
            <a:ext cx="47625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48" name="Rectangle 652"/>
          <p:cNvSpPr>
            <a:spLocks noChangeArrowheads="1"/>
          </p:cNvSpPr>
          <p:nvPr/>
        </p:nvSpPr>
        <p:spPr bwMode="auto">
          <a:xfrm>
            <a:off x="2335213" y="3598863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49" name="Rectangle 653"/>
          <p:cNvSpPr>
            <a:spLocks noChangeArrowheads="1"/>
          </p:cNvSpPr>
          <p:nvPr/>
        </p:nvSpPr>
        <p:spPr bwMode="auto">
          <a:xfrm>
            <a:off x="2366963" y="3614738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50" name="Rectangle 654"/>
          <p:cNvSpPr>
            <a:spLocks noChangeArrowheads="1"/>
          </p:cNvSpPr>
          <p:nvPr/>
        </p:nvSpPr>
        <p:spPr bwMode="auto">
          <a:xfrm>
            <a:off x="2317750" y="3662363"/>
            <a:ext cx="650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51" name="Rectangle 655"/>
          <p:cNvSpPr>
            <a:spLocks noChangeArrowheads="1"/>
          </p:cNvSpPr>
          <p:nvPr/>
        </p:nvSpPr>
        <p:spPr bwMode="auto">
          <a:xfrm>
            <a:off x="2317750" y="3598863"/>
            <a:ext cx="33338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52" name="Rectangle 656"/>
          <p:cNvSpPr>
            <a:spLocks noChangeArrowheads="1"/>
          </p:cNvSpPr>
          <p:nvPr/>
        </p:nvSpPr>
        <p:spPr bwMode="auto">
          <a:xfrm>
            <a:off x="2335213" y="2830513"/>
            <a:ext cx="47625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53" name="Rectangle 657"/>
          <p:cNvSpPr>
            <a:spLocks noChangeArrowheads="1"/>
          </p:cNvSpPr>
          <p:nvPr/>
        </p:nvSpPr>
        <p:spPr bwMode="auto">
          <a:xfrm>
            <a:off x="2335213" y="2814638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54" name="Rectangle 658"/>
          <p:cNvSpPr>
            <a:spLocks noChangeArrowheads="1"/>
          </p:cNvSpPr>
          <p:nvPr/>
        </p:nvSpPr>
        <p:spPr bwMode="auto">
          <a:xfrm>
            <a:off x="2366963" y="2830513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55" name="Rectangle 659"/>
          <p:cNvSpPr>
            <a:spLocks noChangeArrowheads="1"/>
          </p:cNvSpPr>
          <p:nvPr/>
        </p:nvSpPr>
        <p:spPr bwMode="auto">
          <a:xfrm>
            <a:off x="2317750" y="2878138"/>
            <a:ext cx="650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56" name="Rectangle 660"/>
          <p:cNvSpPr>
            <a:spLocks noChangeArrowheads="1"/>
          </p:cNvSpPr>
          <p:nvPr/>
        </p:nvSpPr>
        <p:spPr bwMode="auto">
          <a:xfrm>
            <a:off x="2317750" y="2814638"/>
            <a:ext cx="33338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57" name="Rectangle 661"/>
          <p:cNvSpPr>
            <a:spLocks noChangeArrowheads="1"/>
          </p:cNvSpPr>
          <p:nvPr/>
        </p:nvSpPr>
        <p:spPr bwMode="auto">
          <a:xfrm>
            <a:off x="2335213" y="1630363"/>
            <a:ext cx="47625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58" name="Rectangle 662"/>
          <p:cNvSpPr>
            <a:spLocks noChangeArrowheads="1"/>
          </p:cNvSpPr>
          <p:nvPr/>
        </p:nvSpPr>
        <p:spPr bwMode="auto">
          <a:xfrm>
            <a:off x="2335213" y="1614488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59" name="Rectangle 663"/>
          <p:cNvSpPr>
            <a:spLocks noChangeArrowheads="1"/>
          </p:cNvSpPr>
          <p:nvPr/>
        </p:nvSpPr>
        <p:spPr bwMode="auto">
          <a:xfrm>
            <a:off x="2366963" y="1630363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60" name="Rectangle 664"/>
          <p:cNvSpPr>
            <a:spLocks noChangeArrowheads="1"/>
          </p:cNvSpPr>
          <p:nvPr/>
        </p:nvSpPr>
        <p:spPr bwMode="auto">
          <a:xfrm>
            <a:off x="2317750" y="1677988"/>
            <a:ext cx="65088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61" name="Rectangle 665"/>
          <p:cNvSpPr>
            <a:spLocks noChangeArrowheads="1"/>
          </p:cNvSpPr>
          <p:nvPr/>
        </p:nvSpPr>
        <p:spPr bwMode="auto">
          <a:xfrm>
            <a:off x="2317750" y="1614488"/>
            <a:ext cx="33338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62" name="Rectangle 666"/>
          <p:cNvSpPr>
            <a:spLocks noChangeArrowheads="1"/>
          </p:cNvSpPr>
          <p:nvPr/>
        </p:nvSpPr>
        <p:spPr bwMode="auto">
          <a:xfrm>
            <a:off x="4032250" y="1196975"/>
            <a:ext cx="47625" cy="809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63" name="Rectangle 667"/>
          <p:cNvSpPr>
            <a:spLocks noChangeArrowheads="1"/>
          </p:cNvSpPr>
          <p:nvPr/>
        </p:nvSpPr>
        <p:spPr bwMode="auto">
          <a:xfrm>
            <a:off x="4032250" y="1181100"/>
            <a:ext cx="63500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64" name="Rectangle 668"/>
          <p:cNvSpPr>
            <a:spLocks noChangeArrowheads="1"/>
          </p:cNvSpPr>
          <p:nvPr/>
        </p:nvSpPr>
        <p:spPr bwMode="auto">
          <a:xfrm>
            <a:off x="4064000" y="1196975"/>
            <a:ext cx="31750" cy="968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65" name="Rectangle 669"/>
          <p:cNvSpPr>
            <a:spLocks noChangeArrowheads="1"/>
          </p:cNvSpPr>
          <p:nvPr/>
        </p:nvSpPr>
        <p:spPr bwMode="auto">
          <a:xfrm>
            <a:off x="4016375" y="1262063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66" name="Rectangle 670"/>
          <p:cNvSpPr>
            <a:spLocks noChangeArrowheads="1"/>
          </p:cNvSpPr>
          <p:nvPr/>
        </p:nvSpPr>
        <p:spPr bwMode="auto">
          <a:xfrm>
            <a:off x="4016375" y="1181100"/>
            <a:ext cx="31750" cy="968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67" name="Rectangle 671"/>
          <p:cNvSpPr>
            <a:spLocks noChangeArrowheads="1"/>
          </p:cNvSpPr>
          <p:nvPr/>
        </p:nvSpPr>
        <p:spPr bwMode="auto">
          <a:xfrm>
            <a:off x="1485900" y="4799013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68" name="Rectangle 672"/>
          <p:cNvSpPr>
            <a:spLocks noChangeArrowheads="1"/>
          </p:cNvSpPr>
          <p:nvPr/>
        </p:nvSpPr>
        <p:spPr bwMode="auto">
          <a:xfrm>
            <a:off x="1485900" y="4783138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69" name="Rectangle 673"/>
          <p:cNvSpPr>
            <a:spLocks noChangeArrowheads="1"/>
          </p:cNvSpPr>
          <p:nvPr/>
        </p:nvSpPr>
        <p:spPr bwMode="auto">
          <a:xfrm>
            <a:off x="1501775" y="4799013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70" name="Rectangle 674"/>
          <p:cNvSpPr>
            <a:spLocks noChangeArrowheads="1"/>
          </p:cNvSpPr>
          <p:nvPr/>
        </p:nvSpPr>
        <p:spPr bwMode="auto">
          <a:xfrm>
            <a:off x="1470025" y="4862513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71" name="Rectangle 675"/>
          <p:cNvSpPr>
            <a:spLocks noChangeArrowheads="1"/>
          </p:cNvSpPr>
          <p:nvPr/>
        </p:nvSpPr>
        <p:spPr bwMode="auto">
          <a:xfrm>
            <a:off x="1470025" y="4783138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72" name="Rectangle 676"/>
          <p:cNvSpPr>
            <a:spLocks noChangeArrowheads="1"/>
          </p:cNvSpPr>
          <p:nvPr/>
        </p:nvSpPr>
        <p:spPr bwMode="auto">
          <a:xfrm>
            <a:off x="1485900" y="3998913"/>
            <a:ext cx="47625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73" name="Rectangle 677"/>
          <p:cNvSpPr>
            <a:spLocks noChangeArrowheads="1"/>
          </p:cNvSpPr>
          <p:nvPr/>
        </p:nvSpPr>
        <p:spPr bwMode="auto">
          <a:xfrm>
            <a:off x="1485900" y="3983038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74" name="Rectangle 678"/>
          <p:cNvSpPr>
            <a:spLocks noChangeArrowheads="1"/>
          </p:cNvSpPr>
          <p:nvPr/>
        </p:nvSpPr>
        <p:spPr bwMode="auto">
          <a:xfrm>
            <a:off x="1517650" y="3998913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75" name="Rectangle 679"/>
          <p:cNvSpPr>
            <a:spLocks noChangeArrowheads="1"/>
          </p:cNvSpPr>
          <p:nvPr/>
        </p:nvSpPr>
        <p:spPr bwMode="auto">
          <a:xfrm>
            <a:off x="1470025" y="4046538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76" name="Rectangle 680"/>
          <p:cNvSpPr>
            <a:spLocks noChangeArrowheads="1"/>
          </p:cNvSpPr>
          <p:nvPr/>
        </p:nvSpPr>
        <p:spPr bwMode="auto">
          <a:xfrm>
            <a:off x="1470025" y="3983038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77" name="Rectangle 681"/>
          <p:cNvSpPr>
            <a:spLocks noChangeArrowheads="1"/>
          </p:cNvSpPr>
          <p:nvPr/>
        </p:nvSpPr>
        <p:spPr bwMode="auto">
          <a:xfrm>
            <a:off x="1485900" y="2814638"/>
            <a:ext cx="47625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78" name="Rectangle 682"/>
          <p:cNvSpPr>
            <a:spLocks noChangeArrowheads="1"/>
          </p:cNvSpPr>
          <p:nvPr/>
        </p:nvSpPr>
        <p:spPr bwMode="auto">
          <a:xfrm>
            <a:off x="1485900" y="2798763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79" name="Rectangle 683"/>
          <p:cNvSpPr>
            <a:spLocks noChangeArrowheads="1"/>
          </p:cNvSpPr>
          <p:nvPr/>
        </p:nvSpPr>
        <p:spPr bwMode="auto">
          <a:xfrm>
            <a:off x="1517650" y="2814638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80" name="Rectangle 684"/>
          <p:cNvSpPr>
            <a:spLocks noChangeArrowheads="1"/>
          </p:cNvSpPr>
          <p:nvPr/>
        </p:nvSpPr>
        <p:spPr bwMode="auto">
          <a:xfrm>
            <a:off x="1470025" y="2878138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81" name="Rectangle 685"/>
          <p:cNvSpPr>
            <a:spLocks noChangeArrowheads="1"/>
          </p:cNvSpPr>
          <p:nvPr/>
        </p:nvSpPr>
        <p:spPr bwMode="auto">
          <a:xfrm>
            <a:off x="1470025" y="2798763"/>
            <a:ext cx="31750" cy="95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82" name="Rectangle 686"/>
          <p:cNvSpPr>
            <a:spLocks noChangeArrowheads="1"/>
          </p:cNvSpPr>
          <p:nvPr/>
        </p:nvSpPr>
        <p:spPr bwMode="auto">
          <a:xfrm>
            <a:off x="1501775" y="1630363"/>
            <a:ext cx="47625" cy="63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83" name="Rectangle 687"/>
          <p:cNvSpPr>
            <a:spLocks noChangeArrowheads="1"/>
          </p:cNvSpPr>
          <p:nvPr/>
        </p:nvSpPr>
        <p:spPr bwMode="auto">
          <a:xfrm>
            <a:off x="1501775" y="1614488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84" name="Rectangle 688"/>
          <p:cNvSpPr>
            <a:spLocks noChangeArrowheads="1"/>
          </p:cNvSpPr>
          <p:nvPr/>
        </p:nvSpPr>
        <p:spPr bwMode="auto">
          <a:xfrm>
            <a:off x="1533525" y="1630363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85" name="Rectangle 689"/>
          <p:cNvSpPr>
            <a:spLocks noChangeArrowheads="1"/>
          </p:cNvSpPr>
          <p:nvPr/>
        </p:nvSpPr>
        <p:spPr bwMode="auto">
          <a:xfrm>
            <a:off x="1485900" y="1677988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86" name="Rectangle 690"/>
          <p:cNvSpPr>
            <a:spLocks noChangeArrowheads="1"/>
          </p:cNvSpPr>
          <p:nvPr/>
        </p:nvSpPr>
        <p:spPr bwMode="auto">
          <a:xfrm>
            <a:off x="1485900" y="1614488"/>
            <a:ext cx="31750" cy="79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87" name="Rectangle 691"/>
          <p:cNvSpPr>
            <a:spLocks noChangeArrowheads="1"/>
          </p:cNvSpPr>
          <p:nvPr/>
        </p:nvSpPr>
        <p:spPr bwMode="auto">
          <a:xfrm>
            <a:off x="1741488" y="56308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92" name="Rectangle 696"/>
          <p:cNvSpPr>
            <a:spLocks noChangeArrowheads="1"/>
          </p:cNvSpPr>
          <p:nvPr/>
        </p:nvSpPr>
        <p:spPr bwMode="auto">
          <a:xfrm>
            <a:off x="2622550" y="44307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94" name="Rectangle 698"/>
          <p:cNvSpPr>
            <a:spLocks noChangeArrowheads="1"/>
          </p:cNvSpPr>
          <p:nvPr/>
        </p:nvSpPr>
        <p:spPr bwMode="auto">
          <a:xfrm>
            <a:off x="1741488" y="44465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99" name="Rectangle 703"/>
          <p:cNvSpPr>
            <a:spLocks noChangeArrowheads="1"/>
          </p:cNvSpPr>
          <p:nvPr/>
        </p:nvSpPr>
        <p:spPr bwMode="auto">
          <a:xfrm>
            <a:off x="2622550" y="32623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01" name="Rectangle 705"/>
          <p:cNvSpPr>
            <a:spLocks noChangeArrowheads="1"/>
          </p:cNvSpPr>
          <p:nvPr/>
        </p:nvSpPr>
        <p:spPr bwMode="auto">
          <a:xfrm>
            <a:off x="1741488" y="32781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06" name="Rectangle 710"/>
          <p:cNvSpPr>
            <a:spLocks noChangeArrowheads="1"/>
          </p:cNvSpPr>
          <p:nvPr/>
        </p:nvSpPr>
        <p:spPr bwMode="auto">
          <a:xfrm>
            <a:off x="2622550" y="20780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07" name="Rectangle 711"/>
          <p:cNvSpPr>
            <a:spLocks noChangeArrowheads="1"/>
          </p:cNvSpPr>
          <p:nvPr/>
        </p:nvSpPr>
        <p:spPr bwMode="auto">
          <a:xfrm>
            <a:off x="2478088" y="2078038"/>
            <a:ext cx="14446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08" name="Rectangle 712"/>
          <p:cNvSpPr>
            <a:spLocks noChangeArrowheads="1"/>
          </p:cNvSpPr>
          <p:nvPr/>
        </p:nvSpPr>
        <p:spPr bwMode="auto">
          <a:xfrm>
            <a:off x="2606675" y="56308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13" name="Rectangle 717"/>
          <p:cNvSpPr>
            <a:spLocks noChangeArrowheads="1"/>
          </p:cNvSpPr>
          <p:nvPr/>
        </p:nvSpPr>
        <p:spPr bwMode="auto">
          <a:xfrm>
            <a:off x="3471863" y="44307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15" name="Rectangle 719"/>
          <p:cNvSpPr>
            <a:spLocks noChangeArrowheads="1"/>
          </p:cNvSpPr>
          <p:nvPr/>
        </p:nvSpPr>
        <p:spPr bwMode="auto">
          <a:xfrm>
            <a:off x="3455988" y="56308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20" name="Rectangle 724"/>
          <p:cNvSpPr>
            <a:spLocks noChangeArrowheads="1"/>
          </p:cNvSpPr>
          <p:nvPr/>
        </p:nvSpPr>
        <p:spPr bwMode="auto">
          <a:xfrm>
            <a:off x="4303713" y="44307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22" name="Rectangle 726"/>
          <p:cNvSpPr>
            <a:spLocks noChangeArrowheads="1"/>
          </p:cNvSpPr>
          <p:nvPr/>
        </p:nvSpPr>
        <p:spPr bwMode="auto">
          <a:xfrm>
            <a:off x="3455988" y="44307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27" name="Rectangle 731"/>
          <p:cNvSpPr>
            <a:spLocks noChangeArrowheads="1"/>
          </p:cNvSpPr>
          <p:nvPr/>
        </p:nvSpPr>
        <p:spPr bwMode="auto">
          <a:xfrm>
            <a:off x="4303713" y="32464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29" name="Rectangle 733"/>
          <p:cNvSpPr>
            <a:spLocks noChangeArrowheads="1"/>
          </p:cNvSpPr>
          <p:nvPr/>
        </p:nvSpPr>
        <p:spPr bwMode="auto">
          <a:xfrm>
            <a:off x="3455988" y="32464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34" name="Rectangle 738"/>
          <p:cNvSpPr>
            <a:spLocks noChangeArrowheads="1"/>
          </p:cNvSpPr>
          <p:nvPr/>
        </p:nvSpPr>
        <p:spPr bwMode="auto">
          <a:xfrm>
            <a:off x="4303713" y="204628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36" name="Rectangle 740"/>
          <p:cNvSpPr>
            <a:spLocks noChangeArrowheads="1"/>
          </p:cNvSpPr>
          <p:nvPr/>
        </p:nvSpPr>
        <p:spPr bwMode="auto">
          <a:xfrm>
            <a:off x="2606675" y="443071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41" name="Rectangle 745"/>
          <p:cNvSpPr>
            <a:spLocks noChangeArrowheads="1"/>
          </p:cNvSpPr>
          <p:nvPr/>
        </p:nvSpPr>
        <p:spPr bwMode="auto">
          <a:xfrm>
            <a:off x="3471863" y="32464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43" name="Rectangle 747"/>
          <p:cNvSpPr>
            <a:spLocks noChangeArrowheads="1"/>
          </p:cNvSpPr>
          <p:nvPr/>
        </p:nvSpPr>
        <p:spPr bwMode="auto">
          <a:xfrm>
            <a:off x="2606675" y="3246438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48" name="Rectangle 752"/>
          <p:cNvSpPr>
            <a:spLocks noChangeArrowheads="1"/>
          </p:cNvSpPr>
          <p:nvPr/>
        </p:nvSpPr>
        <p:spPr bwMode="auto">
          <a:xfrm>
            <a:off x="3471863" y="2062163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50" name="Rectangle 754"/>
          <p:cNvSpPr>
            <a:spLocks noChangeArrowheads="1"/>
          </p:cNvSpPr>
          <p:nvPr/>
        </p:nvSpPr>
        <p:spPr bwMode="auto">
          <a:xfrm>
            <a:off x="1757363" y="3278188"/>
            <a:ext cx="1746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53" name="Rectangle 757"/>
          <p:cNvSpPr>
            <a:spLocks noChangeArrowheads="1"/>
          </p:cNvSpPr>
          <p:nvPr/>
        </p:nvSpPr>
        <p:spPr bwMode="auto">
          <a:xfrm>
            <a:off x="1117600" y="350202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55" name="Rectangle 759"/>
          <p:cNvSpPr>
            <a:spLocks noChangeArrowheads="1"/>
          </p:cNvSpPr>
          <p:nvPr/>
        </p:nvSpPr>
        <p:spPr bwMode="auto">
          <a:xfrm>
            <a:off x="1757363" y="2062163"/>
            <a:ext cx="1746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58" name="Rectangle 762"/>
          <p:cNvSpPr>
            <a:spLocks noChangeArrowheads="1"/>
          </p:cNvSpPr>
          <p:nvPr/>
        </p:nvSpPr>
        <p:spPr bwMode="auto">
          <a:xfrm>
            <a:off x="1117600" y="2301875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60" name="Rectangle 764"/>
          <p:cNvSpPr>
            <a:spLocks noChangeArrowheads="1"/>
          </p:cNvSpPr>
          <p:nvPr/>
        </p:nvSpPr>
        <p:spPr bwMode="auto">
          <a:xfrm>
            <a:off x="1757363" y="4446588"/>
            <a:ext cx="17462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63" name="Rectangle 767"/>
          <p:cNvSpPr>
            <a:spLocks noChangeArrowheads="1"/>
          </p:cNvSpPr>
          <p:nvPr/>
        </p:nvSpPr>
        <p:spPr bwMode="auto">
          <a:xfrm>
            <a:off x="1117600" y="4686300"/>
            <a:ext cx="1587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65" name="Rectangle 769"/>
          <p:cNvSpPr>
            <a:spLocks noChangeArrowheads="1"/>
          </p:cNvSpPr>
          <p:nvPr/>
        </p:nvSpPr>
        <p:spPr bwMode="auto">
          <a:xfrm>
            <a:off x="4303713" y="56308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66" name="Rectangle 770"/>
          <p:cNvSpPr>
            <a:spLocks noChangeArrowheads="1"/>
          </p:cNvSpPr>
          <p:nvPr/>
        </p:nvSpPr>
        <p:spPr bwMode="auto">
          <a:xfrm>
            <a:off x="4303713" y="59832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68" name="Rectangle 772"/>
          <p:cNvSpPr>
            <a:spLocks noChangeArrowheads="1"/>
          </p:cNvSpPr>
          <p:nvPr/>
        </p:nvSpPr>
        <p:spPr bwMode="auto">
          <a:xfrm>
            <a:off x="3438525" y="5630863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69" name="Rectangle 773"/>
          <p:cNvSpPr>
            <a:spLocks noChangeArrowheads="1"/>
          </p:cNvSpPr>
          <p:nvPr/>
        </p:nvSpPr>
        <p:spPr bwMode="auto">
          <a:xfrm>
            <a:off x="3438525" y="5983288"/>
            <a:ext cx="33338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71" name="Rectangle 775"/>
          <p:cNvSpPr>
            <a:spLocks noChangeArrowheads="1"/>
          </p:cNvSpPr>
          <p:nvPr/>
        </p:nvSpPr>
        <p:spPr bwMode="auto">
          <a:xfrm>
            <a:off x="2606675" y="5630863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72" name="Rectangle 776"/>
          <p:cNvSpPr>
            <a:spLocks noChangeArrowheads="1"/>
          </p:cNvSpPr>
          <p:nvPr/>
        </p:nvSpPr>
        <p:spPr bwMode="auto">
          <a:xfrm>
            <a:off x="2606675" y="5983288"/>
            <a:ext cx="31750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74" name="Rectangle 778"/>
          <p:cNvSpPr>
            <a:spLocks noChangeArrowheads="1"/>
          </p:cNvSpPr>
          <p:nvPr/>
        </p:nvSpPr>
        <p:spPr bwMode="auto">
          <a:xfrm>
            <a:off x="1757363" y="5630863"/>
            <a:ext cx="33337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75" name="Rectangle 779"/>
          <p:cNvSpPr>
            <a:spLocks noChangeArrowheads="1"/>
          </p:cNvSpPr>
          <p:nvPr/>
        </p:nvSpPr>
        <p:spPr bwMode="auto">
          <a:xfrm>
            <a:off x="1757363" y="5983288"/>
            <a:ext cx="33337" cy="15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58525" name="Group 829"/>
          <p:cNvGrpSpPr>
            <a:grpSpLocks/>
          </p:cNvGrpSpPr>
          <p:nvPr/>
        </p:nvGrpSpPr>
        <p:grpSpPr bwMode="auto">
          <a:xfrm>
            <a:off x="1133475" y="2046288"/>
            <a:ext cx="3201988" cy="3937000"/>
            <a:chOff x="714" y="1289"/>
            <a:chExt cx="2017" cy="2480"/>
          </a:xfrm>
        </p:grpSpPr>
        <p:sp>
          <p:nvSpPr>
            <p:cNvPr id="158393" name="Rectangle 697"/>
            <p:cNvSpPr>
              <a:spLocks noChangeArrowheads="1"/>
            </p:cNvSpPr>
            <p:nvPr/>
          </p:nvSpPr>
          <p:spPr bwMode="auto">
            <a:xfrm>
              <a:off x="1561" y="2791"/>
              <a:ext cx="91" cy="2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400" name="Rectangle 704"/>
            <p:cNvSpPr>
              <a:spLocks noChangeArrowheads="1"/>
            </p:cNvSpPr>
            <p:nvPr/>
          </p:nvSpPr>
          <p:spPr bwMode="auto">
            <a:xfrm>
              <a:off x="1561" y="2055"/>
              <a:ext cx="91" cy="2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414" name="Rectangle 718"/>
            <p:cNvSpPr>
              <a:spLocks noChangeArrowheads="1"/>
            </p:cNvSpPr>
            <p:nvPr/>
          </p:nvSpPr>
          <p:spPr bwMode="auto">
            <a:xfrm>
              <a:off x="2086" y="2791"/>
              <a:ext cx="101" cy="2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421" name="Rectangle 725"/>
            <p:cNvSpPr>
              <a:spLocks noChangeArrowheads="1"/>
            </p:cNvSpPr>
            <p:nvPr/>
          </p:nvSpPr>
          <p:spPr bwMode="auto">
            <a:xfrm>
              <a:off x="2620" y="2791"/>
              <a:ext cx="91" cy="2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428" name="Rectangle 732"/>
            <p:cNvSpPr>
              <a:spLocks noChangeArrowheads="1"/>
            </p:cNvSpPr>
            <p:nvPr/>
          </p:nvSpPr>
          <p:spPr bwMode="auto">
            <a:xfrm>
              <a:off x="2620" y="2045"/>
              <a:ext cx="91" cy="2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442" name="Rectangle 746"/>
            <p:cNvSpPr>
              <a:spLocks noChangeArrowheads="1"/>
            </p:cNvSpPr>
            <p:nvPr/>
          </p:nvSpPr>
          <p:spPr bwMode="auto">
            <a:xfrm>
              <a:off x="2086" y="2045"/>
              <a:ext cx="101" cy="2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451" name="Rectangle 755"/>
            <p:cNvSpPr>
              <a:spLocks noChangeArrowheads="1"/>
            </p:cNvSpPr>
            <p:nvPr/>
          </p:nvSpPr>
          <p:spPr bwMode="auto">
            <a:xfrm>
              <a:off x="996" y="2065"/>
              <a:ext cx="111" cy="2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461" name="Rectangle 765"/>
            <p:cNvSpPr>
              <a:spLocks noChangeArrowheads="1"/>
            </p:cNvSpPr>
            <p:nvPr/>
          </p:nvSpPr>
          <p:spPr bwMode="auto">
            <a:xfrm>
              <a:off x="996" y="2801"/>
              <a:ext cx="111" cy="2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8524" name="Group 828"/>
            <p:cNvGrpSpPr>
              <a:grpSpLocks/>
            </p:cNvGrpSpPr>
            <p:nvPr/>
          </p:nvGrpSpPr>
          <p:grpSpPr bwMode="auto">
            <a:xfrm>
              <a:off x="714" y="1289"/>
              <a:ext cx="2017" cy="2480"/>
              <a:chOff x="714" y="1289"/>
              <a:chExt cx="2017" cy="2480"/>
            </a:xfrm>
          </p:grpSpPr>
          <p:sp>
            <p:nvSpPr>
              <p:cNvPr id="158388" name="Rectangle 692"/>
              <p:cNvSpPr>
                <a:spLocks noChangeArrowheads="1"/>
              </p:cNvSpPr>
              <p:nvPr/>
            </p:nvSpPr>
            <p:spPr bwMode="auto">
              <a:xfrm>
                <a:off x="1107" y="3547"/>
                <a:ext cx="253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89" name="Rectangle 693"/>
              <p:cNvSpPr>
                <a:spLocks noChangeArrowheads="1"/>
              </p:cNvSpPr>
              <p:nvPr/>
            </p:nvSpPr>
            <p:spPr bwMode="auto">
              <a:xfrm>
                <a:off x="1339" y="2942"/>
                <a:ext cx="21" cy="615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90" name="Rectangle 694"/>
              <p:cNvSpPr>
                <a:spLocks noChangeArrowheads="1"/>
              </p:cNvSpPr>
              <p:nvPr/>
            </p:nvSpPr>
            <p:spPr bwMode="auto">
              <a:xfrm>
                <a:off x="1349" y="2942"/>
                <a:ext cx="222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91" name="Rectangle 695"/>
              <p:cNvSpPr>
                <a:spLocks noChangeArrowheads="1"/>
              </p:cNvSpPr>
              <p:nvPr/>
            </p:nvSpPr>
            <p:spPr bwMode="auto">
              <a:xfrm>
                <a:off x="1551" y="2791"/>
                <a:ext cx="20" cy="16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95" name="Rectangle 699"/>
              <p:cNvSpPr>
                <a:spLocks noChangeArrowheads="1"/>
              </p:cNvSpPr>
              <p:nvPr/>
            </p:nvSpPr>
            <p:spPr bwMode="auto">
              <a:xfrm>
                <a:off x="1107" y="2801"/>
                <a:ext cx="253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96" name="Rectangle 700"/>
              <p:cNvSpPr>
                <a:spLocks noChangeArrowheads="1"/>
              </p:cNvSpPr>
              <p:nvPr/>
            </p:nvSpPr>
            <p:spPr bwMode="auto">
              <a:xfrm>
                <a:off x="1339" y="2206"/>
                <a:ext cx="21" cy="605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97" name="Rectangle 701"/>
              <p:cNvSpPr>
                <a:spLocks noChangeArrowheads="1"/>
              </p:cNvSpPr>
              <p:nvPr/>
            </p:nvSpPr>
            <p:spPr bwMode="auto">
              <a:xfrm>
                <a:off x="1349" y="2206"/>
                <a:ext cx="222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398" name="Rectangle 702"/>
              <p:cNvSpPr>
                <a:spLocks noChangeArrowheads="1"/>
              </p:cNvSpPr>
              <p:nvPr/>
            </p:nvSpPr>
            <p:spPr bwMode="auto">
              <a:xfrm>
                <a:off x="1551" y="2055"/>
                <a:ext cx="20" cy="16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02" name="Rectangle 706"/>
              <p:cNvSpPr>
                <a:spLocks noChangeArrowheads="1"/>
              </p:cNvSpPr>
              <p:nvPr/>
            </p:nvSpPr>
            <p:spPr bwMode="auto">
              <a:xfrm>
                <a:off x="1107" y="2065"/>
                <a:ext cx="253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03" name="Rectangle 707"/>
              <p:cNvSpPr>
                <a:spLocks noChangeArrowheads="1"/>
              </p:cNvSpPr>
              <p:nvPr/>
            </p:nvSpPr>
            <p:spPr bwMode="auto">
              <a:xfrm>
                <a:off x="1339" y="1460"/>
                <a:ext cx="21" cy="615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04" name="Rectangle 708"/>
              <p:cNvSpPr>
                <a:spLocks noChangeArrowheads="1"/>
              </p:cNvSpPr>
              <p:nvPr/>
            </p:nvSpPr>
            <p:spPr bwMode="auto">
              <a:xfrm>
                <a:off x="1349" y="1460"/>
                <a:ext cx="222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05" name="Rectangle 709"/>
              <p:cNvSpPr>
                <a:spLocks noChangeArrowheads="1"/>
              </p:cNvSpPr>
              <p:nvPr/>
            </p:nvSpPr>
            <p:spPr bwMode="auto">
              <a:xfrm>
                <a:off x="1551" y="1309"/>
                <a:ext cx="20" cy="16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09" name="Rectangle 713"/>
              <p:cNvSpPr>
                <a:spLocks noChangeArrowheads="1"/>
              </p:cNvSpPr>
              <p:nvPr/>
            </p:nvSpPr>
            <p:spPr bwMode="auto">
              <a:xfrm>
                <a:off x="1652" y="3547"/>
                <a:ext cx="252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10" name="Rectangle 714"/>
              <p:cNvSpPr>
                <a:spLocks noChangeArrowheads="1"/>
              </p:cNvSpPr>
              <p:nvPr/>
            </p:nvSpPr>
            <p:spPr bwMode="auto">
              <a:xfrm>
                <a:off x="1884" y="2942"/>
                <a:ext cx="20" cy="615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11" name="Rectangle 715"/>
              <p:cNvSpPr>
                <a:spLocks noChangeArrowheads="1"/>
              </p:cNvSpPr>
              <p:nvPr/>
            </p:nvSpPr>
            <p:spPr bwMode="auto">
              <a:xfrm>
                <a:off x="1894" y="2942"/>
                <a:ext cx="202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12" name="Rectangle 716"/>
              <p:cNvSpPr>
                <a:spLocks noChangeArrowheads="1"/>
              </p:cNvSpPr>
              <p:nvPr/>
            </p:nvSpPr>
            <p:spPr bwMode="auto">
              <a:xfrm>
                <a:off x="2076" y="2791"/>
                <a:ext cx="20" cy="16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16" name="Rectangle 720"/>
              <p:cNvSpPr>
                <a:spLocks noChangeArrowheads="1"/>
              </p:cNvSpPr>
              <p:nvPr/>
            </p:nvSpPr>
            <p:spPr bwMode="auto">
              <a:xfrm>
                <a:off x="2187" y="3547"/>
                <a:ext cx="242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17" name="Rectangle 721"/>
              <p:cNvSpPr>
                <a:spLocks noChangeArrowheads="1"/>
              </p:cNvSpPr>
              <p:nvPr/>
            </p:nvSpPr>
            <p:spPr bwMode="auto">
              <a:xfrm>
                <a:off x="2409" y="2942"/>
                <a:ext cx="20" cy="615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18" name="Rectangle 722"/>
              <p:cNvSpPr>
                <a:spLocks noChangeArrowheads="1"/>
              </p:cNvSpPr>
              <p:nvPr/>
            </p:nvSpPr>
            <p:spPr bwMode="auto">
              <a:xfrm>
                <a:off x="2419" y="2942"/>
                <a:ext cx="211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19" name="Rectangle 723"/>
              <p:cNvSpPr>
                <a:spLocks noChangeArrowheads="1"/>
              </p:cNvSpPr>
              <p:nvPr/>
            </p:nvSpPr>
            <p:spPr bwMode="auto">
              <a:xfrm>
                <a:off x="2610" y="2791"/>
                <a:ext cx="20" cy="16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23" name="Rectangle 727"/>
              <p:cNvSpPr>
                <a:spLocks noChangeArrowheads="1"/>
              </p:cNvSpPr>
              <p:nvPr/>
            </p:nvSpPr>
            <p:spPr bwMode="auto">
              <a:xfrm>
                <a:off x="2187" y="2791"/>
                <a:ext cx="242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24" name="Rectangle 728"/>
              <p:cNvSpPr>
                <a:spLocks noChangeArrowheads="1"/>
              </p:cNvSpPr>
              <p:nvPr/>
            </p:nvSpPr>
            <p:spPr bwMode="auto">
              <a:xfrm>
                <a:off x="2409" y="2196"/>
                <a:ext cx="20" cy="605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25" name="Rectangle 729"/>
              <p:cNvSpPr>
                <a:spLocks noChangeArrowheads="1"/>
              </p:cNvSpPr>
              <p:nvPr/>
            </p:nvSpPr>
            <p:spPr bwMode="auto">
              <a:xfrm>
                <a:off x="2419" y="2196"/>
                <a:ext cx="211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26" name="Rectangle 730"/>
              <p:cNvSpPr>
                <a:spLocks noChangeArrowheads="1"/>
              </p:cNvSpPr>
              <p:nvPr/>
            </p:nvSpPr>
            <p:spPr bwMode="auto">
              <a:xfrm>
                <a:off x="2610" y="2045"/>
                <a:ext cx="20" cy="16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30" name="Rectangle 734"/>
              <p:cNvSpPr>
                <a:spLocks noChangeArrowheads="1"/>
              </p:cNvSpPr>
              <p:nvPr/>
            </p:nvSpPr>
            <p:spPr bwMode="auto">
              <a:xfrm>
                <a:off x="2187" y="2045"/>
                <a:ext cx="242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31" name="Rectangle 735"/>
              <p:cNvSpPr>
                <a:spLocks noChangeArrowheads="1"/>
              </p:cNvSpPr>
              <p:nvPr/>
            </p:nvSpPr>
            <p:spPr bwMode="auto">
              <a:xfrm>
                <a:off x="2409" y="1440"/>
                <a:ext cx="20" cy="615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32" name="Rectangle 736"/>
              <p:cNvSpPr>
                <a:spLocks noChangeArrowheads="1"/>
              </p:cNvSpPr>
              <p:nvPr/>
            </p:nvSpPr>
            <p:spPr bwMode="auto">
              <a:xfrm>
                <a:off x="2419" y="1440"/>
                <a:ext cx="211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33" name="Rectangle 737"/>
              <p:cNvSpPr>
                <a:spLocks noChangeArrowheads="1"/>
              </p:cNvSpPr>
              <p:nvPr/>
            </p:nvSpPr>
            <p:spPr bwMode="auto">
              <a:xfrm>
                <a:off x="2610" y="1289"/>
                <a:ext cx="20" cy="16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35" name="Rectangle 739"/>
              <p:cNvSpPr>
                <a:spLocks noChangeArrowheads="1"/>
              </p:cNvSpPr>
              <p:nvPr/>
            </p:nvSpPr>
            <p:spPr bwMode="auto">
              <a:xfrm>
                <a:off x="2620" y="1289"/>
                <a:ext cx="91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37" name="Rectangle 741"/>
              <p:cNvSpPr>
                <a:spLocks noChangeArrowheads="1"/>
              </p:cNvSpPr>
              <p:nvPr/>
            </p:nvSpPr>
            <p:spPr bwMode="auto">
              <a:xfrm>
                <a:off x="1652" y="2791"/>
                <a:ext cx="252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38" name="Rectangle 742"/>
              <p:cNvSpPr>
                <a:spLocks noChangeArrowheads="1"/>
              </p:cNvSpPr>
              <p:nvPr/>
            </p:nvSpPr>
            <p:spPr bwMode="auto">
              <a:xfrm>
                <a:off x="1884" y="2196"/>
                <a:ext cx="20" cy="605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39" name="Rectangle 743"/>
              <p:cNvSpPr>
                <a:spLocks noChangeArrowheads="1"/>
              </p:cNvSpPr>
              <p:nvPr/>
            </p:nvSpPr>
            <p:spPr bwMode="auto">
              <a:xfrm>
                <a:off x="1894" y="2196"/>
                <a:ext cx="202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40" name="Rectangle 744"/>
              <p:cNvSpPr>
                <a:spLocks noChangeArrowheads="1"/>
              </p:cNvSpPr>
              <p:nvPr/>
            </p:nvSpPr>
            <p:spPr bwMode="auto">
              <a:xfrm>
                <a:off x="2076" y="2045"/>
                <a:ext cx="20" cy="16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44" name="Rectangle 748"/>
              <p:cNvSpPr>
                <a:spLocks noChangeArrowheads="1"/>
              </p:cNvSpPr>
              <p:nvPr/>
            </p:nvSpPr>
            <p:spPr bwMode="auto">
              <a:xfrm>
                <a:off x="1652" y="2045"/>
                <a:ext cx="252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45" name="Rectangle 749"/>
              <p:cNvSpPr>
                <a:spLocks noChangeArrowheads="1"/>
              </p:cNvSpPr>
              <p:nvPr/>
            </p:nvSpPr>
            <p:spPr bwMode="auto">
              <a:xfrm>
                <a:off x="1884" y="1450"/>
                <a:ext cx="20" cy="605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46" name="Rectangle 750"/>
              <p:cNvSpPr>
                <a:spLocks noChangeArrowheads="1"/>
              </p:cNvSpPr>
              <p:nvPr/>
            </p:nvSpPr>
            <p:spPr bwMode="auto">
              <a:xfrm>
                <a:off x="1894" y="1450"/>
                <a:ext cx="202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47" name="Rectangle 751"/>
              <p:cNvSpPr>
                <a:spLocks noChangeArrowheads="1"/>
              </p:cNvSpPr>
              <p:nvPr/>
            </p:nvSpPr>
            <p:spPr bwMode="auto">
              <a:xfrm>
                <a:off x="2076" y="1299"/>
                <a:ext cx="20" cy="16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49" name="Rectangle 753"/>
              <p:cNvSpPr>
                <a:spLocks noChangeArrowheads="1"/>
              </p:cNvSpPr>
              <p:nvPr/>
            </p:nvSpPr>
            <p:spPr bwMode="auto">
              <a:xfrm>
                <a:off x="2086" y="1299"/>
                <a:ext cx="101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52" name="Rectangle 756"/>
              <p:cNvSpPr>
                <a:spLocks noChangeArrowheads="1"/>
              </p:cNvSpPr>
              <p:nvPr/>
            </p:nvSpPr>
            <p:spPr bwMode="auto">
              <a:xfrm>
                <a:off x="996" y="2075"/>
                <a:ext cx="21" cy="15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54" name="Rectangle 758"/>
              <p:cNvSpPr>
                <a:spLocks noChangeArrowheads="1"/>
              </p:cNvSpPr>
              <p:nvPr/>
            </p:nvSpPr>
            <p:spPr bwMode="auto">
              <a:xfrm>
                <a:off x="714" y="2206"/>
                <a:ext cx="293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56" name="Rectangle 760"/>
              <p:cNvSpPr>
                <a:spLocks noChangeArrowheads="1"/>
              </p:cNvSpPr>
              <p:nvPr/>
            </p:nvSpPr>
            <p:spPr bwMode="auto">
              <a:xfrm>
                <a:off x="996" y="1299"/>
                <a:ext cx="111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57" name="Rectangle 761"/>
              <p:cNvSpPr>
                <a:spLocks noChangeArrowheads="1"/>
              </p:cNvSpPr>
              <p:nvPr/>
            </p:nvSpPr>
            <p:spPr bwMode="auto">
              <a:xfrm>
                <a:off x="996" y="1309"/>
                <a:ext cx="21" cy="16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59" name="Rectangle 763"/>
              <p:cNvSpPr>
                <a:spLocks noChangeArrowheads="1"/>
              </p:cNvSpPr>
              <p:nvPr/>
            </p:nvSpPr>
            <p:spPr bwMode="auto">
              <a:xfrm>
                <a:off x="714" y="1450"/>
                <a:ext cx="293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62" name="Rectangle 766"/>
              <p:cNvSpPr>
                <a:spLocks noChangeArrowheads="1"/>
              </p:cNvSpPr>
              <p:nvPr/>
            </p:nvSpPr>
            <p:spPr bwMode="auto">
              <a:xfrm>
                <a:off x="996" y="2811"/>
                <a:ext cx="21" cy="16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64" name="Rectangle 768"/>
              <p:cNvSpPr>
                <a:spLocks noChangeArrowheads="1"/>
              </p:cNvSpPr>
              <p:nvPr/>
            </p:nvSpPr>
            <p:spPr bwMode="auto">
              <a:xfrm>
                <a:off x="714" y="2952"/>
                <a:ext cx="293" cy="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67" name="Rectangle 771"/>
              <p:cNvSpPr>
                <a:spLocks noChangeArrowheads="1"/>
              </p:cNvSpPr>
              <p:nvPr/>
            </p:nvSpPr>
            <p:spPr bwMode="auto">
              <a:xfrm>
                <a:off x="2711" y="3557"/>
                <a:ext cx="20" cy="212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70" name="Rectangle 774"/>
              <p:cNvSpPr>
                <a:spLocks noChangeArrowheads="1"/>
              </p:cNvSpPr>
              <p:nvPr/>
            </p:nvSpPr>
            <p:spPr bwMode="auto">
              <a:xfrm>
                <a:off x="2166" y="3557"/>
                <a:ext cx="21" cy="212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73" name="Rectangle 777"/>
              <p:cNvSpPr>
                <a:spLocks noChangeArrowheads="1"/>
              </p:cNvSpPr>
              <p:nvPr/>
            </p:nvSpPr>
            <p:spPr bwMode="auto">
              <a:xfrm>
                <a:off x="1642" y="3557"/>
                <a:ext cx="20" cy="212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476" name="Rectangle 780"/>
              <p:cNvSpPr>
                <a:spLocks noChangeArrowheads="1"/>
              </p:cNvSpPr>
              <p:nvPr/>
            </p:nvSpPr>
            <p:spPr bwMode="auto">
              <a:xfrm>
                <a:off x="1107" y="3557"/>
                <a:ext cx="21" cy="212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8477" name="Rectangle 781"/>
          <p:cNvSpPr>
            <a:spLocks noChangeArrowheads="1"/>
          </p:cNvSpPr>
          <p:nvPr/>
        </p:nvSpPr>
        <p:spPr bwMode="auto">
          <a:xfrm>
            <a:off x="4229100" y="6111875"/>
            <a:ext cx="307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latin typeface="Times" pitchFamily="18" charset="0"/>
              </a:rPr>
              <a:t>Sh3</a:t>
            </a:r>
            <a:endParaRPr lang="en-US"/>
          </a:p>
        </p:txBody>
      </p:sp>
      <p:sp>
        <p:nvSpPr>
          <p:cNvPr id="158478" name="Rectangle 782"/>
          <p:cNvSpPr>
            <a:spLocks noChangeArrowheads="1"/>
          </p:cNvSpPr>
          <p:nvPr/>
        </p:nvSpPr>
        <p:spPr bwMode="auto">
          <a:xfrm>
            <a:off x="3365500" y="6111875"/>
            <a:ext cx="307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latin typeface="Times" pitchFamily="18" charset="0"/>
              </a:rPr>
              <a:t>Sh2</a:t>
            </a:r>
            <a:endParaRPr lang="en-US"/>
          </a:p>
        </p:txBody>
      </p:sp>
      <p:sp>
        <p:nvSpPr>
          <p:cNvPr id="158479" name="Rectangle 783"/>
          <p:cNvSpPr>
            <a:spLocks noChangeArrowheads="1"/>
          </p:cNvSpPr>
          <p:nvPr/>
        </p:nvSpPr>
        <p:spPr bwMode="auto">
          <a:xfrm>
            <a:off x="2500313" y="6111875"/>
            <a:ext cx="307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latin typeface="Times" pitchFamily="18" charset="0"/>
              </a:rPr>
              <a:t>Sh1</a:t>
            </a:r>
            <a:endParaRPr lang="en-US"/>
          </a:p>
        </p:txBody>
      </p:sp>
      <p:sp>
        <p:nvSpPr>
          <p:cNvPr id="158480" name="Rectangle 784"/>
          <p:cNvSpPr>
            <a:spLocks noChangeArrowheads="1"/>
          </p:cNvSpPr>
          <p:nvPr/>
        </p:nvSpPr>
        <p:spPr bwMode="auto">
          <a:xfrm>
            <a:off x="1651000" y="6111875"/>
            <a:ext cx="307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latin typeface="Times" pitchFamily="18" charset="0"/>
              </a:rPr>
              <a:t>Sh0</a:t>
            </a:r>
            <a:endParaRPr lang="en-US"/>
          </a:p>
        </p:txBody>
      </p:sp>
      <p:sp>
        <p:nvSpPr>
          <p:cNvPr id="158481" name="Rectangle 785"/>
          <p:cNvSpPr>
            <a:spLocks noChangeArrowheads="1"/>
          </p:cNvSpPr>
          <p:nvPr/>
        </p:nvSpPr>
        <p:spPr bwMode="auto">
          <a:xfrm>
            <a:off x="1074738" y="4367213"/>
            <a:ext cx="307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latin typeface="Times" pitchFamily="18" charset="0"/>
              </a:rPr>
              <a:t>Sh3</a:t>
            </a:r>
            <a:endParaRPr lang="en-US"/>
          </a:p>
        </p:txBody>
      </p:sp>
      <p:sp>
        <p:nvSpPr>
          <p:cNvPr id="158482" name="Rectangle 786"/>
          <p:cNvSpPr>
            <a:spLocks noChangeArrowheads="1"/>
          </p:cNvSpPr>
          <p:nvPr/>
        </p:nvSpPr>
        <p:spPr bwMode="auto">
          <a:xfrm>
            <a:off x="1074738" y="3198813"/>
            <a:ext cx="307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latin typeface="Times" pitchFamily="18" charset="0"/>
              </a:rPr>
              <a:t>Sh2</a:t>
            </a:r>
            <a:endParaRPr lang="en-US"/>
          </a:p>
        </p:txBody>
      </p:sp>
      <p:sp>
        <p:nvSpPr>
          <p:cNvPr id="158483" name="Rectangle 787"/>
          <p:cNvSpPr>
            <a:spLocks noChangeArrowheads="1"/>
          </p:cNvSpPr>
          <p:nvPr/>
        </p:nvSpPr>
        <p:spPr bwMode="auto">
          <a:xfrm>
            <a:off x="1074738" y="2014538"/>
            <a:ext cx="307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latin typeface="Times" pitchFamily="18" charset="0"/>
              </a:rPr>
              <a:t>Sh1</a:t>
            </a:r>
            <a:endParaRPr lang="en-US"/>
          </a:p>
        </p:txBody>
      </p:sp>
      <p:sp>
        <p:nvSpPr>
          <p:cNvPr id="158500" name="Rectangle 804"/>
          <p:cNvSpPr>
            <a:spLocks noChangeArrowheads="1"/>
          </p:cNvSpPr>
          <p:nvPr/>
        </p:nvSpPr>
        <p:spPr bwMode="auto">
          <a:xfrm>
            <a:off x="3182938" y="1196975"/>
            <a:ext cx="47625" cy="809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501" name="Rectangle 805"/>
          <p:cNvSpPr>
            <a:spLocks noChangeArrowheads="1"/>
          </p:cNvSpPr>
          <p:nvPr/>
        </p:nvSpPr>
        <p:spPr bwMode="auto">
          <a:xfrm>
            <a:off x="3182938" y="1181100"/>
            <a:ext cx="63500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502" name="Rectangle 806"/>
          <p:cNvSpPr>
            <a:spLocks noChangeArrowheads="1"/>
          </p:cNvSpPr>
          <p:nvPr/>
        </p:nvSpPr>
        <p:spPr bwMode="auto">
          <a:xfrm>
            <a:off x="3214688" y="1196975"/>
            <a:ext cx="31750" cy="968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503" name="Rectangle 807"/>
          <p:cNvSpPr>
            <a:spLocks noChangeArrowheads="1"/>
          </p:cNvSpPr>
          <p:nvPr/>
        </p:nvSpPr>
        <p:spPr bwMode="auto">
          <a:xfrm>
            <a:off x="3167063" y="1262063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504" name="Rectangle 808"/>
          <p:cNvSpPr>
            <a:spLocks noChangeArrowheads="1"/>
          </p:cNvSpPr>
          <p:nvPr/>
        </p:nvSpPr>
        <p:spPr bwMode="auto">
          <a:xfrm>
            <a:off x="3167063" y="1181100"/>
            <a:ext cx="31750" cy="968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505" name="Rectangle 809"/>
          <p:cNvSpPr>
            <a:spLocks noChangeArrowheads="1"/>
          </p:cNvSpPr>
          <p:nvPr/>
        </p:nvSpPr>
        <p:spPr bwMode="auto">
          <a:xfrm>
            <a:off x="2351088" y="1196975"/>
            <a:ext cx="31750" cy="809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506" name="Rectangle 810"/>
          <p:cNvSpPr>
            <a:spLocks noChangeArrowheads="1"/>
          </p:cNvSpPr>
          <p:nvPr/>
        </p:nvSpPr>
        <p:spPr bwMode="auto">
          <a:xfrm>
            <a:off x="2351088" y="1181100"/>
            <a:ext cx="47625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507" name="Rectangle 811"/>
          <p:cNvSpPr>
            <a:spLocks noChangeArrowheads="1"/>
          </p:cNvSpPr>
          <p:nvPr/>
        </p:nvSpPr>
        <p:spPr bwMode="auto">
          <a:xfrm>
            <a:off x="2366963" y="1196975"/>
            <a:ext cx="31750" cy="968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508" name="Rectangle 812"/>
          <p:cNvSpPr>
            <a:spLocks noChangeArrowheads="1"/>
          </p:cNvSpPr>
          <p:nvPr/>
        </p:nvSpPr>
        <p:spPr bwMode="auto">
          <a:xfrm>
            <a:off x="2335213" y="1262063"/>
            <a:ext cx="47625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509" name="Rectangle 813"/>
          <p:cNvSpPr>
            <a:spLocks noChangeArrowheads="1"/>
          </p:cNvSpPr>
          <p:nvPr/>
        </p:nvSpPr>
        <p:spPr bwMode="auto">
          <a:xfrm>
            <a:off x="2335213" y="1181100"/>
            <a:ext cx="31750" cy="968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510" name="Rectangle 814"/>
          <p:cNvSpPr>
            <a:spLocks noChangeArrowheads="1"/>
          </p:cNvSpPr>
          <p:nvPr/>
        </p:nvSpPr>
        <p:spPr bwMode="auto">
          <a:xfrm>
            <a:off x="1485900" y="1196975"/>
            <a:ext cx="47625" cy="809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511" name="Rectangle 815"/>
          <p:cNvSpPr>
            <a:spLocks noChangeArrowheads="1"/>
          </p:cNvSpPr>
          <p:nvPr/>
        </p:nvSpPr>
        <p:spPr bwMode="auto">
          <a:xfrm>
            <a:off x="1485900" y="1181100"/>
            <a:ext cx="63500" cy="33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512" name="Rectangle 816"/>
          <p:cNvSpPr>
            <a:spLocks noChangeArrowheads="1"/>
          </p:cNvSpPr>
          <p:nvPr/>
        </p:nvSpPr>
        <p:spPr bwMode="auto">
          <a:xfrm>
            <a:off x="1517650" y="1196975"/>
            <a:ext cx="31750" cy="968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513" name="Rectangle 817"/>
          <p:cNvSpPr>
            <a:spLocks noChangeArrowheads="1"/>
          </p:cNvSpPr>
          <p:nvPr/>
        </p:nvSpPr>
        <p:spPr bwMode="auto">
          <a:xfrm>
            <a:off x="1470025" y="1262063"/>
            <a:ext cx="63500" cy="31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514" name="Rectangle 818"/>
          <p:cNvSpPr>
            <a:spLocks noChangeArrowheads="1"/>
          </p:cNvSpPr>
          <p:nvPr/>
        </p:nvSpPr>
        <p:spPr bwMode="auto">
          <a:xfrm>
            <a:off x="1470025" y="1181100"/>
            <a:ext cx="31750" cy="968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8" grpId="0" autoUpdateAnimBg="0"/>
      <p:bldP spid="15771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C4F1-441B-4171-828C-4F987D4AD184}" type="slidenum">
              <a:rPr lang="en-US"/>
              <a:pPr/>
              <a:t>183</a:t>
            </a:fld>
            <a:endParaRPr lang="en-US"/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228600" y="990600"/>
            <a:ext cx="8686800" cy="51816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Barrel Shifter: Layout Example</a:t>
            </a:r>
          </a:p>
        </p:txBody>
      </p:sp>
      <p:grpSp>
        <p:nvGrpSpPr>
          <p:cNvPr id="158723" name="Group 3"/>
          <p:cNvGrpSpPr>
            <a:grpSpLocks/>
          </p:cNvGrpSpPr>
          <p:nvPr/>
        </p:nvGrpSpPr>
        <p:grpSpPr bwMode="auto">
          <a:xfrm>
            <a:off x="304800" y="990600"/>
            <a:ext cx="8534400" cy="5181600"/>
            <a:chOff x="576" y="1248"/>
            <a:chExt cx="4608" cy="2640"/>
          </a:xfrm>
        </p:grpSpPr>
        <p:pic>
          <p:nvPicPr>
            <p:cNvPr id="158724" name="Picture 4" descr="t_barr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8" y="1248"/>
              <a:ext cx="4320" cy="2343"/>
            </a:xfrm>
            <a:prstGeom prst="rect">
              <a:avLst/>
            </a:prstGeom>
            <a:noFill/>
          </p:spPr>
        </p:pic>
        <p:pic>
          <p:nvPicPr>
            <p:cNvPr id="15872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1337"/>
              <a:ext cx="4608" cy="255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</p:grpSp>
      <p:sp>
        <p:nvSpPr>
          <p:cNvPr id="158727" name="Text Box 7"/>
          <p:cNvSpPr txBox="1">
            <a:spLocks noChangeArrowheads="1"/>
          </p:cNvSpPr>
          <p:nvPr/>
        </p:nvSpPr>
        <p:spPr bwMode="auto">
          <a:xfrm>
            <a:off x="7626350" y="6232525"/>
            <a:ext cx="1517650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©Prentice Hall</a:t>
            </a:r>
            <a:r>
              <a:rPr lang="en-US" sz="1600" b="1">
                <a:latin typeface="Arial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20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20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BBDA-803F-4847-B479-4F12A17E3CAE}" type="slidenum">
              <a:rPr lang="en-US"/>
              <a:pPr/>
              <a:t>184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Logarithmic Shifter</a:t>
            </a: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1419225" y="1965325"/>
            <a:ext cx="485775" cy="147638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 flipH="1">
            <a:off x="1225550" y="2032000"/>
            <a:ext cx="17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1905000" y="2032000"/>
            <a:ext cx="146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5" name="Oval 11"/>
          <p:cNvSpPr>
            <a:spLocks noChangeArrowheads="1"/>
          </p:cNvSpPr>
          <p:nvPr/>
        </p:nvSpPr>
        <p:spPr bwMode="auto">
          <a:xfrm>
            <a:off x="1630363" y="1890713"/>
            <a:ext cx="65087" cy="587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6" name="Line 12"/>
          <p:cNvSpPr>
            <a:spLocks noChangeShapeType="1"/>
          </p:cNvSpPr>
          <p:nvPr/>
        </p:nvSpPr>
        <p:spPr bwMode="auto">
          <a:xfrm>
            <a:off x="1654175" y="1741488"/>
            <a:ext cx="0" cy="133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7" name="Line 13"/>
          <p:cNvSpPr>
            <a:spLocks noChangeShapeType="1"/>
          </p:cNvSpPr>
          <p:nvPr/>
        </p:nvSpPr>
        <p:spPr bwMode="auto">
          <a:xfrm>
            <a:off x="1654175" y="2128838"/>
            <a:ext cx="0" cy="133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1419225" y="2352675"/>
            <a:ext cx="485775" cy="147638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 flipH="1">
            <a:off x="1225550" y="2419350"/>
            <a:ext cx="17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1" name="Line 17"/>
          <p:cNvSpPr>
            <a:spLocks noChangeShapeType="1"/>
          </p:cNvSpPr>
          <p:nvPr/>
        </p:nvSpPr>
        <p:spPr bwMode="auto">
          <a:xfrm>
            <a:off x="1905000" y="2419350"/>
            <a:ext cx="146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2" name="Oval 18"/>
          <p:cNvSpPr>
            <a:spLocks noChangeArrowheads="1"/>
          </p:cNvSpPr>
          <p:nvPr/>
        </p:nvSpPr>
        <p:spPr bwMode="auto">
          <a:xfrm>
            <a:off x="1630363" y="2278063"/>
            <a:ext cx="65087" cy="587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3" name="Line 19"/>
          <p:cNvSpPr>
            <a:spLocks noChangeShapeType="1"/>
          </p:cNvSpPr>
          <p:nvPr/>
        </p:nvSpPr>
        <p:spPr bwMode="auto">
          <a:xfrm>
            <a:off x="1654175" y="2128838"/>
            <a:ext cx="0" cy="133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4" name="Line 20"/>
          <p:cNvSpPr>
            <a:spLocks noChangeShapeType="1"/>
          </p:cNvSpPr>
          <p:nvPr/>
        </p:nvSpPr>
        <p:spPr bwMode="auto">
          <a:xfrm>
            <a:off x="1654175" y="2516188"/>
            <a:ext cx="0" cy="133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1087438" y="2447925"/>
            <a:ext cx="906462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S1</a:t>
            </a:r>
          </a:p>
        </p:txBody>
      </p:sp>
      <p:sp>
        <p:nvSpPr>
          <p:cNvPr id="159766" name="Rectangle 22"/>
          <p:cNvSpPr>
            <a:spLocks noChangeArrowheads="1"/>
          </p:cNvSpPr>
          <p:nvPr/>
        </p:nvSpPr>
        <p:spPr bwMode="auto">
          <a:xfrm>
            <a:off x="1087438" y="2046288"/>
            <a:ext cx="971550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S1'</a:t>
            </a:r>
          </a:p>
        </p:txBody>
      </p:sp>
      <p:sp>
        <p:nvSpPr>
          <p:cNvPr id="159767" name="Rectangle 23"/>
          <p:cNvSpPr>
            <a:spLocks noChangeArrowheads="1"/>
          </p:cNvSpPr>
          <p:nvPr/>
        </p:nvSpPr>
        <p:spPr bwMode="auto">
          <a:xfrm>
            <a:off x="1087438" y="1644650"/>
            <a:ext cx="906462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S1</a:t>
            </a:r>
          </a:p>
        </p:txBody>
      </p:sp>
      <p:sp>
        <p:nvSpPr>
          <p:cNvPr id="159768" name="Line 24"/>
          <p:cNvSpPr>
            <a:spLocks noChangeShapeType="1"/>
          </p:cNvSpPr>
          <p:nvPr/>
        </p:nvSpPr>
        <p:spPr bwMode="auto">
          <a:xfrm flipH="1">
            <a:off x="536575" y="2032000"/>
            <a:ext cx="738188" cy="2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9" name="Line 25"/>
          <p:cNvSpPr>
            <a:spLocks noChangeShapeType="1"/>
          </p:cNvSpPr>
          <p:nvPr/>
        </p:nvSpPr>
        <p:spPr bwMode="auto">
          <a:xfrm flipH="1">
            <a:off x="1031875" y="2419350"/>
            <a:ext cx="209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70" name="Line 26"/>
          <p:cNvSpPr>
            <a:spLocks noChangeShapeType="1"/>
          </p:cNvSpPr>
          <p:nvPr/>
        </p:nvSpPr>
        <p:spPr bwMode="auto">
          <a:xfrm flipV="1">
            <a:off x="1039813" y="2024063"/>
            <a:ext cx="0" cy="401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71" name="Line 27"/>
          <p:cNvSpPr>
            <a:spLocks noChangeShapeType="1"/>
          </p:cNvSpPr>
          <p:nvPr/>
        </p:nvSpPr>
        <p:spPr bwMode="auto">
          <a:xfrm>
            <a:off x="2003425" y="3119438"/>
            <a:ext cx="987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72" name="Line 28"/>
          <p:cNvSpPr>
            <a:spLocks noChangeShapeType="1"/>
          </p:cNvSpPr>
          <p:nvPr/>
        </p:nvSpPr>
        <p:spPr bwMode="auto">
          <a:xfrm>
            <a:off x="2035175" y="2032000"/>
            <a:ext cx="955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73" name="Line 29"/>
          <p:cNvSpPr>
            <a:spLocks noChangeShapeType="1"/>
          </p:cNvSpPr>
          <p:nvPr/>
        </p:nvSpPr>
        <p:spPr bwMode="auto">
          <a:xfrm>
            <a:off x="2068513" y="2427288"/>
            <a:ext cx="74453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74" name="Rectangle 30"/>
          <p:cNvSpPr>
            <a:spLocks noChangeArrowheads="1"/>
          </p:cNvSpPr>
          <p:nvPr/>
        </p:nvSpPr>
        <p:spPr bwMode="auto">
          <a:xfrm>
            <a:off x="1031875" y="2024063"/>
            <a:ext cx="31750" cy="301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75" name="Rectangle 31"/>
          <p:cNvSpPr>
            <a:spLocks noChangeArrowheads="1"/>
          </p:cNvSpPr>
          <p:nvPr/>
        </p:nvSpPr>
        <p:spPr bwMode="auto">
          <a:xfrm>
            <a:off x="2828925" y="2024063"/>
            <a:ext cx="31750" cy="301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76" name="Rectangle 32"/>
          <p:cNvSpPr>
            <a:spLocks noChangeArrowheads="1"/>
          </p:cNvSpPr>
          <p:nvPr/>
        </p:nvSpPr>
        <p:spPr bwMode="auto">
          <a:xfrm>
            <a:off x="2813050" y="3111500"/>
            <a:ext cx="31750" cy="301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9779" name="Group 35"/>
          <p:cNvGrpSpPr>
            <a:grpSpLocks/>
          </p:cNvGrpSpPr>
          <p:nvPr/>
        </p:nvGrpSpPr>
        <p:grpSpPr bwMode="auto">
          <a:xfrm>
            <a:off x="3186113" y="1741488"/>
            <a:ext cx="825500" cy="520700"/>
            <a:chOff x="2196" y="1332"/>
            <a:chExt cx="408" cy="280"/>
          </a:xfrm>
        </p:grpSpPr>
        <p:sp>
          <p:nvSpPr>
            <p:cNvPr id="159780" name="Rectangle 36"/>
            <p:cNvSpPr>
              <a:spLocks noChangeArrowheads="1"/>
            </p:cNvSpPr>
            <p:nvPr/>
          </p:nvSpPr>
          <p:spPr bwMode="auto">
            <a:xfrm>
              <a:off x="2292" y="1452"/>
              <a:ext cx="240" cy="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81" name="Line 37"/>
            <p:cNvSpPr>
              <a:spLocks noChangeShapeType="1"/>
            </p:cNvSpPr>
            <p:nvPr/>
          </p:nvSpPr>
          <p:spPr bwMode="auto">
            <a:xfrm flipH="1">
              <a:off x="2196" y="1488"/>
              <a:ext cx="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82" name="Line 38"/>
            <p:cNvSpPr>
              <a:spLocks noChangeShapeType="1"/>
            </p:cNvSpPr>
            <p:nvPr/>
          </p:nvSpPr>
          <p:spPr bwMode="auto">
            <a:xfrm>
              <a:off x="2532" y="1488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83" name="Oval 39"/>
            <p:cNvSpPr>
              <a:spLocks noChangeArrowheads="1"/>
            </p:cNvSpPr>
            <p:nvPr/>
          </p:nvSpPr>
          <p:spPr bwMode="auto">
            <a:xfrm>
              <a:off x="2396" y="1412"/>
              <a:ext cx="32" cy="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84" name="Line 40"/>
            <p:cNvSpPr>
              <a:spLocks noChangeShapeType="1"/>
            </p:cNvSpPr>
            <p:nvPr/>
          </p:nvSpPr>
          <p:spPr bwMode="auto">
            <a:xfrm>
              <a:off x="2408" y="1332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85" name="Line 41"/>
            <p:cNvSpPr>
              <a:spLocks noChangeShapeType="1"/>
            </p:cNvSpPr>
            <p:nvPr/>
          </p:nvSpPr>
          <p:spPr bwMode="auto">
            <a:xfrm>
              <a:off x="2408" y="1540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786" name="Group 42"/>
          <p:cNvGrpSpPr>
            <a:grpSpLocks/>
          </p:cNvGrpSpPr>
          <p:nvPr/>
        </p:nvGrpSpPr>
        <p:grpSpPr bwMode="auto">
          <a:xfrm>
            <a:off x="3186113" y="2128838"/>
            <a:ext cx="825500" cy="520700"/>
            <a:chOff x="2196" y="1540"/>
            <a:chExt cx="408" cy="280"/>
          </a:xfrm>
        </p:grpSpPr>
        <p:sp>
          <p:nvSpPr>
            <p:cNvPr id="159787" name="Rectangle 43"/>
            <p:cNvSpPr>
              <a:spLocks noChangeArrowheads="1"/>
            </p:cNvSpPr>
            <p:nvPr/>
          </p:nvSpPr>
          <p:spPr bwMode="auto">
            <a:xfrm>
              <a:off x="2292" y="1660"/>
              <a:ext cx="240" cy="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88" name="Line 44"/>
            <p:cNvSpPr>
              <a:spLocks noChangeShapeType="1"/>
            </p:cNvSpPr>
            <p:nvPr/>
          </p:nvSpPr>
          <p:spPr bwMode="auto">
            <a:xfrm flipH="1">
              <a:off x="2196" y="1696"/>
              <a:ext cx="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89" name="Line 45"/>
            <p:cNvSpPr>
              <a:spLocks noChangeShapeType="1"/>
            </p:cNvSpPr>
            <p:nvPr/>
          </p:nvSpPr>
          <p:spPr bwMode="auto">
            <a:xfrm>
              <a:off x="2532" y="1696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90" name="Oval 46"/>
            <p:cNvSpPr>
              <a:spLocks noChangeArrowheads="1"/>
            </p:cNvSpPr>
            <p:nvPr/>
          </p:nvSpPr>
          <p:spPr bwMode="auto">
            <a:xfrm>
              <a:off x="2396" y="1620"/>
              <a:ext cx="32" cy="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91" name="Line 47"/>
            <p:cNvSpPr>
              <a:spLocks noChangeShapeType="1"/>
            </p:cNvSpPr>
            <p:nvPr/>
          </p:nvSpPr>
          <p:spPr bwMode="auto">
            <a:xfrm>
              <a:off x="2408" y="1540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92" name="Line 48"/>
            <p:cNvSpPr>
              <a:spLocks noChangeShapeType="1"/>
            </p:cNvSpPr>
            <p:nvPr/>
          </p:nvSpPr>
          <p:spPr bwMode="auto">
            <a:xfrm>
              <a:off x="2408" y="1748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793" name="Rectangle 49"/>
          <p:cNvSpPr>
            <a:spLocks noChangeArrowheads="1"/>
          </p:cNvSpPr>
          <p:nvPr/>
        </p:nvSpPr>
        <p:spPr bwMode="auto">
          <a:xfrm>
            <a:off x="3048000" y="2447925"/>
            <a:ext cx="906463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S2</a:t>
            </a:r>
          </a:p>
        </p:txBody>
      </p:sp>
      <p:sp>
        <p:nvSpPr>
          <p:cNvPr id="159794" name="Rectangle 50"/>
          <p:cNvSpPr>
            <a:spLocks noChangeArrowheads="1"/>
          </p:cNvSpPr>
          <p:nvPr/>
        </p:nvSpPr>
        <p:spPr bwMode="auto">
          <a:xfrm>
            <a:off x="3048000" y="2046288"/>
            <a:ext cx="971550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S2'</a:t>
            </a:r>
          </a:p>
        </p:txBody>
      </p:sp>
      <p:sp>
        <p:nvSpPr>
          <p:cNvPr id="159795" name="Rectangle 51"/>
          <p:cNvSpPr>
            <a:spLocks noChangeArrowheads="1"/>
          </p:cNvSpPr>
          <p:nvPr/>
        </p:nvSpPr>
        <p:spPr bwMode="auto">
          <a:xfrm>
            <a:off x="3048000" y="1644650"/>
            <a:ext cx="906463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S2</a:t>
            </a:r>
          </a:p>
        </p:txBody>
      </p:sp>
      <p:sp>
        <p:nvSpPr>
          <p:cNvPr id="159796" name="Line 52"/>
          <p:cNvSpPr>
            <a:spLocks noChangeShapeType="1"/>
          </p:cNvSpPr>
          <p:nvPr/>
        </p:nvSpPr>
        <p:spPr bwMode="auto">
          <a:xfrm flipH="1">
            <a:off x="2003425" y="2032000"/>
            <a:ext cx="1230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97" name="Line 53"/>
          <p:cNvSpPr>
            <a:spLocks noChangeShapeType="1"/>
          </p:cNvSpPr>
          <p:nvPr/>
        </p:nvSpPr>
        <p:spPr bwMode="auto">
          <a:xfrm flipH="1">
            <a:off x="2990850" y="2419350"/>
            <a:ext cx="211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98" name="Line 54"/>
          <p:cNvSpPr>
            <a:spLocks noChangeShapeType="1"/>
          </p:cNvSpPr>
          <p:nvPr/>
        </p:nvSpPr>
        <p:spPr bwMode="auto">
          <a:xfrm flipV="1">
            <a:off x="2998788" y="2024063"/>
            <a:ext cx="0" cy="401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99" name="Rectangle 55"/>
          <p:cNvSpPr>
            <a:spLocks noChangeArrowheads="1"/>
          </p:cNvSpPr>
          <p:nvPr/>
        </p:nvSpPr>
        <p:spPr bwMode="auto">
          <a:xfrm>
            <a:off x="2990850" y="2024063"/>
            <a:ext cx="31750" cy="301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00" name="Line 56"/>
          <p:cNvSpPr>
            <a:spLocks noChangeShapeType="1"/>
          </p:cNvSpPr>
          <p:nvPr/>
        </p:nvSpPr>
        <p:spPr bwMode="auto">
          <a:xfrm>
            <a:off x="3962400" y="2032000"/>
            <a:ext cx="1189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01" name="Line 57"/>
          <p:cNvSpPr>
            <a:spLocks noChangeShapeType="1"/>
          </p:cNvSpPr>
          <p:nvPr/>
        </p:nvSpPr>
        <p:spPr bwMode="auto">
          <a:xfrm>
            <a:off x="3962400" y="3119438"/>
            <a:ext cx="1189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02" name="Line 58"/>
          <p:cNvSpPr>
            <a:spLocks noChangeShapeType="1"/>
          </p:cNvSpPr>
          <p:nvPr/>
        </p:nvSpPr>
        <p:spPr bwMode="auto">
          <a:xfrm>
            <a:off x="3962400" y="4205288"/>
            <a:ext cx="1189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03" name="Line 59"/>
          <p:cNvSpPr>
            <a:spLocks noChangeShapeType="1"/>
          </p:cNvSpPr>
          <p:nvPr/>
        </p:nvSpPr>
        <p:spPr bwMode="auto">
          <a:xfrm>
            <a:off x="3962400" y="5291138"/>
            <a:ext cx="1189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04" name="Rectangle 60"/>
          <p:cNvSpPr>
            <a:spLocks noChangeArrowheads="1"/>
          </p:cNvSpPr>
          <p:nvPr/>
        </p:nvSpPr>
        <p:spPr bwMode="auto">
          <a:xfrm>
            <a:off x="276225" y="1903413"/>
            <a:ext cx="793750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i1</a:t>
            </a:r>
          </a:p>
        </p:txBody>
      </p:sp>
      <p:sp>
        <p:nvSpPr>
          <p:cNvPr id="159805" name="Rectangle 61"/>
          <p:cNvSpPr>
            <a:spLocks noChangeArrowheads="1"/>
          </p:cNvSpPr>
          <p:nvPr/>
        </p:nvSpPr>
        <p:spPr bwMode="auto">
          <a:xfrm>
            <a:off x="260350" y="2974975"/>
            <a:ext cx="79375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i2</a:t>
            </a:r>
          </a:p>
        </p:txBody>
      </p:sp>
      <p:sp>
        <p:nvSpPr>
          <p:cNvPr id="159806" name="Rectangle 62"/>
          <p:cNvSpPr>
            <a:spLocks noChangeArrowheads="1"/>
          </p:cNvSpPr>
          <p:nvPr/>
        </p:nvSpPr>
        <p:spPr bwMode="auto">
          <a:xfrm>
            <a:off x="276225" y="4090988"/>
            <a:ext cx="793750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i3</a:t>
            </a:r>
          </a:p>
        </p:txBody>
      </p:sp>
      <p:sp>
        <p:nvSpPr>
          <p:cNvPr id="159807" name="Rectangle 63"/>
          <p:cNvSpPr>
            <a:spLocks noChangeArrowheads="1"/>
          </p:cNvSpPr>
          <p:nvPr/>
        </p:nvSpPr>
        <p:spPr bwMode="auto">
          <a:xfrm>
            <a:off x="276225" y="5178425"/>
            <a:ext cx="793750" cy="4603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i4</a:t>
            </a:r>
          </a:p>
        </p:txBody>
      </p:sp>
      <p:sp>
        <p:nvSpPr>
          <p:cNvPr id="159808" name="Rectangle 64"/>
          <p:cNvSpPr>
            <a:spLocks noChangeArrowheads="1"/>
          </p:cNvSpPr>
          <p:nvPr/>
        </p:nvSpPr>
        <p:spPr bwMode="auto">
          <a:xfrm>
            <a:off x="4895850" y="1689100"/>
            <a:ext cx="89058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o1</a:t>
            </a:r>
          </a:p>
        </p:txBody>
      </p:sp>
      <p:sp>
        <p:nvSpPr>
          <p:cNvPr id="159809" name="Rectangle 65"/>
          <p:cNvSpPr>
            <a:spLocks noChangeArrowheads="1"/>
          </p:cNvSpPr>
          <p:nvPr/>
        </p:nvSpPr>
        <p:spPr bwMode="auto">
          <a:xfrm>
            <a:off x="4879975" y="2776538"/>
            <a:ext cx="890588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o2</a:t>
            </a:r>
          </a:p>
        </p:txBody>
      </p:sp>
      <p:sp>
        <p:nvSpPr>
          <p:cNvPr id="159810" name="Rectangle 66"/>
          <p:cNvSpPr>
            <a:spLocks noChangeArrowheads="1"/>
          </p:cNvSpPr>
          <p:nvPr/>
        </p:nvSpPr>
        <p:spPr bwMode="auto">
          <a:xfrm>
            <a:off x="4927600" y="3862388"/>
            <a:ext cx="890588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o3</a:t>
            </a:r>
          </a:p>
        </p:txBody>
      </p:sp>
      <p:sp>
        <p:nvSpPr>
          <p:cNvPr id="159811" name="Rectangle 67"/>
          <p:cNvSpPr>
            <a:spLocks noChangeArrowheads="1"/>
          </p:cNvSpPr>
          <p:nvPr/>
        </p:nvSpPr>
        <p:spPr bwMode="auto">
          <a:xfrm>
            <a:off x="4976813" y="4964113"/>
            <a:ext cx="890587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o4</a:t>
            </a:r>
          </a:p>
        </p:txBody>
      </p:sp>
      <p:sp>
        <p:nvSpPr>
          <p:cNvPr id="159812" name="Line 68"/>
          <p:cNvSpPr>
            <a:spLocks noChangeShapeType="1"/>
          </p:cNvSpPr>
          <p:nvPr/>
        </p:nvSpPr>
        <p:spPr bwMode="auto">
          <a:xfrm>
            <a:off x="2084388" y="1339850"/>
            <a:ext cx="744537" cy="684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9815" name="Group 71"/>
          <p:cNvGrpSpPr>
            <a:grpSpLocks/>
          </p:cNvGrpSpPr>
          <p:nvPr/>
        </p:nvGrpSpPr>
        <p:grpSpPr bwMode="auto">
          <a:xfrm>
            <a:off x="1225550" y="2828925"/>
            <a:ext cx="825500" cy="520700"/>
            <a:chOff x="1228" y="1916"/>
            <a:chExt cx="408" cy="280"/>
          </a:xfrm>
        </p:grpSpPr>
        <p:sp>
          <p:nvSpPr>
            <p:cNvPr id="159816" name="Rectangle 72"/>
            <p:cNvSpPr>
              <a:spLocks noChangeArrowheads="1"/>
            </p:cNvSpPr>
            <p:nvPr/>
          </p:nvSpPr>
          <p:spPr bwMode="auto">
            <a:xfrm>
              <a:off x="1324" y="2036"/>
              <a:ext cx="240" cy="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17" name="Line 73"/>
            <p:cNvSpPr>
              <a:spLocks noChangeShapeType="1"/>
            </p:cNvSpPr>
            <p:nvPr/>
          </p:nvSpPr>
          <p:spPr bwMode="auto">
            <a:xfrm flipH="1">
              <a:off x="1228" y="2072"/>
              <a:ext cx="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18" name="Line 74"/>
            <p:cNvSpPr>
              <a:spLocks noChangeShapeType="1"/>
            </p:cNvSpPr>
            <p:nvPr/>
          </p:nvSpPr>
          <p:spPr bwMode="auto">
            <a:xfrm>
              <a:off x="1564" y="2072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19" name="Oval 75"/>
            <p:cNvSpPr>
              <a:spLocks noChangeArrowheads="1"/>
            </p:cNvSpPr>
            <p:nvPr/>
          </p:nvSpPr>
          <p:spPr bwMode="auto">
            <a:xfrm>
              <a:off x="1428" y="1996"/>
              <a:ext cx="32" cy="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20" name="Line 76"/>
            <p:cNvSpPr>
              <a:spLocks noChangeShapeType="1"/>
            </p:cNvSpPr>
            <p:nvPr/>
          </p:nvSpPr>
          <p:spPr bwMode="auto">
            <a:xfrm>
              <a:off x="1440" y="1916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21" name="Line 77"/>
            <p:cNvSpPr>
              <a:spLocks noChangeShapeType="1"/>
            </p:cNvSpPr>
            <p:nvPr/>
          </p:nvSpPr>
          <p:spPr bwMode="auto">
            <a:xfrm>
              <a:off x="1440" y="2124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822" name="Group 78"/>
          <p:cNvGrpSpPr>
            <a:grpSpLocks/>
          </p:cNvGrpSpPr>
          <p:nvPr/>
        </p:nvGrpSpPr>
        <p:grpSpPr bwMode="auto">
          <a:xfrm>
            <a:off x="1225550" y="3216275"/>
            <a:ext cx="825500" cy="520700"/>
            <a:chOff x="1228" y="2124"/>
            <a:chExt cx="408" cy="280"/>
          </a:xfrm>
        </p:grpSpPr>
        <p:sp>
          <p:nvSpPr>
            <p:cNvPr id="159823" name="Rectangle 79"/>
            <p:cNvSpPr>
              <a:spLocks noChangeArrowheads="1"/>
            </p:cNvSpPr>
            <p:nvPr/>
          </p:nvSpPr>
          <p:spPr bwMode="auto">
            <a:xfrm>
              <a:off x="1324" y="2244"/>
              <a:ext cx="240" cy="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24" name="Line 80"/>
            <p:cNvSpPr>
              <a:spLocks noChangeShapeType="1"/>
            </p:cNvSpPr>
            <p:nvPr/>
          </p:nvSpPr>
          <p:spPr bwMode="auto">
            <a:xfrm flipH="1">
              <a:off x="1228" y="2280"/>
              <a:ext cx="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25" name="Line 81"/>
            <p:cNvSpPr>
              <a:spLocks noChangeShapeType="1"/>
            </p:cNvSpPr>
            <p:nvPr/>
          </p:nvSpPr>
          <p:spPr bwMode="auto">
            <a:xfrm>
              <a:off x="1564" y="2280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26" name="Oval 82"/>
            <p:cNvSpPr>
              <a:spLocks noChangeArrowheads="1"/>
            </p:cNvSpPr>
            <p:nvPr/>
          </p:nvSpPr>
          <p:spPr bwMode="auto">
            <a:xfrm>
              <a:off x="1428" y="2204"/>
              <a:ext cx="32" cy="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27" name="Line 83"/>
            <p:cNvSpPr>
              <a:spLocks noChangeShapeType="1"/>
            </p:cNvSpPr>
            <p:nvPr/>
          </p:nvSpPr>
          <p:spPr bwMode="auto">
            <a:xfrm>
              <a:off x="1440" y="2124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28" name="Line 84"/>
            <p:cNvSpPr>
              <a:spLocks noChangeShapeType="1"/>
            </p:cNvSpPr>
            <p:nvPr/>
          </p:nvSpPr>
          <p:spPr bwMode="auto">
            <a:xfrm>
              <a:off x="1440" y="2332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829" name="Rectangle 85"/>
          <p:cNvSpPr>
            <a:spLocks noChangeArrowheads="1"/>
          </p:cNvSpPr>
          <p:nvPr/>
        </p:nvSpPr>
        <p:spPr bwMode="auto">
          <a:xfrm>
            <a:off x="1087438" y="3535363"/>
            <a:ext cx="906462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S1</a:t>
            </a:r>
          </a:p>
        </p:txBody>
      </p:sp>
      <p:sp>
        <p:nvSpPr>
          <p:cNvPr id="159830" name="Rectangle 86"/>
          <p:cNvSpPr>
            <a:spLocks noChangeArrowheads="1"/>
          </p:cNvSpPr>
          <p:nvPr/>
        </p:nvSpPr>
        <p:spPr bwMode="auto">
          <a:xfrm>
            <a:off x="1087438" y="3133725"/>
            <a:ext cx="97155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S1'</a:t>
            </a:r>
          </a:p>
        </p:txBody>
      </p:sp>
      <p:sp>
        <p:nvSpPr>
          <p:cNvPr id="159831" name="Rectangle 87"/>
          <p:cNvSpPr>
            <a:spLocks noChangeArrowheads="1"/>
          </p:cNvSpPr>
          <p:nvPr/>
        </p:nvSpPr>
        <p:spPr bwMode="auto">
          <a:xfrm>
            <a:off x="1087438" y="2732088"/>
            <a:ext cx="906462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S1</a:t>
            </a:r>
          </a:p>
        </p:txBody>
      </p:sp>
      <p:sp>
        <p:nvSpPr>
          <p:cNvPr id="159832" name="Line 88"/>
          <p:cNvSpPr>
            <a:spLocks noChangeShapeType="1"/>
          </p:cNvSpPr>
          <p:nvPr/>
        </p:nvSpPr>
        <p:spPr bwMode="auto">
          <a:xfrm flipH="1">
            <a:off x="612775" y="3119438"/>
            <a:ext cx="661988" cy="4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33" name="Line 89"/>
          <p:cNvSpPr>
            <a:spLocks noChangeShapeType="1"/>
          </p:cNvSpPr>
          <p:nvPr/>
        </p:nvSpPr>
        <p:spPr bwMode="auto">
          <a:xfrm flipH="1">
            <a:off x="1031875" y="3506788"/>
            <a:ext cx="209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34" name="Line 90"/>
          <p:cNvSpPr>
            <a:spLocks noChangeShapeType="1"/>
          </p:cNvSpPr>
          <p:nvPr/>
        </p:nvSpPr>
        <p:spPr bwMode="auto">
          <a:xfrm flipV="1">
            <a:off x="1039813" y="3111500"/>
            <a:ext cx="0" cy="401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35" name="Line 91"/>
          <p:cNvSpPr>
            <a:spLocks noChangeShapeType="1"/>
          </p:cNvSpPr>
          <p:nvPr/>
        </p:nvSpPr>
        <p:spPr bwMode="auto">
          <a:xfrm>
            <a:off x="2003425" y="4205288"/>
            <a:ext cx="987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36" name="Line 92"/>
          <p:cNvSpPr>
            <a:spLocks noChangeShapeType="1"/>
          </p:cNvSpPr>
          <p:nvPr/>
        </p:nvSpPr>
        <p:spPr bwMode="auto">
          <a:xfrm>
            <a:off x="2068513" y="3513138"/>
            <a:ext cx="744537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37" name="Rectangle 93"/>
          <p:cNvSpPr>
            <a:spLocks noChangeArrowheads="1"/>
          </p:cNvSpPr>
          <p:nvPr/>
        </p:nvSpPr>
        <p:spPr bwMode="auto">
          <a:xfrm>
            <a:off x="2813050" y="4197350"/>
            <a:ext cx="31750" cy="301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9840" name="Group 96"/>
          <p:cNvGrpSpPr>
            <a:grpSpLocks/>
          </p:cNvGrpSpPr>
          <p:nvPr/>
        </p:nvGrpSpPr>
        <p:grpSpPr bwMode="auto">
          <a:xfrm>
            <a:off x="1225550" y="3914775"/>
            <a:ext cx="825500" cy="520700"/>
            <a:chOff x="1228" y="2500"/>
            <a:chExt cx="408" cy="280"/>
          </a:xfrm>
        </p:grpSpPr>
        <p:sp>
          <p:nvSpPr>
            <p:cNvPr id="159841" name="Rectangle 97"/>
            <p:cNvSpPr>
              <a:spLocks noChangeArrowheads="1"/>
            </p:cNvSpPr>
            <p:nvPr/>
          </p:nvSpPr>
          <p:spPr bwMode="auto">
            <a:xfrm>
              <a:off x="1324" y="2620"/>
              <a:ext cx="240" cy="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42" name="Line 98"/>
            <p:cNvSpPr>
              <a:spLocks noChangeShapeType="1"/>
            </p:cNvSpPr>
            <p:nvPr/>
          </p:nvSpPr>
          <p:spPr bwMode="auto">
            <a:xfrm flipH="1">
              <a:off x="1228" y="2656"/>
              <a:ext cx="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43" name="Line 99"/>
            <p:cNvSpPr>
              <a:spLocks noChangeShapeType="1"/>
            </p:cNvSpPr>
            <p:nvPr/>
          </p:nvSpPr>
          <p:spPr bwMode="auto">
            <a:xfrm>
              <a:off x="1564" y="2656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44" name="Oval 100"/>
            <p:cNvSpPr>
              <a:spLocks noChangeArrowheads="1"/>
            </p:cNvSpPr>
            <p:nvPr/>
          </p:nvSpPr>
          <p:spPr bwMode="auto">
            <a:xfrm>
              <a:off x="1428" y="2580"/>
              <a:ext cx="32" cy="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45" name="Line 101"/>
            <p:cNvSpPr>
              <a:spLocks noChangeShapeType="1"/>
            </p:cNvSpPr>
            <p:nvPr/>
          </p:nvSpPr>
          <p:spPr bwMode="auto">
            <a:xfrm>
              <a:off x="1440" y="2500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46" name="Line 102"/>
            <p:cNvSpPr>
              <a:spLocks noChangeShapeType="1"/>
            </p:cNvSpPr>
            <p:nvPr/>
          </p:nvSpPr>
          <p:spPr bwMode="auto">
            <a:xfrm>
              <a:off x="1440" y="2708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847" name="Group 103"/>
          <p:cNvGrpSpPr>
            <a:grpSpLocks/>
          </p:cNvGrpSpPr>
          <p:nvPr/>
        </p:nvGrpSpPr>
        <p:grpSpPr bwMode="auto">
          <a:xfrm>
            <a:off x="1225550" y="4302125"/>
            <a:ext cx="825500" cy="520700"/>
            <a:chOff x="1228" y="2708"/>
            <a:chExt cx="408" cy="280"/>
          </a:xfrm>
        </p:grpSpPr>
        <p:sp>
          <p:nvSpPr>
            <p:cNvPr id="159848" name="Rectangle 104"/>
            <p:cNvSpPr>
              <a:spLocks noChangeArrowheads="1"/>
            </p:cNvSpPr>
            <p:nvPr/>
          </p:nvSpPr>
          <p:spPr bwMode="auto">
            <a:xfrm>
              <a:off x="1324" y="2828"/>
              <a:ext cx="240" cy="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49" name="Line 105"/>
            <p:cNvSpPr>
              <a:spLocks noChangeShapeType="1"/>
            </p:cNvSpPr>
            <p:nvPr/>
          </p:nvSpPr>
          <p:spPr bwMode="auto">
            <a:xfrm flipH="1">
              <a:off x="1228" y="2864"/>
              <a:ext cx="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50" name="Line 106"/>
            <p:cNvSpPr>
              <a:spLocks noChangeShapeType="1"/>
            </p:cNvSpPr>
            <p:nvPr/>
          </p:nvSpPr>
          <p:spPr bwMode="auto">
            <a:xfrm>
              <a:off x="1564" y="2864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51" name="Oval 107"/>
            <p:cNvSpPr>
              <a:spLocks noChangeArrowheads="1"/>
            </p:cNvSpPr>
            <p:nvPr/>
          </p:nvSpPr>
          <p:spPr bwMode="auto">
            <a:xfrm>
              <a:off x="1428" y="2788"/>
              <a:ext cx="32" cy="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52" name="Line 108"/>
            <p:cNvSpPr>
              <a:spLocks noChangeShapeType="1"/>
            </p:cNvSpPr>
            <p:nvPr/>
          </p:nvSpPr>
          <p:spPr bwMode="auto">
            <a:xfrm>
              <a:off x="1440" y="2708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53" name="Line 109"/>
            <p:cNvSpPr>
              <a:spLocks noChangeShapeType="1"/>
            </p:cNvSpPr>
            <p:nvPr/>
          </p:nvSpPr>
          <p:spPr bwMode="auto">
            <a:xfrm>
              <a:off x="1440" y="2916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854" name="Rectangle 110"/>
          <p:cNvSpPr>
            <a:spLocks noChangeArrowheads="1"/>
          </p:cNvSpPr>
          <p:nvPr/>
        </p:nvSpPr>
        <p:spPr bwMode="auto">
          <a:xfrm>
            <a:off x="1087438" y="4621213"/>
            <a:ext cx="906462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S1</a:t>
            </a:r>
          </a:p>
        </p:txBody>
      </p:sp>
      <p:sp>
        <p:nvSpPr>
          <p:cNvPr id="159855" name="Rectangle 111"/>
          <p:cNvSpPr>
            <a:spLocks noChangeArrowheads="1"/>
          </p:cNvSpPr>
          <p:nvPr/>
        </p:nvSpPr>
        <p:spPr bwMode="auto">
          <a:xfrm>
            <a:off x="1087438" y="4219575"/>
            <a:ext cx="97155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S1'</a:t>
            </a:r>
          </a:p>
        </p:txBody>
      </p:sp>
      <p:sp>
        <p:nvSpPr>
          <p:cNvPr id="159856" name="Rectangle 112"/>
          <p:cNvSpPr>
            <a:spLocks noChangeArrowheads="1"/>
          </p:cNvSpPr>
          <p:nvPr/>
        </p:nvSpPr>
        <p:spPr bwMode="auto">
          <a:xfrm>
            <a:off x="1087438" y="3817938"/>
            <a:ext cx="906462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S1</a:t>
            </a:r>
          </a:p>
        </p:txBody>
      </p:sp>
      <p:sp>
        <p:nvSpPr>
          <p:cNvPr id="159857" name="Line 113"/>
          <p:cNvSpPr>
            <a:spLocks noChangeShapeType="1"/>
          </p:cNvSpPr>
          <p:nvPr/>
        </p:nvSpPr>
        <p:spPr bwMode="auto">
          <a:xfrm flipH="1">
            <a:off x="695325" y="4205288"/>
            <a:ext cx="579438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58" name="Line 114"/>
          <p:cNvSpPr>
            <a:spLocks noChangeShapeType="1"/>
          </p:cNvSpPr>
          <p:nvPr/>
        </p:nvSpPr>
        <p:spPr bwMode="auto">
          <a:xfrm flipH="1">
            <a:off x="1031875" y="4592638"/>
            <a:ext cx="209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59" name="Line 115"/>
          <p:cNvSpPr>
            <a:spLocks noChangeShapeType="1"/>
          </p:cNvSpPr>
          <p:nvPr/>
        </p:nvSpPr>
        <p:spPr bwMode="auto">
          <a:xfrm flipV="1">
            <a:off x="1039813" y="4197350"/>
            <a:ext cx="0" cy="401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60" name="Line 116"/>
          <p:cNvSpPr>
            <a:spLocks noChangeShapeType="1"/>
          </p:cNvSpPr>
          <p:nvPr/>
        </p:nvSpPr>
        <p:spPr bwMode="auto">
          <a:xfrm>
            <a:off x="2003425" y="5291138"/>
            <a:ext cx="987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61" name="Line 117"/>
          <p:cNvSpPr>
            <a:spLocks noChangeShapeType="1"/>
          </p:cNvSpPr>
          <p:nvPr/>
        </p:nvSpPr>
        <p:spPr bwMode="auto">
          <a:xfrm>
            <a:off x="2068513" y="4598988"/>
            <a:ext cx="744537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62" name="Rectangle 118"/>
          <p:cNvSpPr>
            <a:spLocks noChangeArrowheads="1"/>
          </p:cNvSpPr>
          <p:nvPr/>
        </p:nvSpPr>
        <p:spPr bwMode="auto">
          <a:xfrm>
            <a:off x="2813050" y="5284788"/>
            <a:ext cx="31750" cy="301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9865" name="Group 121"/>
          <p:cNvGrpSpPr>
            <a:grpSpLocks/>
          </p:cNvGrpSpPr>
          <p:nvPr/>
        </p:nvGrpSpPr>
        <p:grpSpPr bwMode="auto">
          <a:xfrm>
            <a:off x="1225550" y="5002213"/>
            <a:ext cx="825500" cy="520700"/>
            <a:chOff x="1228" y="3084"/>
            <a:chExt cx="408" cy="280"/>
          </a:xfrm>
        </p:grpSpPr>
        <p:sp>
          <p:nvSpPr>
            <p:cNvPr id="159866" name="Rectangle 122"/>
            <p:cNvSpPr>
              <a:spLocks noChangeArrowheads="1"/>
            </p:cNvSpPr>
            <p:nvPr/>
          </p:nvSpPr>
          <p:spPr bwMode="auto">
            <a:xfrm>
              <a:off x="1324" y="3204"/>
              <a:ext cx="240" cy="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67" name="Line 123"/>
            <p:cNvSpPr>
              <a:spLocks noChangeShapeType="1"/>
            </p:cNvSpPr>
            <p:nvPr/>
          </p:nvSpPr>
          <p:spPr bwMode="auto">
            <a:xfrm flipH="1">
              <a:off x="1228" y="3240"/>
              <a:ext cx="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68" name="Line 124"/>
            <p:cNvSpPr>
              <a:spLocks noChangeShapeType="1"/>
            </p:cNvSpPr>
            <p:nvPr/>
          </p:nvSpPr>
          <p:spPr bwMode="auto">
            <a:xfrm>
              <a:off x="1564" y="3240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69" name="Oval 125"/>
            <p:cNvSpPr>
              <a:spLocks noChangeArrowheads="1"/>
            </p:cNvSpPr>
            <p:nvPr/>
          </p:nvSpPr>
          <p:spPr bwMode="auto">
            <a:xfrm>
              <a:off x="1428" y="3164"/>
              <a:ext cx="32" cy="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70" name="Line 126"/>
            <p:cNvSpPr>
              <a:spLocks noChangeShapeType="1"/>
            </p:cNvSpPr>
            <p:nvPr/>
          </p:nvSpPr>
          <p:spPr bwMode="auto">
            <a:xfrm>
              <a:off x="1440" y="3084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71" name="Line 127"/>
            <p:cNvSpPr>
              <a:spLocks noChangeShapeType="1"/>
            </p:cNvSpPr>
            <p:nvPr/>
          </p:nvSpPr>
          <p:spPr bwMode="auto">
            <a:xfrm>
              <a:off x="1440" y="3292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872" name="Group 128"/>
          <p:cNvGrpSpPr>
            <a:grpSpLocks/>
          </p:cNvGrpSpPr>
          <p:nvPr/>
        </p:nvGrpSpPr>
        <p:grpSpPr bwMode="auto">
          <a:xfrm>
            <a:off x="1225550" y="5389563"/>
            <a:ext cx="825500" cy="520700"/>
            <a:chOff x="1228" y="3292"/>
            <a:chExt cx="408" cy="280"/>
          </a:xfrm>
        </p:grpSpPr>
        <p:sp>
          <p:nvSpPr>
            <p:cNvPr id="159873" name="Rectangle 129"/>
            <p:cNvSpPr>
              <a:spLocks noChangeArrowheads="1"/>
            </p:cNvSpPr>
            <p:nvPr/>
          </p:nvSpPr>
          <p:spPr bwMode="auto">
            <a:xfrm>
              <a:off x="1324" y="3412"/>
              <a:ext cx="240" cy="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74" name="Line 130"/>
            <p:cNvSpPr>
              <a:spLocks noChangeShapeType="1"/>
            </p:cNvSpPr>
            <p:nvPr/>
          </p:nvSpPr>
          <p:spPr bwMode="auto">
            <a:xfrm flipH="1">
              <a:off x="1228" y="3448"/>
              <a:ext cx="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75" name="Line 131"/>
            <p:cNvSpPr>
              <a:spLocks noChangeShapeType="1"/>
            </p:cNvSpPr>
            <p:nvPr/>
          </p:nvSpPr>
          <p:spPr bwMode="auto">
            <a:xfrm>
              <a:off x="1564" y="3448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76" name="Oval 132"/>
            <p:cNvSpPr>
              <a:spLocks noChangeArrowheads="1"/>
            </p:cNvSpPr>
            <p:nvPr/>
          </p:nvSpPr>
          <p:spPr bwMode="auto">
            <a:xfrm>
              <a:off x="1428" y="3372"/>
              <a:ext cx="32" cy="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77" name="Line 133"/>
            <p:cNvSpPr>
              <a:spLocks noChangeShapeType="1"/>
            </p:cNvSpPr>
            <p:nvPr/>
          </p:nvSpPr>
          <p:spPr bwMode="auto">
            <a:xfrm>
              <a:off x="1440" y="3292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78" name="Line 134"/>
            <p:cNvSpPr>
              <a:spLocks noChangeShapeType="1"/>
            </p:cNvSpPr>
            <p:nvPr/>
          </p:nvSpPr>
          <p:spPr bwMode="auto">
            <a:xfrm>
              <a:off x="1440" y="3500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879" name="Rectangle 135"/>
          <p:cNvSpPr>
            <a:spLocks noChangeArrowheads="1"/>
          </p:cNvSpPr>
          <p:nvPr/>
        </p:nvSpPr>
        <p:spPr bwMode="auto">
          <a:xfrm>
            <a:off x="1087438" y="5708650"/>
            <a:ext cx="906462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S1</a:t>
            </a:r>
          </a:p>
        </p:txBody>
      </p:sp>
      <p:sp>
        <p:nvSpPr>
          <p:cNvPr id="159880" name="Rectangle 136"/>
          <p:cNvSpPr>
            <a:spLocks noChangeArrowheads="1"/>
          </p:cNvSpPr>
          <p:nvPr/>
        </p:nvSpPr>
        <p:spPr bwMode="auto">
          <a:xfrm>
            <a:off x="1087438" y="5307013"/>
            <a:ext cx="971550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S1'</a:t>
            </a:r>
          </a:p>
        </p:txBody>
      </p:sp>
      <p:sp>
        <p:nvSpPr>
          <p:cNvPr id="159881" name="Rectangle 137"/>
          <p:cNvSpPr>
            <a:spLocks noChangeArrowheads="1"/>
          </p:cNvSpPr>
          <p:nvPr/>
        </p:nvSpPr>
        <p:spPr bwMode="auto">
          <a:xfrm>
            <a:off x="1087438" y="4905375"/>
            <a:ext cx="906462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S1</a:t>
            </a:r>
          </a:p>
        </p:txBody>
      </p:sp>
      <p:sp>
        <p:nvSpPr>
          <p:cNvPr id="159882" name="Line 138"/>
          <p:cNvSpPr>
            <a:spLocks noChangeShapeType="1"/>
          </p:cNvSpPr>
          <p:nvPr/>
        </p:nvSpPr>
        <p:spPr bwMode="auto">
          <a:xfrm flipH="1" flipV="1">
            <a:off x="688975" y="5278438"/>
            <a:ext cx="585788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83" name="Line 139"/>
          <p:cNvSpPr>
            <a:spLocks noChangeShapeType="1"/>
          </p:cNvSpPr>
          <p:nvPr/>
        </p:nvSpPr>
        <p:spPr bwMode="auto">
          <a:xfrm flipH="1">
            <a:off x="1031875" y="5680075"/>
            <a:ext cx="209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84" name="Line 140"/>
          <p:cNvSpPr>
            <a:spLocks noChangeShapeType="1"/>
          </p:cNvSpPr>
          <p:nvPr/>
        </p:nvSpPr>
        <p:spPr bwMode="auto">
          <a:xfrm flipV="1">
            <a:off x="1039813" y="5284788"/>
            <a:ext cx="0" cy="401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85" name="Line 141"/>
          <p:cNvSpPr>
            <a:spLocks noChangeShapeType="1"/>
          </p:cNvSpPr>
          <p:nvPr/>
        </p:nvSpPr>
        <p:spPr bwMode="auto">
          <a:xfrm>
            <a:off x="2068513" y="5686425"/>
            <a:ext cx="744537" cy="684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86" name="Line 142"/>
          <p:cNvSpPr>
            <a:spLocks noChangeShapeType="1"/>
          </p:cNvSpPr>
          <p:nvPr/>
        </p:nvSpPr>
        <p:spPr bwMode="auto">
          <a:xfrm>
            <a:off x="4027488" y="2427288"/>
            <a:ext cx="744537" cy="1770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887" name="Rectangle 143"/>
          <p:cNvSpPr>
            <a:spLocks noChangeArrowheads="1"/>
          </p:cNvSpPr>
          <p:nvPr/>
        </p:nvSpPr>
        <p:spPr bwMode="auto">
          <a:xfrm>
            <a:off x="4772025" y="4197350"/>
            <a:ext cx="31750" cy="301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9890" name="Group 146"/>
          <p:cNvGrpSpPr>
            <a:grpSpLocks/>
          </p:cNvGrpSpPr>
          <p:nvPr/>
        </p:nvGrpSpPr>
        <p:grpSpPr bwMode="auto">
          <a:xfrm>
            <a:off x="3186113" y="2828925"/>
            <a:ext cx="825500" cy="520700"/>
            <a:chOff x="2196" y="1916"/>
            <a:chExt cx="408" cy="280"/>
          </a:xfrm>
        </p:grpSpPr>
        <p:sp>
          <p:nvSpPr>
            <p:cNvPr id="159891" name="Rectangle 147"/>
            <p:cNvSpPr>
              <a:spLocks noChangeArrowheads="1"/>
            </p:cNvSpPr>
            <p:nvPr/>
          </p:nvSpPr>
          <p:spPr bwMode="auto">
            <a:xfrm>
              <a:off x="2292" y="2036"/>
              <a:ext cx="240" cy="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92" name="Line 148"/>
            <p:cNvSpPr>
              <a:spLocks noChangeShapeType="1"/>
            </p:cNvSpPr>
            <p:nvPr/>
          </p:nvSpPr>
          <p:spPr bwMode="auto">
            <a:xfrm flipH="1">
              <a:off x="2196" y="2072"/>
              <a:ext cx="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93" name="Line 149"/>
            <p:cNvSpPr>
              <a:spLocks noChangeShapeType="1"/>
            </p:cNvSpPr>
            <p:nvPr/>
          </p:nvSpPr>
          <p:spPr bwMode="auto">
            <a:xfrm>
              <a:off x="2532" y="2072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94" name="Oval 150"/>
            <p:cNvSpPr>
              <a:spLocks noChangeArrowheads="1"/>
            </p:cNvSpPr>
            <p:nvPr/>
          </p:nvSpPr>
          <p:spPr bwMode="auto">
            <a:xfrm>
              <a:off x="2396" y="1996"/>
              <a:ext cx="32" cy="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95" name="Line 151"/>
            <p:cNvSpPr>
              <a:spLocks noChangeShapeType="1"/>
            </p:cNvSpPr>
            <p:nvPr/>
          </p:nvSpPr>
          <p:spPr bwMode="auto">
            <a:xfrm>
              <a:off x="2408" y="1916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96" name="Line 152"/>
            <p:cNvSpPr>
              <a:spLocks noChangeShapeType="1"/>
            </p:cNvSpPr>
            <p:nvPr/>
          </p:nvSpPr>
          <p:spPr bwMode="auto">
            <a:xfrm>
              <a:off x="2408" y="2124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897" name="Group 153"/>
          <p:cNvGrpSpPr>
            <a:grpSpLocks/>
          </p:cNvGrpSpPr>
          <p:nvPr/>
        </p:nvGrpSpPr>
        <p:grpSpPr bwMode="auto">
          <a:xfrm>
            <a:off x="3186113" y="3216275"/>
            <a:ext cx="825500" cy="520700"/>
            <a:chOff x="2196" y="2124"/>
            <a:chExt cx="408" cy="280"/>
          </a:xfrm>
        </p:grpSpPr>
        <p:sp>
          <p:nvSpPr>
            <p:cNvPr id="159898" name="Rectangle 154"/>
            <p:cNvSpPr>
              <a:spLocks noChangeArrowheads="1"/>
            </p:cNvSpPr>
            <p:nvPr/>
          </p:nvSpPr>
          <p:spPr bwMode="auto">
            <a:xfrm>
              <a:off x="2292" y="2244"/>
              <a:ext cx="240" cy="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99" name="Line 155"/>
            <p:cNvSpPr>
              <a:spLocks noChangeShapeType="1"/>
            </p:cNvSpPr>
            <p:nvPr/>
          </p:nvSpPr>
          <p:spPr bwMode="auto">
            <a:xfrm flipH="1">
              <a:off x="2196" y="2280"/>
              <a:ext cx="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00" name="Line 156"/>
            <p:cNvSpPr>
              <a:spLocks noChangeShapeType="1"/>
            </p:cNvSpPr>
            <p:nvPr/>
          </p:nvSpPr>
          <p:spPr bwMode="auto">
            <a:xfrm>
              <a:off x="2532" y="2280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01" name="Oval 157"/>
            <p:cNvSpPr>
              <a:spLocks noChangeArrowheads="1"/>
            </p:cNvSpPr>
            <p:nvPr/>
          </p:nvSpPr>
          <p:spPr bwMode="auto">
            <a:xfrm>
              <a:off x="2396" y="2204"/>
              <a:ext cx="32" cy="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02" name="Line 158"/>
            <p:cNvSpPr>
              <a:spLocks noChangeShapeType="1"/>
            </p:cNvSpPr>
            <p:nvPr/>
          </p:nvSpPr>
          <p:spPr bwMode="auto">
            <a:xfrm>
              <a:off x="2408" y="2124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03" name="Line 159"/>
            <p:cNvSpPr>
              <a:spLocks noChangeShapeType="1"/>
            </p:cNvSpPr>
            <p:nvPr/>
          </p:nvSpPr>
          <p:spPr bwMode="auto">
            <a:xfrm>
              <a:off x="2408" y="2332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904" name="Rectangle 160"/>
          <p:cNvSpPr>
            <a:spLocks noChangeArrowheads="1"/>
          </p:cNvSpPr>
          <p:nvPr/>
        </p:nvSpPr>
        <p:spPr bwMode="auto">
          <a:xfrm>
            <a:off x="3048000" y="3535363"/>
            <a:ext cx="906463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S2</a:t>
            </a:r>
          </a:p>
        </p:txBody>
      </p:sp>
      <p:sp>
        <p:nvSpPr>
          <p:cNvPr id="159905" name="Rectangle 161"/>
          <p:cNvSpPr>
            <a:spLocks noChangeArrowheads="1"/>
          </p:cNvSpPr>
          <p:nvPr/>
        </p:nvSpPr>
        <p:spPr bwMode="auto">
          <a:xfrm>
            <a:off x="3048000" y="3133725"/>
            <a:ext cx="97155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S2'</a:t>
            </a:r>
          </a:p>
        </p:txBody>
      </p:sp>
      <p:sp>
        <p:nvSpPr>
          <p:cNvPr id="159906" name="Rectangle 162"/>
          <p:cNvSpPr>
            <a:spLocks noChangeArrowheads="1"/>
          </p:cNvSpPr>
          <p:nvPr/>
        </p:nvSpPr>
        <p:spPr bwMode="auto">
          <a:xfrm>
            <a:off x="3048000" y="2732088"/>
            <a:ext cx="906463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S2</a:t>
            </a:r>
          </a:p>
        </p:txBody>
      </p:sp>
      <p:sp>
        <p:nvSpPr>
          <p:cNvPr id="159907" name="Line 163"/>
          <p:cNvSpPr>
            <a:spLocks noChangeShapeType="1"/>
          </p:cNvSpPr>
          <p:nvPr/>
        </p:nvSpPr>
        <p:spPr bwMode="auto">
          <a:xfrm flipH="1">
            <a:off x="2003425" y="3119438"/>
            <a:ext cx="1230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908" name="Line 164"/>
          <p:cNvSpPr>
            <a:spLocks noChangeShapeType="1"/>
          </p:cNvSpPr>
          <p:nvPr/>
        </p:nvSpPr>
        <p:spPr bwMode="auto">
          <a:xfrm flipH="1">
            <a:off x="2990850" y="3506788"/>
            <a:ext cx="211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909" name="Line 165"/>
          <p:cNvSpPr>
            <a:spLocks noChangeShapeType="1"/>
          </p:cNvSpPr>
          <p:nvPr/>
        </p:nvSpPr>
        <p:spPr bwMode="auto">
          <a:xfrm flipV="1">
            <a:off x="2998788" y="3111500"/>
            <a:ext cx="0" cy="401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910" name="Line 166"/>
          <p:cNvSpPr>
            <a:spLocks noChangeShapeType="1"/>
          </p:cNvSpPr>
          <p:nvPr/>
        </p:nvSpPr>
        <p:spPr bwMode="auto">
          <a:xfrm>
            <a:off x="4027488" y="3513138"/>
            <a:ext cx="744537" cy="1771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911" name="Rectangle 167"/>
          <p:cNvSpPr>
            <a:spLocks noChangeArrowheads="1"/>
          </p:cNvSpPr>
          <p:nvPr/>
        </p:nvSpPr>
        <p:spPr bwMode="auto">
          <a:xfrm>
            <a:off x="4772025" y="5284788"/>
            <a:ext cx="31750" cy="301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9914" name="Group 170"/>
          <p:cNvGrpSpPr>
            <a:grpSpLocks/>
          </p:cNvGrpSpPr>
          <p:nvPr/>
        </p:nvGrpSpPr>
        <p:grpSpPr bwMode="auto">
          <a:xfrm>
            <a:off x="3186113" y="3914775"/>
            <a:ext cx="825500" cy="520700"/>
            <a:chOff x="2196" y="2500"/>
            <a:chExt cx="408" cy="280"/>
          </a:xfrm>
        </p:grpSpPr>
        <p:sp>
          <p:nvSpPr>
            <p:cNvPr id="159915" name="Rectangle 171"/>
            <p:cNvSpPr>
              <a:spLocks noChangeArrowheads="1"/>
            </p:cNvSpPr>
            <p:nvPr/>
          </p:nvSpPr>
          <p:spPr bwMode="auto">
            <a:xfrm>
              <a:off x="2292" y="2620"/>
              <a:ext cx="240" cy="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16" name="Line 172"/>
            <p:cNvSpPr>
              <a:spLocks noChangeShapeType="1"/>
            </p:cNvSpPr>
            <p:nvPr/>
          </p:nvSpPr>
          <p:spPr bwMode="auto">
            <a:xfrm flipH="1">
              <a:off x="2196" y="2656"/>
              <a:ext cx="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17" name="Line 173"/>
            <p:cNvSpPr>
              <a:spLocks noChangeShapeType="1"/>
            </p:cNvSpPr>
            <p:nvPr/>
          </p:nvSpPr>
          <p:spPr bwMode="auto">
            <a:xfrm>
              <a:off x="2532" y="2656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18" name="Oval 174"/>
            <p:cNvSpPr>
              <a:spLocks noChangeArrowheads="1"/>
            </p:cNvSpPr>
            <p:nvPr/>
          </p:nvSpPr>
          <p:spPr bwMode="auto">
            <a:xfrm>
              <a:off x="2396" y="2580"/>
              <a:ext cx="32" cy="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19" name="Line 175"/>
            <p:cNvSpPr>
              <a:spLocks noChangeShapeType="1"/>
            </p:cNvSpPr>
            <p:nvPr/>
          </p:nvSpPr>
          <p:spPr bwMode="auto">
            <a:xfrm>
              <a:off x="2408" y="2500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20" name="Line 176"/>
            <p:cNvSpPr>
              <a:spLocks noChangeShapeType="1"/>
            </p:cNvSpPr>
            <p:nvPr/>
          </p:nvSpPr>
          <p:spPr bwMode="auto">
            <a:xfrm>
              <a:off x="2408" y="2708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921" name="Group 177"/>
          <p:cNvGrpSpPr>
            <a:grpSpLocks/>
          </p:cNvGrpSpPr>
          <p:nvPr/>
        </p:nvGrpSpPr>
        <p:grpSpPr bwMode="auto">
          <a:xfrm>
            <a:off x="3186113" y="4302125"/>
            <a:ext cx="825500" cy="520700"/>
            <a:chOff x="2196" y="2708"/>
            <a:chExt cx="408" cy="280"/>
          </a:xfrm>
        </p:grpSpPr>
        <p:sp>
          <p:nvSpPr>
            <p:cNvPr id="159922" name="Rectangle 178"/>
            <p:cNvSpPr>
              <a:spLocks noChangeArrowheads="1"/>
            </p:cNvSpPr>
            <p:nvPr/>
          </p:nvSpPr>
          <p:spPr bwMode="auto">
            <a:xfrm>
              <a:off x="2292" y="2828"/>
              <a:ext cx="240" cy="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23" name="Line 179"/>
            <p:cNvSpPr>
              <a:spLocks noChangeShapeType="1"/>
            </p:cNvSpPr>
            <p:nvPr/>
          </p:nvSpPr>
          <p:spPr bwMode="auto">
            <a:xfrm flipH="1">
              <a:off x="2196" y="2864"/>
              <a:ext cx="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24" name="Line 180"/>
            <p:cNvSpPr>
              <a:spLocks noChangeShapeType="1"/>
            </p:cNvSpPr>
            <p:nvPr/>
          </p:nvSpPr>
          <p:spPr bwMode="auto">
            <a:xfrm>
              <a:off x="2532" y="2864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25" name="Oval 181"/>
            <p:cNvSpPr>
              <a:spLocks noChangeArrowheads="1"/>
            </p:cNvSpPr>
            <p:nvPr/>
          </p:nvSpPr>
          <p:spPr bwMode="auto">
            <a:xfrm>
              <a:off x="2396" y="2788"/>
              <a:ext cx="32" cy="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26" name="Line 182"/>
            <p:cNvSpPr>
              <a:spLocks noChangeShapeType="1"/>
            </p:cNvSpPr>
            <p:nvPr/>
          </p:nvSpPr>
          <p:spPr bwMode="auto">
            <a:xfrm>
              <a:off x="2408" y="2708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27" name="Line 183"/>
            <p:cNvSpPr>
              <a:spLocks noChangeShapeType="1"/>
            </p:cNvSpPr>
            <p:nvPr/>
          </p:nvSpPr>
          <p:spPr bwMode="auto">
            <a:xfrm>
              <a:off x="2408" y="2916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928" name="Rectangle 184"/>
          <p:cNvSpPr>
            <a:spLocks noChangeArrowheads="1"/>
          </p:cNvSpPr>
          <p:nvPr/>
        </p:nvSpPr>
        <p:spPr bwMode="auto">
          <a:xfrm>
            <a:off x="3048000" y="4621213"/>
            <a:ext cx="906463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S2</a:t>
            </a:r>
          </a:p>
        </p:txBody>
      </p:sp>
      <p:sp>
        <p:nvSpPr>
          <p:cNvPr id="159929" name="Rectangle 185"/>
          <p:cNvSpPr>
            <a:spLocks noChangeArrowheads="1"/>
          </p:cNvSpPr>
          <p:nvPr/>
        </p:nvSpPr>
        <p:spPr bwMode="auto">
          <a:xfrm>
            <a:off x="3048000" y="4219575"/>
            <a:ext cx="97155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S2'</a:t>
            </a:r>
          </a:p>
        </p:txBody>
      </p:sp>
      <p:sp>
        <p:nvSpPr>
          <p:cNvPr id="159930" name="Rectangle 186"/>
          <p:cNvSpPr>
            <a:spLocks noChangeArrowheads="1"/>
          </p:cNvSpPr>
          <p:nvPr/>
        </p:nvSpPr>
        <p:spPr bwMode="auto">
          <a:xfrm>
            <a:off x="3048000" y="3817938"/>
            <a:ext cx="906463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S2</a:t>
            </a:r>
          </a:p>
        </p:txBody>
      </p:sp>
      <p:sp>
        <p:nvSpPr>
          <p:cNvPr id="159931" name="Line 187"/>
          <p:cNvSpPr>
            <a:spLocks noChangeShapeType="1"/>
          </p:cNvSpPr>
          <p:nvPr/>
        </p:nvSpPr>
        <p:spPr bwMode="auto">
          <a:xfrm flipH="1">
            <a:off x="2003425" y="4205288"/>
            <a:ext cx="1230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932" name="Line 188"/>
          <p:cNvSpPr>
            <a:spLocks noChangeShapeType="1"/>
          </p:cNvSpPr>
          <p:nvPr/>
        </p:nvSpPr>
        <p:spPr bwMode="auto">
          <a:xfrm flipH="1">
            <a:off x="2990850" y="4592638"/>
            <a:ext cx="211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933" name="Line 189"/>
          <p:cNvSpPr>
            <a:spLocks noChangeShapeType="1"/>
          </p:cNvSpPr>
          <p:nvPr/>
        </p:nvSpPr>
        <p:spPr bwMode="auto">
          <a:xfrm flipV="1">
            <a:off x="2998788" y="4197350"/>
            <a:ext cx="0" cy="401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934" name="Line 190"/>
          <p:cNvSpPr>
            <a:spLocks noChangeShapeType="1"/>
          </p:cNvSpPr>
          <p:nvPr/>
        </p:nvSpPr>
        <p:spPr bwMode="auto">
          <a:xfrm>
            <a:off x="4027488" y="4598988"/>
            <a:ext cx="744537" cy="1771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9937" name="Group 193"/>
          <p:cNvGrpSpPr>
            <a:grpSpLocks/>
          </p:cNvGrpSpPr>
          <p:nvPr/>
        </p:nvGrpSpPr>
        <p:grpSpPr bwMode="auto">
          <a:xfrm>
            <a:off x="3186113" y="5002213"/>
            <a:ext cx="825500" cy="520700"/>
            <a:chOff x="2196" y="3084"/>
            <a:chExt cx="408" cy="280"/>
          </a:xfrm>
        </p:grpSpPr>
        <p:sp>
          <p:nvSpPr>
            <p:cNvPr id="159938" name="Rectangle 194"/>
            <p:cNvSpPr>
              <a:spLocks noChangeArrowheads="1"/>
            </p:cNvSpPr>
            <p:nvPr/>
          </p:nvSpPr>
          <p:spPr bwMode="auto">
            <a:xfrm>
              <a:off x="2292" y="3204"/>
              <a:ext cx="240" cy="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39" name="Line 195"/>
            <p:cNvSpPr>
              <a:spLocks noChangeShapeType="1"/>
            </p:cNvSpPr>
            <p:nvPr/>
          </p:nvSpPr>
          <p:spPr bwMode="auto">
            <a:xfrm flipH="1">
              <a:off x="2196" y="3240"/>
              <a:ext cx="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40" name="Line 196"/>
            <p:cNvSpPr>
              <a:spLocks noChangeShapeType="1"/>
            </p:cNvSpPr>
            <p:nvPr/>
          </p:nvSpPr>
          <p:spPr bwMode="auto">
            <a:xfrm>
              <a:off x="2532" y="3240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41" name="Oval 197"/>
            <p:cNvSpPr>
              <a:spLocks noChangeArrowheads="1"/>
            </p:cNvSpPr>
            <p:nvPr/>
          </p:nvSpPr>
          <p:spPr bwMode="auto">
            <a:xfrm>
              <a:off x="2396" y="3164"/>
              <a:ext cx="32" cy="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42" name="Line 198"/>
            <p:cNvSpPr>
              <a:spLocks noChangeShapeType="1"/>
            </p:cNvSpPr>
            <p:nvPr/>
          </p:nvSpPr>
          <p:spPr bwMode="auto">
            <a:xfrm>
              <a:off x="2408" y="3084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43" name="Line 199"/>
            <p:cNvSpPr>
              <a:spLocks noChangeShapeType="1"/>
            </p:cNvSpPr>
            <p:nvPr/>
          </p:nvSpPr>
          <p:spPr bwMode="auto">
            <a:xfrm>
              <a:off x="2408" y="3292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944" name="Group 200"/>
          <p:cNvGrpSpPr>
            <a:grpSpLocks/>
          </p:cNvGrpSpPr>
          <p:nvPr/>
        </p:nvGrpSpPr>
        <p:grpSpPr bwMode="auto">
          <a:xfrm>
            <a:off x="3186113" y="5389563"/>
            <a:ext cx="825500" cy="520700"/>
            <a:chOff x="2196" y="3292"/>
            <a:chExt cx="408" cy="280"/>
          </a:xfrm>
        </p:grpSpPr>
        <p:sp>
          <p:nvSpPr>
            <p:cNvPr id="159945" name="Rectangle 201"/>
            <p:cNvSpPr>
              <a:spLocks noChangeArrowheads="1"/>
            </p:cNvSpPr>
            <p:nvPr/>
          </p:nvSpPr>
          <p:spPr bwMode="auto">
            <a:xfrm>
              <a:off x="2292" y="3412"/>
              <a:ext cx="240" cy="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46" name="Line 202"/>
            <p:cNvSpPr>
              <a:spLocks noChangeShapeType="1"/>
            </p:cNvSpPr>
            <p:nvPr/>
          </p:nvSpPr>
          <p:spPr bwMode="auto">
            <a:xfrm flipH="1">
              <a:off x="2196" y="3448"/>
              <a:ext cx="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47" name="Line 203"/>
            <p:cNvSpPr>
              <a:spLocks noChangeShapeType="1"/>
            </p:cNvSpPr>
            <p:nvPr/>
          </p:nvSpPr>
          <p:spPr bwMode="auto">
            <a:xfrm>
              <a:off x="2532" y="3448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48" name="Oval 204"/>
            <p:cNvSpPr>
              <a:spLocks noChangeArrowheads="1"/>
            </p:cNvSpPr>
            <p:nvPr/>
          </p:nvSpPr>
          <p:spPr bwMode="auto">
            <a:xfrm>
              <a:off x="2396" y="3372"/>
              <a:ext cx="32" cy="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49" name="Line 205"/>
            <p:cNvSpPr>
              <a:spLocks noChangeShapeType="1"/>
            </p:cNvSpPr>
            <p:nvPr/>
          </p:nvSpPr>
          <p:spPr bwMode="auto">
            <a:xfrm>
              <a:off x="2408" y="3292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950" name="Line 206"/>
            <p:cNvSpPr>
              <a:spLocks noChangeShapeType="1"/>
            </p:cNvSpPr>
            <p:nvPr/>
          </p:nvSpPr>
          <p:spPr bwMode="auto">
            <a:xfrm>
              <a:off x="2408" y="3500"/>
              <a:ext cx="0" cy="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951" name="Rectangle 207"/>
          <p:cNvSpPr>
            <a:spLocks noChangeArrowheads="1"/>
          </p:cNvSpPr>
          <p:nvPr/>
        </p:nvSpPr>
        <p:spPr bwMode="auto">
          <a:xfrm>
            <a:off x="3048000" y="5708650"/>
            <a:ext cx="906463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S2</a:t>
            </a:r>
          </a:p>
        </p:txBody>
      </p:sp>
      <p:sp>
        <p:nvSpPr>
          <p:cNvPr id="159952" name="Rectangle 208"/>
          <p:cNvSpPr>
            <a:spLocks noChangeArrowheads="1"/>
          </p:cNvSpPr>
          <p:nvPr/>
        </p:nvSpPr>
        <p:spPr bwMode="auto">
          <a:xfrm>
            <a:off x="3048000" y="5307013"/>
            <a:ext cx="971550" cy="4619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S2'</a:t>
            </a:r>
          </a:p>
        </p:txBody>
      </p:sp>
      <p:sp>
        <p:nvSpPr>
          <p:cNvPr id="159953" name="Rectangle 209"/>
          <p:cNvSpPr>
            <a:spLocks noChangeArrowheads="1"/>
          </p:cNvSpPr>
          <p:nvPr/>
        </p:nvSpPr>
        <p:spPr bwMode="auto">
          <a:xfrm>
            <a:off x="3048000" y="4905375"/>
            <a:ext cx="906463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000" b="1">
                <a:latin typeface="Arial" charset="0"/>
              </a:rPr>
              <a:t>S2</a:t>
            </a:r>
          </a:p>
        </p:txBody>
      </p:sp>
      <p:sp>
        <p:nvSpPr>
          <p:cNvPr id="159954" name="Line 210"/>
          <p:cNvSpPr>
            <a:spLocks noChangeShapeType="1"/>
          </p:cNvSpPr>
          <p:nvPr/>
        </p:nvSpPr>
        <p:spPr bwMode="auto">
          <a:xfrm flipH="1">
            <a:off x="2003425" y="5292725"/>
            <a:ext cx="1230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955" name="Line 211"/>
          <p:cNvSpPr>
            <a:spLocks noChangeShapeType="1"/>
          </p:cNvSpPr>
          <p:nvPr/>
        </p:nvSpPr>
        <p:spPr bwMode="auto">
          <a:xfrm flipH="1">
            <a:off x="2990850" y="5680075"/>
            <a:ext cx="211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956" name="Line 212"/>
          <p:cNvSpPr>
            <a:spLocks noChangeShapeType="1"/>
          </p:cNvSpPr>
          <p:nvPr/>
        </p:nvSpPr>
        <p:spPr bwMode="auto">
          <a:xfrm flipV="1">
            <a:off x="2998788" y="5284788"/>
            <a:ext cx="0" cy="401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957" name="Line 213"/>
          <p:cNvSpPr>
            <a:spLocks noChangeShapeType="1"/>
          </p:cNvSpPr>
          <p:nvPr/>
        </p:nvSpPr>
        <p:spPr bwMode="auto">
          <a:xfrm>
            <a:off x="4027488" y="5686425"/>
            <a:ext cx="307975" cy="714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958" name="Line 214"/>
          <p:cNvSpPr>
            <a:spLocks noChangeShapeType="1"/>
          </p:cNvSpPr>
          <p:nvPr/>
        </p:nvSpPr>
        <p:spPr bwMode="auto">
          <a:xfrm>
            <a:off x="4479925" y="1295400"/>
            <a:ext cx="292100" cy="728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959" name="Rectangle 215"/>
          <p:cNvSpPr>
            <a:spLocks noChangeArrowheads="1"/>
          </p:cNvSpPr>
          <p:nvPr/>
        </p:nvSpPr>
        <p:spPr bwMode="auto">
          <a:xfrm>
            <a:off x="4772025" y="2024063"/>
            <a:ext cx="31750" cy="301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960" name="Line 216"/>
          <p:cNvSpPr>
            <a:spLocks noChangeShapeType="1"/>
          </p:cNvSpPr>
          <p:nvPr/>
        </p:nvSpPr>
        <p:spPr bwMode="auto">
          <a:xfrm>
            <a:off x="4027488" y="1339850"/>
            <a:ext cx="744537" cy="1771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961" name="Rectangle 217"/>
          <p:cNvSpPr>
            <a:spLocks noChangeArrowheads="1"/>
          </p:cNvSpPr>
          <p:nvPr/>
        </p:nvSpPr>
        <p:spPr bwMode="auto">
          <a:xfrm>
            <a:off x="4772025" y="3111500"/>
            <a:ext cx="31750" cy="301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962" name="Text Box 218"/>
          <p:cNvSpPr txBox="1">
            <a:spLocks noChangeArrowheads="1"/>
          </p:cNvSpPr>
          <p:nvPr/>
        </p:nvSpPr>
        <p:spPr bwMode="auto">
          <a:xfrm>
            <a:off x="5775325" y="1292225"/>
            <a:ext cx="3089275" cy="1187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Simplified structure</a:t>
            </a:r>
          </a:p>
          <a:p>
            <a:pPr algn="l"/>
            <a:r>
              <a:rPr lang="en-US"/>
              <a:t>but more stages</a:t>
            </a:r>
            <a:br>
              <a:rPr lang="en-US"/>
            </a:br>
            <a:r>
              <a:rPr lang="en-US"/>
              <a:t>(greater delay)</a:t>
            </a:r>
          </a:p>
        </p:txBody>
      </p:sp>
      <p:sp>
        <p:nvSpPr>
          <p:cNvPr id="159963" name="Text Box 219"/>
          <p:cNvSpPr txBox="1">
            <a:spLocks noChangeArrowheads="1"/>
          </p:cNvSpPr>
          <p:nvPr/>
        </p:nvSpPr>
        <p:spPr bwMode="auto">
          <a:xfrm>
            <a:off x="8153400" y="6216650"/>
            <a:ext cx="893763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©Hauck</a:t>
            </a:r>
            <a:r>
              <a:rPr lang="en-US" sz="1600" b="1">
                <a:latin typeface="Arial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D3F1C-F4AC-4803-8D2B-5BDA601D2BF8}" type="slidenum">
              <a:rPr lang="en-US"/>
              <a:pPr/>
              <a:t>185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Logarithmic Shifter: Layout</a:t>
            </a:r>
          </a:p>
        </p:txBody>
      </p:sp>
      <p:pic>
        <p:nvPicPr>
          <p:cNvPr id="162819" name="Picture 3" descr="t_logs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98563"/>
            <a:ext cx="8674100" cy="4364037"/>
          </a:xfrm>
          <a:prstGeom prst="rect">
            <a:avLst/>
          </a:prstGeom>
          <a:noFill/>
        </p:spPr>
      </p:pic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7626350" y="6232525"/>
            <a:ext cx="1517650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©Prentice Hall</a:t>
            </a:r>
            <a:r>
              <a:rPr lang="en-US" sz="1600" b="1">
                <a:latin typeface="Arial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226C-3C1A-45DA-8D20-3F336B84B1B5}" type="slidenum">
              <a:rPr lang="en-US"/>
              <a:pPr/>
              <a:t>186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Shift: Summary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Trade-off between area, delay</a:t>
            </a:r>
          </a:p>
          <a:p>
            <a:pPr lvl="1"/>
            <a:r>
              <a:rPr lang="en-US"/>
              <a:t>Barrel shifter: fastest O(1), n</a:t>
            </a:r>
            <a:r>
              <a:rPr lang="en-US" baseline="30000"/>
              <a:t>2</a:t>
            </a:r>
            <a:r>
              <a:rPr lang="en-US"/>
              <a:t> transistors</a:t>
            </a:r>
          </a:p>
          <a:p>
            <a:pPr lvl="1"/>
            <a:r>
              <a:rPr lang="en-US"/>
              <a:t>Logarithmic shifter: O(log n), n log n transistors</a:t>
            </a:r>
          </a:p>
          <a:p>
            <a:pPr lvl="1"/>
            <a:r>
              <a:rPr lang="en-US"/>
              <a:t>One-bit shifter: O(n), n transistors</a:t>
            </a:r>
          </a:p>
          <a:p>
            <a:r>
              <a:rPr lang="en-US"/>
              <a:t>Barrel shifter: wire-dominated circuit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F4B9-5DF5-4A9F-84D4-CE027AD3229A}" type="slidenum">
              <a:rPr lang="en-US"/>
              <a:pPr/>
              <a:t>134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Multiplication Example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33400"/>
          </a:xfrm>
        </p:spPr>
        <p:txBody>
          <a:bodyPr/>
          <a:lstStyle/>
          <a:p>
            <a:r>
              <a:rPr lang="en-US"/>
              <a:t>Example: 12x5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914400" y="1739900"/>
            <a:ext cx="5334000" cy="336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600"/>
              </a:lnSpc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3213" algn="l"/>
              </a:tabLst>
            </a:pPr>
            <a:r>
              <a:rPr lang="en-US"/>
              <a:t>Multiplicand:	1	1	0	0		</a:t>
            </a:r>
            <a:r>
              <a:rPr lang="en-US" b="1">
                <a:solidFill>
                  <a:schemeClr val="accent2"/>
                </a:solidFill>
              </a:rPr>
              <a:t>12</a:t>
            </a:r>
            <a:r>
              <a:rPr lang="en-US" b="1"/>
              <a:t/>
            </a:r>
            <a:br>
              <a:rPr lang="en-US" b="1"/>
            </a:br>
            <a:r>
              <a:rPr lang="en-US"/>
              <a:t>Multiplier:		0	1	0	1		</a:t>
            </a:r>
            <a:r>
              <a:rPr lang="en-US" b="1">
                <a:solidFill>
                  <a:schemeClr val="accent2"/>
                </a:solidFill>
              </a:rPr>
              <a:t>5</a:t>
            </a:r>
          </a:p>
          <a:p>
            <a:pPr algn="l" eaLnBrk="0" hangingPunct="0">
              <a:lnSpc>
                <a:spcPts val="2600"/>
              </a:lnSpc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3213" algn="l"/>
              </a:tabLst>
            </a:pPr>
            <a:r>
              <a:rPr lang="en-US"/>
              <a:t/>
            </a:r>
            <a:br>
              <a:rPr lang="en-US"/>
            </a:br>
            <a:r>
              <a:rPr lang="en-US"/>
              <a:t>					1	1	0	0</a:t>
            </a:r>
            <a:br>
              <a:rPr lang="en-US"/>
            </a:br>
            <a:r>
              <a:rPr lang="en-US"/>
              <a:t>				0	0	0	0</a:t>
            </a:r>
            <a:br>
              <a:rPr lang="en-US"/>
            </a:br>
            <a:r>
              <a:rPr lang="en-US"/>
              <a:t>			1	1	0	0</a:t>
            </a:r>
            <a:br>
              <a:rPr lang="en-US"/>
            </a:br>
            <a:r>
              <a:rPr lang="en-US"/>
              <a:t>		0	0	0	0</a:t>
            </a:r>
            <a:br>
              <a:rPr lang="en-US"/>
            </a:br>
            <a:endParaRPr lang="en-US"/>
          </a:p>
          <a:p>
            <a:pPr algn="l" eaLnBrk="0" hangingPunct="0">
              <a:lnSpc>
                <a:spcPts val="2600"/>
              </a:lnSpc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3213" algn="l"/>
              </a:tabLst>
            </a:pPr>
            <a:r>
              <a:rPr lang="en-US"/>
              <a:t>		0	1	1	1	1	0	0		</a:t>
            </a:r>
            <a:r>
              <a:rPr lang="en-US" b="1">
                <a:solidFill>
                  <a:schemeClr val="accent2"/>
                </a:solidFill>
              </a:rPr>
              <a:t>60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5638800" y="3124200"/>
            <a:ext cx="2827338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4 partial products</a:t>
            </a:r>
          </a:p>
        </p:txBody>
      </p:sp>
      <p:sp>
        <p:nvSpPr>
          <p:cNvPr id="121862" name="Line 6"/>
          <p:cNvSpPr>
            <a:spLocks noChangeShapeType="1"/>
          </p:cNvSpPr>
          <p:nvPr/>
        </p:nvSpPr>
        <p:spPr bwMode="auto">
          <a:xfrm>
            <a:off x="2819400" y="25908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3" name="Line 7"/>
          <p:cNvSpPr>
            <a:spLocks noChangeShapeType="1"/>
          </p:cNvSpPr>
          <p:nvPr/>
        </p:nvSpPr>
        <p:spPr bwMode="auto">
          <a:xfrm>
            <a:off x="1752600" y="44196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4" name="AutoShape 8"/>
          <p:cNvSpPr>
            <a:spLocks/>
          </p:cNvSpPr>
          <p:nvPr/>
        </p:nvSpPr>
        <p:spPr bwMode="auto">
          <a:xfrm>
            <a:off x="5257800" y="2819400"/>
            <a:ext cx="228600" cy="1447800"/>
          </a:xfrm>
          <a:prstGeom prst="rightBrace">
            <a:avLst>
              <a:gd name="adj1" fmla="val 52778"/>
              <a:gd name="adj2" fmla="val 37611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381000" y="53340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Tahoma" pitchFamily="34" charset="0"/>
              </a:rPr>
              <a:t>The partial product can be generated using an array of AND gates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D968-36E5-4B87-BADC-76A285E461E0}" type="slidenum">
              <a:rPr lang="en-US"/>
              <a:pPr/>
              <a:t>135</a:t>
            </a:fld>
            <a:endParaRPr lang="en-US"/>
          </a:p>
        </p:txBody>
      </p:sp>
      <p:sp>
        <p:nvSpPr>
          <p:cNvPr id="221186" name="WordArt 2" descr="Dotted diamond"/>
          <p:cNvSpPr>
            <a:spLocks noChangeArrowheads="1" noChangeShapeType="1" noTextEdit="1"/>
          </p:cNvSpPr>
          <p:nvPr/>
        </p:nvSpPr>
        <p:spPr bwMode="auto">
          <a:xfrm>
            <a:off x="609600" y="1143000"/>
            <a:ext cx="8077200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917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chemeClr val="tx2">
                      <a:alpha val="50000"/>
                    </a:schemeClr>
                  </a:solidFill>
                  <a:round/>
                  <a:headEnd/>
                  <a:tailEnd/>
                </a:ln>
                <a:pattFill prst="dotDmnd">
                  <a:fgClr>
                    <a:schemeClr val="bg2"/>
                  </a:fgClr>
                  <a:bgClr>
                    <a:schemeClr val="bg1"/>
                  </a:bgClr>
                </a:pattFill>
                <a:latin typeface="Arial Black"/>
              </a:rPr>
              <a:t>Outline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3200" b="1"/>
              <a:t>Serial Multiplier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Multiplier arrays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Carry save adder (CSA) and multiple operand addition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Booth encoding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Pipelined multipliers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Wallace tree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Signed multiplication</a:t>
            </a:r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chemeClr val="bg2"/>
                </a:solidFill>
              </a:rPr>
              <a:t>Shifters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3272-5FCE-46F9-9041-AF00680CE431}" type="slidenum">
              <a:rPr lang="en-US"/>
              <a:pPr/>
              <a:t>136</a:t>
            </a:fld>
            <a:endParaRPr lang="en-US"/>
          </a:p>
        </p:txBody>
      </p:sp>
      <p:sp>
        <p:nvSpPr>
          <p:cNvPr id="124997" name="Rectangle 6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Sequential Multiplier</a:t>
            </a:r>
          </a:p>
        </p:txBody>
      </p:sp>
      <p:sp>
        <p:nvSpPr>
          <p:cNvPr id="124998" name="Rectangle 7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Shift register</a:t>
            </a:r>
          </a:p>
          <a:p>
            <a:pPr lvl="1"/>
            <a:r>
              <a:rPr lang="en-US"/>
              <a:t>Originally holds multiplicand</a:t>
            </a:r>
          </a:p>
          <a:p>
            <a:pPr lvl="1"/>
            <a:r>
              <a:rPr lang="en-US"/>
              <a:t>Shifts it left for each partial product</a:t>
            </a:r>
          </a:p>
          <a:p>
            <a:r>
              <a:rPr lang="en-US"/>
              <a:t>One bit of multiplier at a time presented to the AND gates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2559050" y="5181600"/>
            <a:ext cx="4000500" cy="3429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Adder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2559050" y="3606800"/>
            <a:ext cx="4000500" cy="342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Shift Register</a:t>
            </a:r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 flipV="1">
            <a:off x="2895600" y="3962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9" name="Line 11"/>
          <p:cNvSpPr>
            <a:spLocks noChangeShapeType="1"/>
          </p:cNvSpPr>
          <p:nvPr/>
        </p:nvSpPr>
        <p:spPr bwMode="auto">
          <a:xfrm>
            <a:off x="3048000" y="4953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>
            <a:off x="3200400" y="42672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3" name="Rectangle 15"/>
          <p:cNvSpPr>
            <a:spLocks noChangeArrowheads="1"/>
          </p:cNvSpPr>
          <p:nvPr/>
        </p:nvSpPr>
        <p:spPr bwMode="auto">
          <a:xfrm>
            <a:off x="2559050" y="5829300"/>
            <a:ext cx="4000500" cy="342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Register</a:t>
            </a:r>
          </a:p>
        </p:txBody>
      </p:sp>
      <p:sp>
        <p:nvSpPr>
          <p:cNvPr id="124945" name="Line 17"/>
          <p:cNvSpPr>
            <a:spLocks noChangeShapeType="1"/>
          </p:cNvSpPr>
          <p:nvPr/>
        </p:nvSpPr>
        <p:spPr bwMode="auto">
          <a:xfrm>
            <a:off x="6572250" y="3765550"/>
            <a:ext cx="50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6" name="Line 18"/>
          <p:cNvSpPr>
            <a:spLocks noChangeShapeType="1"/>
          </p:cNvSpPr>
          <p:nvPr/>
        </p:nvSpPr>
        <p:spPr bwMode="auto">
          <a:xfrm flipV="1">
            <a:off x="3238500" y="5041900"/>
            <a:ext cx="0" cy="78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7" name="Line 19"/>
          <p:cNvSpPr>
            <a:spLocks noChangeShapeType="1"/>
          </p:cNvSpPr>
          <p:nvPr/>
        </p:nvSpPr>
        <p:spPr bwMode="auto">
          <a:xfrm flipH="1">
            <a:off x="3130550" y="5048250"/>
            <a:ext cx="114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8" name="Line 20"/>
          <p:cNvSpPr>
            <a:spLocks noChangeShapeType="1"/>
          </p:cNvSpPr>
          <p:nvPr/>
        </p:nvSpPr>
        <p:spPr bwMode="auto">
          <a:xfrm>
            <a:off x="3136900" y="5054600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9" name="Line 21"/>
          <p:cNvSpPr>
            <a:spLocks noChangeShapeType="1"/>
          </p:cNvSpPr>
          <p:nvPr/>
        </p:nvSpPr>
        <p:spPr bwMode="auto">
          <a:xfrm flipV="1">
            <a:off x="3911600" y="5029200"/>
            <a:ext cx="0" cy="78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0" name="Line 22"/>
          <p:cNvSpPr>
            <a:spLocks noChangeShapeType="1"/>
          </p:cNvSpPr>
          <p:nvPr/>
        </p:nvSpPr>
        <p:spPr bwMode="auto">
          <a:xfrm flipH="1">
            <a:off x="3803650" y="5035550"/>
            <a:ext cx="114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1" name="Line 23"/>
          <p:cNvSpPr>
            <a:spLocks noChangeShapeType="1"/>
          </p:cNvSpPr>
          <p:nvPr/>
        </p:nvSpPr>
        <p:spPr bwMode="auto">
          <a:xfrm>
            <a:off x="3810000" y="5041900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2" name="Line 24"/>
          <p:cNvSpPr>
            <a:spLocks noChangeShapeType="1"/>
          </p:cNvSpPr>
          <p:nvPr/>
        </p:nvSpPr>
        <p:spPr bwMode="auto">
          <a:xfrm flipV="1">
            <a:off x="6083300" y="5029200"/>
            <a:ext cx="0" cy="78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3" name="Line 25"/>
          <p:cNvSpPr>
            <a:spLocks noChangeShapeType="1"/>
          </p:cNvSpPr>
          <p:nvPr/>
        </p:nvSpPr>
        <p:spPr bwMode="auto">
          <a:xfrm flipH="1">
            <a:off x="5975350" y="5035550"/>
            <a:ext cx="114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4" name="Line 26"/>
          <p:cNvSpPr>
            <a:spLocks noChangeShapeType="1"/>
          </p:cNvSpPr>
          <p:nvPr/>
        </p:nvSpPr>
        <p:spPr bwMode="auto">
          <a:xfrm>
            <a:off x="5981700" y="5041900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5" name="Line 27"/>
          <p:cNvSpPr>
            <a:spLocks noChangeShapeType="1"/>
          </p:cNvSpPr>
          <p:nvPr/>
        </p:nvSpPr>
        <p:spPr bwMode="auto">
          <a:xfrm>
            <a:off x="3086100" y="5549900"/>
            <a:ext cx="0" cy="26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6" name="Line 28"/>
          <p:cNvSpPr>
            <a:spLocks noChangeShapeType="1"/>
          </p:cNvSpPr>
          <p:nvPr/>
        </p:nvSpPr>
        <p:spPr bwMode="auto">
          <a:xfrm>
            <a:off x="3746500" y="5549900"/>
            <a:ext cx="0" cy="26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7" name="Line 29"/>
          <p:cNvSpPr>
            <a:spLocks noChangeShapeType="1"/>
          </p:cNvSpPr>
          <p:nvPr/>
        </p:nvSpPr>
        <p:spPr bwMode="auto">
          <a:xfrm>
            <a:off x="5930900" y="5549900"/>
            <a:ext cx="0" cy="26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8" name="Rectangle 30"/>
          <p:cNvSpPr>
            <a:spLocks noChangeArrowheads="1"/>
          </p:cNvSpPr>
          <p:nvPr/>
        </p:nvSpPr>
        <p:spPr bwMode="auto">
          <a:xfrm>
            <a:off x="7124700" y="3663950"/>
            <a:ext cx="5588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0</a:t>
            </a:r>
          </a:p>
        </p:txBody>
      </p:sp>
      <p:sp>
        <p:nvSpPr>
          <p:cNvPr id="124959" name="Line 31"/>
          <p:cNvSpPr>
            <a:spLocks noChangeShapeType="1"/>
          </p:cNvSpPr>
          <p:nvPr/>
        </p:nvSpPr>
        <p:spPr bwMode="auto">
          <a:xfrm flipV="1">
            <a:off x="1530350" y="3810000"/>
            <a:ext cx="914400" cy="66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60" name="Rectangle 32"/>
          <p:cNvSpPr>
            <a:spLocks noChangeArrowheads="1"/>
          </p:cNvSpPr>
          <p:nvPr/>
        </p:nvSpPr>
        <p:spPr bwMode="auto">
          <a:xfrm>
            <a:off x="368300" y="4514850"/>
            <a:ext cx="2019300" cy="92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spcBef>
                <a:spcPts val="60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Initialized w/</a:t>
            </a:r>
            <a:br>
              <a:rPr lang="en-US"/>
            </a:br>
            <a:r>
              <a:rPr lang="en-US"/>
              <a:t>mcand, </a:t>
            </a:r>
            <a:br>
              <a:rPr lang="en-US"/>
            </a:br>
            <a:r>
              <a:rPr lang="en-US"/>
              <a:t>shifts it left</a:t>
            </a:r>
          </a:p>
        </p:txBody>
      </p:sp>
      <p:sp>
        <p:nvSpPr>
          <p:cNvPr id="124961" name="Rectangle 33"/>
          <p:cNvSpPr>
            <a:spLocks noChangeArrowheads="1"/>
          </p:cNvSpPr>
          <p:nvPr/>
        </p:nvSpPr>
        <p:spPr bwMode="auto">
          <a:xfrm>
            <a:off x="6959600" y="4044950"/>
            <a:ext cx="2019300" cy="92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l" eaLnBrk="0" hangingPunct="0"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One bit of </a:t>
            </a:r>
            <a:br>
              <a:rPr lang="en-US"/>
            </a:br>
            <a:r>
              <a:rPr lang="en-US"/>
              <a:t>mplier applied </a:t>
            </a:r>
            <a:br>
              <a:rPr lang="en-US"/>
            </a:br>
            <a:r>
              <a:rPr lang="en-US"/>
              <a:t>each cycle</a:t>
            </a:r>
          </a:p>
        </p:txBody>
      </p:sp>
      <p:grpSp>
        <p:nvGrpSpPr>
          <p:cNvPr id="124999" name="Group 71"/>
          <p:cNvGrpSpPr>
            <a:grpSpLocks noChangeAspect="1"/>
          </p:cNvGrpSpPr>
          <p:nvPr/>
        </p:nvGrpSpPr>
        <p:grpSpPr bwMode="auto">
          <a:xfrm rot="5400000" flipH="1">
            <a:off x="2747962" y="4503738"/>
            <a:ext cx="601663" cy="407988"/>
            <a:chOff x="2160" y="3360"/>
            <a:chExt cx="624" cy="384"/>
          </a:xfrm>
        </p:grpSpPr>
        <p:sp>
          <p:nvSpPr>
            <p:cNvPr id="125000" name="AutoShape 72"/>
            <p:cNvSpPr>
              <a:spLocks noChangeAspect="1" noChangeArrowheads="1"/>
            </p:cNvSpPr>
            <p:nvPr/>
          </p:nvSpPr>
          <p:spPr bwMode="auto">
            <a:xfrm flipH="1">
              <a:off x="2304" y="3360"/>
              <a:ext cx="336" cy="384"/>
            </a:xfrm>
            <a:prstGeom prst="flowChartDelay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1" name="Line 73"/>
            <p:cNvSpPr>
              <a:spLocks noChangeAspect="1" noChangeShapeType="1"/>
            </p:cNvSpPr>
            <p:nvPr/>
          </p:nvSpPr>
          <p:spPr bwMode="auto">
            <a:xfrm flipH="1">
              <a:off x="2160" y="35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2" name="Line 74"/>
            <p:cNvSpPr>
              <a:spLocks noChangeAspect="1" noChangeShapeType="1"/>
            </p:cNvSpPr>
            <p:nvPr/>
          </p:nvSpPr>
          <p:spPr bwMode="auto">
            <a:xfrm flipH="1">
              <a:off x="2640" y="340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3" name="Line 75"/>
            <p:cNvSpPr>
              <a:spLocks noChangeAspect="1" noChangeShapeType="1"/>
            </p:cNvSpPr>
            <p:nvPr/>
          </p:nvSpPr>
          <p:spPr bwMode="auto">
            <a:xfrm flipH="1">
              <a:off x="2640" y="369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004" name="Line 76"/>
          <p:cNvSpPr>
            <a:spLocks noChangeShapeType="1"/>
          </p:cNvSpPr>
          <p:nvPr/>
        </p:nvSpPr>
        <p:spPr bwMode="auto">
          <a:xfrm flipV="1">
            <a:off x="3200400" y="4267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05" name="Line 77"/>
          <p:cNvSpPr>
            <a:spLocks noChangeShapeType="1"/>
          </p:cNvSpPr>
          <p:nvPr/>
        </p:nvSpPr>
        <p:spPr bwMode="auto">
          <a:xfrm flipV="1">
            <a:off x="3529013" y="3962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06" name="Line 78"/>
          <p:cNvSpPr>
            <a:spLocks noChangeShapeType="1"/>
          </p:cNvSpPr>
          <p:nvPr/>
        </p:nvSpPr>
        <p:spPr bwMode="auto">
          <a:xfrm>
            <a:off x="3681413" y="4953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5007" name="Group 79"/>
          <p:cNvGrpSpPr>
            <a:grpSpLocks noChangeAspect="1"/>
          </p:cNvGrpSpPr>
          <p:nvPr/>
        </p:nvGrpSpPr>
        <p:grpSpPr bwMode="auto">
          <a:xfrm rot="5400000" flipH="1">
            <a:off x="3381375" y="4503738"/>
            <a:ext cx="601663" cy="407987"/>
            <a:chOff x="2160" y="3360"/>
            <a:chExt cx="624" cy="384"/>
          </a:xfrm>
        </p:grpSpPr>
        <p:sp>
          <p:nvSpPr>
            <p:cNvPr id="125008" name="AutoShape 80"/>
            <p:cNvSpPr>
              <a:spLocks noChangeAspect="1" noChangeArrowheads="1"/>
            </p:cNvSpPr>
            <p:nvPr/>
          </p:nvSpPr>
          <p:spPr bwMode="auto">
            <a:xfrm flipH="1">
              <a:off x="2304" y="3360"/>
              <a:ext cx="336" cy="384"/>
            </a:xfrm>
            <a:prstGeom prst="flowChartDelay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9" name="Line 81"/>
            <p:cNvSpPr>
              <a:spLocks noChangeAspect="1" noChangeShapeType="1"/>
            </p:cNvSpPr>
            <p:nvPr/>
          </p:nvSpPr>
          <p:spPr bwMode="auto">
            <a:xfrm flipH="1">
              <a:off x="2160" y="35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10" name="Line 82"/>
            <p:cNvSpPr>
              <a:spLocks noChangeAspect="1" noChangeShapeType="1"/>
            </p:cNvSpPr>
            <p:nvPr/>
          </p:nvSpPr>
          <p:spPr bwMode="auto">
            <a:xfrm flipH="1">
              <a:off x="2640" y="340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11" name="Line 83"/>
            <p:cNvSpPr>
              <a:spLocks noChangeAspect="1" noChangeShapeType="1"/>
            </p:cNvSpPr>
            <p:nvPr/>
          </p:nvSpPr>
          <p:spPr bwMode="auto">
            <a:xfrm flipH="1">
              <a:off x="2640" y="369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012" name="Line 84"/>
          <p:cNvSpPr>
            <a:spLocks noChangeShapeType="1"/>
          </p:cNvSpPr>
          <p:nvPr/>
        </p:nvSpPr>
        <p:spPr bwMode="auto">
          <a:xfrm flipV="1">
            <a:off x="3833813" y="4267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13" name="Oval 85"/>
          <p:cNvSpPr>
            <a:spLocks noChangeArrowheads="1"/>
          </p:cNvSpPr>
          <p:nvPr/>
        </p:nvSpPr>
        <p:spPr bwMode="auto">
          <a:xfrm>
            <a:off x="3794125" y="4232275"/>
            <a:ext cx="76200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14" name="Line 86"/>
          <p:cNvSpPr>
            <a:spLocks noChangeShapeType="1"/>
          </p:cNvSpPr>
          <p:nvPr/>
        </p:nvSpPr>
        <p:spPr bwMode="auto">
          <a:xfrm flipV="1">
            <a:off x="5689600" y="3962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15" name="Line 87"/>
          <p:cNvSpPr>
            <a:spLocks noChangeShapeType="1"/>
          </p:cNvSpPr>
          <p:nvPr/>
        </p:nvSpPr>
        <p:spPr bwMode="auto">
          <a:xfrm>
            <a:off x="5842000" y="4953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5016" name="Group 88"/>
          <p:cNvGrpSpPr>
            <a:grpSpLocks noChangeAspect="1"/>
          </p:cNvGrpSpPr>
          <p:nvPr/>
        </p:nvGrpSpPr>
        <p:grpSpPr bwMode="auto">
          <a:xfrm rot="5400000" flipH="1">
            <a:off x="5541962" y="4503738"/>
            <a:ext cx="601663" cy="407988"/>
            <a:chOff x="2160" y="3360"/>
            <a:chExt cx="624" cy="384"/>
          </a:xfrm>
        </p:grpSpPr>
        <p:sp>
          <p:nvSpPr>
            <p:cNvPr id="125017" name="AutoShape 89"/>
            <p:cNvSpPr>
              <a:spLocks noChangeAspect="1" noChangeArrowheads="1"/>
            </p:cNvSpPr>
            <p:nvPr/>
          </p:nvSpPr>
          <p:spPr bwMode="auto">
            <a:xfrm flipH="1">
              <a:off x="2304" y="3360"/>
              <a:ext cx="336" cy="384"/>
            </a:xfrm>
            <a:prstGeom prst="flowChartDelay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18" name="Line 90"/>
            <p:cNvSpPr>
              <a:spLocks noChangeAspect="1" noChangeShapeType="1"/>
            </p:cNvSpPr>
            <p:nvPr/>
          </p:nvSpPr>
          <p:spPr bwMode="auto">
            <a:xfrm flipH="1">
              <a:off x="2160" y="35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19" name="Line 91"/>
            <p:cNvSpPr>
              <a:spLocks noChangeAspect="1" noChangeShapeType="1"/>
            </p:cNvSpPr>
            <p:nvPr/>
          </p:nvSpPr>
          <p:spPr bwMode="auto">
            <a:xfrm flipH="1">
              <a:off x="2640" y="340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20" name="Line 92"/>
            <p:cNvSpPr>
              <a:spLocks noChangeAspect="1" noChangeShapeType="1"/>
            </p:cNvSpPr>
            <p:nvPr/>
          </p:nvSpPr>
          <p:spPr bwMode="auto">
            <a:xfrm flipH="1">
              <a:off x="2640" y="369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021" name="Oval 93"/>
          <p:cNvSpPr>
            <a:spLocks noChangeArrowheads="1"/>
          </p:cNvSpPr>
          <p:nvPr/>
        </p:nvSpPr>
        <p:spPr bwMode="auto">
          <a:xfrm>
            <a:off x="5954713" y="4232275"/>
            <a:ext cx="76200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22" name="Line 94"/>
          <p:cNvSpPr>
            <a:spLocks noChangeShapeType="1"/>
          </p:cNvSpPr>
          <p:nvPr/>
        </p:nvSpPr>
        <p:spPr bwMode="auto">
          <a:xfrm flipV="1">
            <a:off x="5991225" y="4267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5027" name="Group 99"/>
          <p:cNvGrpSpPr>
            <a:grpSpLocks/>
          </p:cNvGrpSpPr>
          <p:nvPr/>
        </p:nvGrpSpPr>
        <p:grpSpPr bwMode="auto">
          <a:xfrm>
            <a:off x="2590800" y="3016250"/>
            <a:ext cx="3886200" cy="641350"/>
            <a:chOff x="1632" y="1900"/>
            <a:chExt cx="2448" cy="404"/>
          </a:xfrm>
        </p:grpSpPr>
        <p:sp>
          <p:nvSpPr>
            <p:cNvPr id="125024" name="Text Box 96"/>
            <p:cNvSpPr txBox="1">
              <a:spLocks noChangeArrowheads="1"/>
            </p:cNvSpPr>
            <p:nvPr/>
          </p:nvSpPr>
          <p:spPr bwMode="auto">
            <a:xfrm>
              <a:off x="2256" y="1900"/>
              <a:ext cx="1018" cy="40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chemeClr val="folHlink"/>
                  </a:solidFill>
                  <a:latin typeface="Bradley Hand ITC" pitchFamily="66" charset="0"/>
                </a:rPr>
                <a:t>2N bits</a:t>
              </a:r>
            </a:p>
          </p:txBody>
        </p:sp>
        <p:sp>
          <p:nvSpPr>
            <p:cNvPr id="125025" name="Line 97"/>
            <p:cNvSpPr>
              <a:spLocks noChangeShapeType="1"/>
            </p:cNvSpPr>
            <p:nvPr/>
          </p:nvSpPr>
          <p:spPr bwMode="auto">
            <a:xfrm flipH="1">
              <a:off x="1632" y="2112"/>
              <a:ext cx="624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26" name="Line 98"/>
            <p:cNvSpPr>
              <a:spLocks noChangeShapeType="1"/>
            </p:cNvSpPr>
            <p:nvPr/>
          </p:nvSpPr>
          <p:spPr bwMode="auto">
            <a:xfrm>
              <a:off x="3312" y="2112"/>
              <a:ext cx="76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028" name="Rectangle 100"/>
          <p:cNvSpPr>
            <a:spLocks noChangeArrowheads="1"/>
          </p:cNvSpPr>
          <p:nvPr/>
        </p:nvSpPr>
        <p:spPr bwMode="auto">
          <a:xfrm>
            <a:off x="2590800" y="3048000"/>
            <a:ext cx="3962400" cy="4572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029" name="Text Box 101"/>
          <p:cNvSpPr txBox="1">
            <a:spLocks noChangeArrowheads="1"/>
          </p:cNvSpPr>
          <p:nvPr/>
        </p:nvSpPr>
        <p:spPr bwMode="auto">
          <a:xfrm>
            <a:off x="8250238" y="6216650"/>
            <a:ext cx="893762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©Hauck</a:t>
            </a:r>
            <a:r>
              <a:rPr lang="en-US" sz="1600" b="1">
                <a:latin typeface="Arial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2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5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5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0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2006</a:t>
            </a:r>
          </a:p>
        </p:txBody>
      </p:sp>
      <p:sp>
        <p:nvSpPr>
          <p:cNvPr id="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 5324 - VLSI Design II - © Kia Bazargan</a:t>
            </a:r>
          </a:p>
        </p:txBody>
      </p:sp>
      <p:sp>
        <p:nvSpPr>
          <p:cNvPr id="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9A-DB6F-4AC1-989C-9306C37532C8}" type="slidenum">
              <a:rPr lang="en-US"/>
              <a:pPr/>
              <a:t>137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Sequential Multiplier – Resource Requirements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41910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Adder: 2N-bit</a:t>
            </a:r>
          </a:p>
          <a:p>
            <a:pPr>
              <a:lnSpc>
                <a:spcPct val="90000"/>
              </a:lnSpc>
            </a:pPr>
            <a:r>
              <a:rPr lang="en-US"/>
              <a:t>Registers: 2N-bit wide</a:t>
            </a:r>
          </a:p>
          <a:p>
            <a:pPr>
              <a:lnSpc>
                <a:spcPct val="90000"/>
              </a:lnSpc>
            </a:pPr>
            <a:r>
              <a:rPr lang="en-US"/>
              <a:t>Better design:</a:t>
            </a:r>
          </a:p>
          <a:p>
            <a:pPr lvl="1">
              <a:lnSpc>
                <a:spcPct val="90000"/>
              </a:lnSpc>
            </a:pPr>
            <a:r>
              <a:rPr lang="en-US"/>
              <a:t>Shift result register to </a:t>
            </a:r>
            <a:r>
              <a:rPr lang="en-US" b="1"/>
              <a:t>right</a:t>
            </a:r>
          </a:p>
          <a:p>
            <a:pPr lvl="1">
              <a:lnSpc>
                <a:spcPct val="90000"/>
              </a:lnSpc>
            </a:pPr>
            <a:r>
              <a:rPr lang="en-US"/>
              <a:t>Uses N AND gates</a:t>
            </a:r>
          </a:p>
          <a:p>
            <a:pPr lvl="1">
              <a:lnSpc>
                <a:spcPct val="90000"/>
              </a:lnSpc>
            </a:pPr>
            <a:r>
              <a:rPr lang="en-US"/>
              <a:t>Uses N-bit adder 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grpSp>
        <p:nvGrpSpPr>
          <p:cNvPr id="126045" name="Group 93"/>
          <p:cNvGrpSpPr>
            <a:grpSpLocks/>
          </p:cNvGrpSpPr>
          <p:nvPr/>
        </p:nvGrpSpPr>
        <p:grpSpPr bwMode="auto">
          <a:xfrm>
            <a:off x="4114800" y="990600"/>
            <a:ext cx="4953000" cy="2565400"/>
            <a:chOff x="3436" y="736"/>
            <a:chExt cx="2084" cy="1616"/>
          </a:xfrm>
        </p:grpSpPr>
        <p:sp>
          <p:nvSpPr>
            <p:cNvPr id="125956" name="Rectangle 4"/>
            <p:cNvSpPr>
              <a:spLocks noChangeArrowheads="1"/>
            </p:cNvSpPr>
            <p:nvPr/>
          </p:nvSpPr>
          <p:spPr bwMode="auto">
            <a:xfrm>
              <a:off x="3436" y="1728"/>
              <a:ext cx="1939" cy="216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Adder</a:t>
              </a:r>
            </a:p>
          </p:txBody>
        </p:sp>
        <p:sp>
          <p:nvSpPr>
            <p:cNvPr id="125957" name="Rectangle 5"/>
            <p:cNvSpPr>
              <a:spLocks noChangeArrowheads="1"/>
            </p:cNvSpPr>
            <p:nvPr/>
          </p:nvSpPr>
          <p:spPr bwMode="auto">
            <a:xfrm>
              <a:off x="3436" y="736"/>
              <a:ext cx="1939" cy="21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Register</a:t>
              </a:r>
            </a:p>
          </p:txBody>
        </p:sp>
        <p:sp>
          <p:nvSpPr>
            <p:cNvPr id="125958" name="Line 6"/>
            <p:cNvSpPr>
              <a:spLocks noChangeShapeType="1"/>
            </p:cNvSpPr>
            <p:nvPr/>
          </p:nvSpPr>
          <p:spPr bwMode="auto">
            <a:xfrm flipV="1">
              <a:off x="3599" y="96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59" name="Line 7"/>
            <p:cNvSpPr>
              <a:spLocks noChangeShapeType="1"/>
            </p:cNvSpPr>
            <p:nvPr/>
          </p:nvSpPr>
          <p:spPr bwMode="auto">
            <a:xfrm>
              <a:off x="3673" y="158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60" name="Line 8"/>
            <p:cNvSpPr>
              <a:spLocks noChangeShapeType="1"/>
            </p:cNvSpPr>
            <p:nvPr/>
          </p:nvSpPr>
          <p:spPr bwMode="auto">
            <a:xfrm>
              <a:off x="3747" y="1152"/>
              <a:ext cx="17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61" name="Rectangle 9"/>
            <p:cNvSpPr>
              <a:spLocks noChangeArrowheads="1"/>
            </p:cNvSpPr>
            <p:nvPr/>
          </p:nvSpPr>
          <p:spPr bwMode="auto">
            <a:xfrm>
              <a:off x="3436" y="2136"/>
              <a:ext cx="1939" cy="21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/>
                <a:t>Shift Register</a:t>
              </a:r>
            </a:p>
          </p:txBody>
        </p:sp>
        <p:sp>
          <p:nvSpPr>
            <p:cNvPr id="125963" name="Line 11"/>
            <p:cNvSpPr>
              <a:spLocks noChangeShapeType="1"/>
            </p:cNvSpPr>
            <p:nvPr/>
          </p:nvSpPr>
          <p:spPr bwMode="auto">
            <a:xfrm flipV="1">
              <a:off x="3765" y="1640"/>
              <a:ext cx="0" cy="4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64" name="Line 12"/>
            <p:cNvSpPr>
              <a:spLocks noChangeShapeType="1"/>
            </p:cNvSpPr>
            <p:nvPr/>
          </p:nvSpPr>
          <p:spPr bwMode="auto">
            <a:xfrm flipH="1">
              <a:off x="3713" y="1644"/>
              <a:ext cx="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65" name="Line 13"/>
            <p:cNvSpPr>
              <a:spLocks noChangeShapeType="1"/>
            </p:cNvSpPr>
            <p:nvPr/>
          </p:nvSpPr>
          <p:spPr bwMode="auto">
            <a:xfrm>
              <a:off x="3716" y="1648"/>
              <a:ext cx="0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66" name="Line 14"/>
            <p:cNvSpPr>
              <a:spLocks noChangeShapeType="1"/>
            </p:cNvSpPr>
            <p:nvPr/>
          </p:nvSpPr>
          <p:spPr bwMode="auto">
            <a:xfrm flipV="1">
              <a:off x="4092" y="1632"/>
              <a:ext cx="0" cy="4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67" name="Line 15"/>
            <p:cNvSpPr>
              <a:spLocks noChangeShapeType="1"/>
            </p:cNvSpPr>
            <p:nvPr/>
          </p:nvSpPr>
          <p:spPr bwMode="auto">
            <a:xfrm flipH="1">
              <a:off x="4039" y="1636"/>
              <a:ext cx="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68" name="Line 16"/>
            <p:cNvSpPr>
              <a:spLocks noChangeShapeType="1"/>
            </p:cNvSpPr>
            <p:nvPr/>
          </p:nvSpPr>
          <p:spPr bwMode="auto">
            <a:xfrm>
              <a:off x="4042" y="1640"/>
              <a:ext cx="0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69" name="Line 17"/>
            <p:cNvSpPr>
              <a:spLocks noChangeShapeType="1"/>
            </p:cNvSpPr>
            <p:nvPr/>
          </p:nvSpPr>
          <p:spPr bwMode="auto">
            <a:xfrm flipV="1">
              <a:off x="5144" y="1632"/>
              <a:ext cx="0" cy="4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70" name="Line 18"/>
            <p:cNvSpPr>
              <a:spLocks noChangeShapeType="1"/>
            </p:cNvSpPr>
            <p:nvPr/>
          </p:nvSpPr>
          <p:spPr bwMode="auto">
            <a:xfrm flipH="1">
              <a:off x="5092" y="1636"/>
              <a:ext cx="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71" name="Line 19"/>
            <p:cNvSpPr>
              <a:spLocks noChangeShapeType="1"/>
            </p:cNvSpPr>
            <p:nvPr/>
          </p:nvSpPr>
          <p:spPr bwMode="auto">
            <a:xfrm>
              <a:off x="5095" y="1640"/>
              <a:ext cx="0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72" name="Line 20"/>
            <p:cNvSpPr>
              <a:spLocks noChangeShapeType="1"/>
            </p:cNvSpPr>
            <p:nvPr/>
          </p:nvSpPr>
          <p:spPr bwMode="auto">
            <a:xfrm>
              <a:off x="3691" y="1960"/>
              <a:ext cx="0" cy="1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73" name="Line 21"/>
            <p:cNvSpPr>
              <a:spLocks noChangeShapeType="1"/>
            </p:cNvSpPr>
            <p:nvPr/>
          </p:nvSpPr>
          <p:spPr bwMode="auto">
            <a:xfrm>
              <a:off x="4012" y="1960"/>
              <a:ext cx="0" cy="1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74" name="Line 22"/>
            <p:cNvSpPr>
              <a:spLocks noChangeShapeType="1"/>
            </p:cNvSpPr>
            <p:nvPr/>
          </p:nvSpPr>
          <p:spPr bwMode="auto">
            <a:xfrm>
              <a:off x="5071" y="1960"/>
              <a:ext cx="0" cy="1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5976" name="Group 24"/>
            <p:cNvGrpSpPr>
              <a:grpSpLocks noChangeAspect="1"/>
            </p:cNvGrpSpPr>
            <p:nvPr/>
          </p:nvGrpSpPr>
          <p:grpSpPr bwMode="auto">
            <a:xfrm rot="5400000" flipH="1">
              <a:off x="3484" y="1331"/>
              <a:ext cx="379" cy="197"/>
              <a:chOff x="2160" y="3360"/>
              <a:chExt cx="624" cy="384"/>
            </a:xfrm>
          </p:grpSpPr>
          <p:sp>
            <p:nvSpPr>
              <p:cNvPr id="125977" name="AutoShape 25"/>
              <p:cNvSpPr>
                <a:spLocks noChangeAspect="1" noChangeArrowheads="1"/>
              </p:cNvSpPr>
              <p:nvPr/>
            </p:nvSpPr>
            <p:spPr bwMode="auto">
              <a:xfrm flipH="1">
                <a:off x="2304" y="3360"/>
                <a:ext cx="336" cy="38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78" name="Line 26"/>
              <p:cNvSpPr>
                <a:spLocks noChangeAspect="1" noChangeShapeType="1"/>
              </p:cNvSpPr>
              <p:nvPr/>
            </p:nvSpPr>
            <p:spPr bwMode="auto">
              <a:xfrm flipH="1">
                <a:off x="2160" y="3552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79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2640" y="340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80" name="Line 28"/>
              <p:cNvSpPr>
                <a:spLocks noChangeAspect="1" noChangeShapeType="1"/>
              </p:cNvSpPr>
              <p:nvPr/>
            </p:nvSpPr>
            <p:spPr bwMode="auto">
              <a:xfrm flipH="1">
                <a:off x="2640" y="3696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5981" name="Line 29"/>
            <p:cNvSpPr>
              <a:spLocks noChangeShapeType="1"/>
            </p:cNvSpPr>
            <p:nvPr/>
          </p:nvSpPr>
          <p:spPr bwMode="auto">
            <a:xfrm flipV="1">
              <a:off x="3747" y="115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82" name="Line 30"/>
            <p:cNvSpPr>
              <a:spLocks noChangeShapeType="1"/>
            </p:cNvSpPr>
            <p:nvPr/>
          </p:nvSpPr>
          <p:spPr bwMode="auto">
            <a:xfrm flipV="1">
              <a:off x="3906" y="96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83" name="Line 31"/>
            <p:cNvSpPr>
              <a:spLocks noChangeShapeType="1"/>
            </p:cNvSpPr>
            <p:nvPr/>
          </p:nvSpPr>
          <p:spPr bwMode="auto">
            <a:xfrm>
              <a:off x="3980" y="158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5984" name="Group 32"/>
            <p:cNvGrpSpPr>
              <a:grpSpLocks noChangeAspect="1"/>
            </p:cNvGrpSpPr>
            <p:nvPr/>
          </p:nvGrpSpPr>
          <p:grpSpPr bwMode="auto">
            <a:xfrm rot="5400000" flipH="1">
              <a:off x="3791" y="1331"/>
              <a:ext cx="379" cy="197"/>
              <a:chOff x="2160" y="3360"/>
              <a:chExt cx="624" cy="384"/>
            </a:xfrm>
          </p:grpSpPr>
          <p:sp>
            <p:nvSpPr>
              <p:cNvPr id="125985" name="AutoShape 33"/>
              <p:cNvSpPr>
                <a:spLocks noChangeAspect="1" noChangeArrowheads="1"/>
              </p:cNvSpPr>
              <p:nvPr/>
            </p:nvSpPr>
            <p:spPr bwMode="auto">
              <a:xfrm flipH="1">
                <a:off x="2304" y="3360"/>
                <a:ext cx="336" cy="38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86" name="Line 34"/>
              <p:cNvSpPr>
                <a:spLocks noChangeAspect="1" noChangeShapeType="1"/>
              </p:cNvSpPr>
              <p:nvPr/>
            </p:nvSpPr>
            <p:spPr bwMode="auto">
              <a:xfrm flipH="1">
                <a:off x="2160" y="3552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87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2640" y="340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88" name="Line 36"/>
              <p:cNvSpPr>
                <a:spLocks noChangeAspect="1" noChangeShapeType="1"/>
              </p:cNvSpPr>
              <p:nvPr/>
            </p:nvSpPr>
            <p:spPr bwMode="auto">
              <a:xfrm flipH="1">
                <a:off x="2640" y="3696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5989" name="Line 37"/>
            <p:cNvSpPr>
              <a:spLocks noChangeShapeType="1"/>
            </p:cNvSpPr>
            <p:nvPr/>
          </p:nvSpPr>
          <p:spPr bwMode="auto">
            <a:xfrm flipV="1">
              <a:off x="4054" y="115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90" name="Oval 38"/>
            <p:cNvSpPr>
              <a:spLocks noChangeArrowheads="1"/>
            </p:cNvSpPr>
            <p:nvPr/>
          </p:nvSpPr>
          <p:spPr bwMode="auto">
            <a:xfrm>
              <a:off x="4035" y="1130"/>
              <a:ext cx="37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91" name="Line 39"/>
            <p:cNvSpPr>
              <a:spLocks noChangeShapeType="1"/>
            </p:cNvSpPr>
            <p:nvPr/>
          </p:nvSpPr>
          <p:spPr bwMode="auto">
            <a:xfrm flipV="1">
              <a:off x="4954" y="96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92" name="Line 40"/>
            <p:cNvSpPr>
              <a:spLocks noChangeShapeType="1"/>
            </p:cNvSpPr>
            <p:nvPr/>
          </p:nvSpPr>
          <p:spPr bwMode="auto">
            <a:xfrm>
              <a:off x="5027" y="158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5993" name="Group 41"/>
            <p:cNvGrpSpPr>
              <a:grpSpLocks noChangeAspect="1"/>
            </p:cNvGrpSpPr>
            <p:nvPr/>
          </p:nvGrpSpPr>
          <p:grpSpPr bwMode="auto">
            <a:xfrm rot="5400000" flipH="1">
              <a:off x="4838" y="1331"/>
              <a:ext cx="379" cy="198"/>
              <a:chOff x="2160" y="3360"/>
              <a:chExt cx="624" cy="384"/>
            </a:xfrm>
          </p:grpSpPr>
          <p:sp>
            <p:nvSpPr>
              <p:cNvPr id="125994" name="AutoShape 42"/>
              <p:cNvSpPr>
                <a:spLocks noChangeAspect="1" noChangeArrowheads="1"/>
              </p:cNvSpPr>
              <p:nvPr/>
            </p:nvSpPr>
            <p:spPr bwMode="auto">
              <a:xfrm flipH="1">
                <a:off x="2304" y="3360"/>
                <a:ext cx="336" cy="384"/>
              </a:xfrm>
              <a:prstGeom prst="flowChartDelay">
                <a:avLst/>
              </a:prstGeom>
              <a:solidFill>
                <a:srgbClr val="EAEAEA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95" name="Line 43"/>
              <p:cNvSpPr>
                <a:spLocks noChangeAspect="1" noChangeShapeType="1"/>
              </p:cNvSpPr>
              <p:nvPr/>
            </p:nvSpPr>
            <p:spPr bwMode="auto">
              <a:xfrm flipH="1">
                <a:off x="2160" y="3552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96" name="Line 44"/>
              <p:cNvSpPr>
                <a:spLocks noChangeAspect="1" noChangeShapeType="1"/>
              </p:cNvSpPr>
              <p:nvPr/>
            </p:nvSpPr>
            <p:spPr bwMode="auto">
              <a:xfrm flipH="1">
                <a:off x="2640" y="340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97" name="Line 45"/>
              <p:cNvSpPr>
                <a:spLocks noChangeAspect="1" noChangeShapeType="1"/>
              </p:cNvSpPr>
              <p:nvPr/>
            </p:nvSpPr>
            <p:spPr bwMode="auto">
              <a:xfrm flipH="1">
                <a:off x="2640" y="3696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5998" name="Oval 46"/>
            <p:cNvSpPr>
              <a:spLocks noChangeArrowheads="1"/>
            </p:cNvSpPr>
            <p:nvPr/>
          </p:nvSpPr>
          <p:spPr bwMode="auto">
            <a:xfrm>
              <a:off x="5082" y="1130"/>
              <a:ext cx="37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99" name="Line 47"/>
            <p:cNvSpPr>
              <a:spLocks noChangeShapeType="1"/>
            </p:cNvSpPr>
            <p:nvPr/>
          </p:nvSpPr>
          <p:spPr bwMode="auto">
            <a:xfrm flipV="1">
              <a:off x="5100" y="115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6001" name="Text Box 49"/>
          <p:cNvSpPr txBox="1">
            <a:spLocks noChangeArrowheads="1"/>
          </p:cNvSpPr>
          <p:nvPr/>
        </p:nvSpPr>
        <p:spPr bwMode="auto">
          <a:xfrm>
            <a:off x="8250238" y="6216650"/>
            <a:ext cx="893762" cy="244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1">
                <a:latin typeface="Arial" charset="0"/>
              </a:rPr>
              <a:t>[</a:t>
            </a:r>
            <a:r>
              <a:rPr lang="en-US" sz="1600" b="1">
                <a:latin typeface="Arial" charset="0"/>
                <a:cs typeface="Arial" charset="0"/>
              </a:rPr>
              <a:t>©Hauck</a:t>
            </a:r>
            <a:r>
              <a:rPr lang="en-US" sz="1600" b="1">
                <a:latin typeface="Arial" charset="0"/>
              </a:rPr>
              <a:t>]</a:t>
            </a:r>
          </a:p>
        </p:txBody>
      </p:sp>
      <p:sp>
        <p:nvSpPr>
          <p:cNvPr id="126047" name="Rectangle 95"/>
          <p:cNvSpPr>
            <a:spLocks noChangeArrowheads="1"/>
          </p:cNvSpPr>
          <p:nvPr/>
        </p:nvSpPr>
        <p:spPr bwMode="auto">
          <a:xfrm>
            <a:off x="1295400" y="5410200"/>
            <a:ext cx="2409825" cy="3429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Adder</a:t>
            </a:r>
          </a:p>
        </p:txBody>
      </p:sp>
      <p:sp>
        <p:nvSpPr>
          <p:cNvPr id="126048" name="Rectangle 96"/>
          <p:cNvSpPr>
            <a:spLocks noChangeArrowheads="1"/>
          </p:cNvSpPr>
          <p:nvPr/>
        </p:nvSpPr>
        <p:spPr bwMode="auto">
          <a:xfrm>
            <a:off x="1295400" y="3835400"/>
            <a:ext cx="2409825" cy="342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Register</a:t>
            </a:r>
          </a:p>
        </p:txBody>
      </p:sp>
      <p:sp>
        <p:nvSpPr>
          <p:cNvPr id="126049" name="Line 97"/>
          <p:cNvSpPr>
            <a:spLocks noChangeShapeType="1"/>
          </p:cNvSpPr>
          <p:nvPr/>
        </p:nvSpPr>
        <p:spPr bwMode="auto">
          <a:xfrm flipV="1">
            <a:off x="1498600" y="4191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50" name="Line 98"/>
          <p:cNvSpPr>
            <a:spLocks noChangeShapeType="1"/>
          </p:cNvSpPr>
          <p:nvPr/>
        </p:nvSpPr>
        <p:spPr bwMode="auto">
          <a:xfrm>
            <a:off x="1590675" y="5181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51" name="Line 99"/>
          <p:cNvSpPr>
            <a:spLocks noChangeShapeType="1"/>
          </p:cNvSpPr>
          <p:nvPr/>
        </p:nvSpPr>
        <p:spPr bwMode="auto">
          <a:xfrm>
            <a:off x="1682750" y="4495800"/>
            <a:ext cx="2203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52" name="Rectangle 100"/>
          <p:cNvSpPr>
            <a:spLocks noChangeArrowheads="1"/>
          </p:cNvSpPr>
          <p:nvPr/>
        </p:nvSpPr>
        <p:spPr bwMode="auto">
          <a:xfrm>
            <a:off x="1295400" y="6057900"/>
            <a:ext cx="4800600" cy="342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Shift Register</a:t>
            </a:r>
          </a:p>
        </p:txBody>
      </p:sp>
      <p:sp>
        <p:nvSpPr>
          <p:cNvPr id="126053" name="Line 101"/>
          <p:cNvSpPr>
            <a:spLocks noChangeShapeType="1"/>
          </p:cNvSpPr>
          <p:nvPr/>
        </p:nvSpPr>
        <p:spPr bwMode="auto">
          <a:xfrm flipV="1">
            <a:off x="1704975" y="5270500"/>
            <a:ext cx="0" cy="78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54" name="Line 102"/>
          <p:cNvSpPr>
            <a:spLocks noChangeShapeType="1"/>
          </p:cNvSpPr>
          <p:nvPr/>
        </p:nvSpPr>
        <p:spPr bwMode="auto">
          <a:xfrm flipH="1">
            <a:off x="1639888" y="5276850"/>
            <a:ext cx="68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55" name="Line 103"/>
          <p:cNvSpPr>
            <a:spLocks noChangeShapeType="1"/>
          </p:cNvSpPr>
          <p:nvPr/>
        </p:nvSpPr>
        <p:spPr bwMode="auto">
          <a:xfrm>
            <a:off x="1643063" y="5283200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56" name="Line 104"/>
          <p:cNvSpPr>
            <a:spLocks noChangeShapeType="1"/>
          </p:cNvSpPr>
          <p:nvPr/>
        </p:nvSpPr>
        <p:spPr bwMode="auto">
          <a:xfrm flipV="1">
            <a:off x="2111375" y="5257800"/>
            <a:ext cx="0" cy="78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57" name="Line 105"/>
          <p:cNvSpPr>
            <a:spLocks noChangeShapeType="1"/>
          </p:cNvSpPr>
          <p:nvPr/>
        </p:nvSpPr>
        <p:spPr bwMode="auto">
          <a:xfrm flipH="1">
            <a:off x="2044700" y="5264150"/>
            <a:ext cx="69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58" name="Line 106"/>
          <p:cNvSpPr>
            <a:spLocks noChangeShapeType="1"/>
          </p:cNvSpPr>
          <p:nvPr/>
        </p:nvSpPr>
        <p:spPr bwMode="auto">
          <a:xfrm>
            <a:off x="2049463" y="5270500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59" name="Line 107"/>
          <p:cNvSpPr>
            <a:spLocks noChangeShapeType="1"/>
          </p:cNvSpPr>
          <p:nvPr/>
        </p:nvSpPr>
        <p:spPr bwMode="auto">
          <a:xfrm flipV="1">
            <a:off x="3419475" y="5257800"/>
            <a:ext cx="0" cy="78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60" name="Line 108"/>
          <p:cNvSpPr>
            <a:spLocks noChangeShapeType="1"/>
          </p:cNvSpPr>
          <p:nvPr/>
        </p:nvSpPr>
        <p:spPr bwMode="auto">
          <a:xfrm flipH="1">
            <a:off x="3354388" y="5264150"/>
            <a:ext cx="69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61" name="Line 109"/>
          <p:cNvSpPr>
            <a:spLocks noChangeShapeType="1"/>
          </p:cNvSpPr>
          <p:nvPr/>
        </p:nvSpPr>
        <p:spPr bwMode="auto">
          <a:xfrm>
            <a:off x="3357563" y="5270500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62" name="Line 110"/>
          <p:cNvSpPr>
            <a:spLocks noChangeShapeType="1"/>
          </p:cNvSpPr>
          <p:nvPr/>
        </p:nvSpPr>
        <p:spPr bwMode="auto">
          <a:xfrm>
            <a:off x="1612900" y="5778500"/>
            <a:ext cx="0" cy="26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63" name="Line 111"/>
          <p:cNvSpPr>
            <a:spLocks noChangeShapeType="1"/>
          </p:cNvSpPr>
          <p:nvPr/>
        </p:nvSpPr>
        <p:spPr bwMode="auto">
          <a:xfrm>
            <a:off x="2011363" y="5778500"/>
            <a:ext cx="0" cy="26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64" name="Line 112"/>
          <p:cNvSpPr>
            <a:spLocks noChangeShapeType="1"/>
          </p:cNvSpPr>
          <p:nvPr/>
        </p:nvSpPr>
        <p:spPr bwMode="auto">
          <a:xfrm>
            <a:off x="3327400" y="5778500"/>
            <a:ext cx="0" cy="26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6065" name="Group 113"/>
          <p:cNvGrpSpPr>
            <a:grpSpLocks noChangeAspect="1"/>
          </p:cNvGrpSpPr>
          <p:nvPr/>
        </p:nvGrpSpPr>
        <p:grpSpPr bwMode="auto">
          <a:xfrm rot="5400000" flipH="1">
            <a:off x="1289844" y="4814094"/>
            <a:ext cx="601663" cy="244475"/>
            <a:chOff x="2160" y="3360"/>
            <a:chExt cx="624" cy="384"/>
          </a:xfrm>
        </p:grpSpPr>
        <p:sp>
          <p:nvSpPr>
            <p:cNvPr id="126066" name="AutoShape 114"/>
            <p:cNvSpPr>
              <a:spLocks noChangeAspect="1" noChangeArrowheads="1"/>
            </p:cNvSpPr>
            <p:nvPr/>
          </p:nvSpPr>
          <p:spPr bwMode="auto">
            <a:xfrm flipH="1">
              <a:off x="2304" y="3360"/>
              <a:ext cx="336" cy="384"/>
            </a:xfrm>
            <a:prstGeom prst="flowChartDelay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67" name="Line 115"/>
            <p:cNvSpPr>
              <a:spLocks noChangeAspect="1" noChangeShapeType="1"/>
            </p:cNvSpPr>
            <p:nvPr/>
          </p:nvSpPr>
          <p:spPr bwMode="auto">
            <a:xfrm flipH="1">
              <a:off x="2160" y="35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68" name="Line 116"/>
            <p:cNvSpPr>
              <a:spLocks noChangeAspect="1" noChangeShapeType="1"/>
            </p:cNvSpPr>
            <p:nvPr/>
          </p:nvSpPr>
          <p:spPr bwMode="auto">
            <a:xfrm flipH="1">
              <a:off x="2640" y="340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69" name="Line 117"/>
            <p:cNvSpPr>
              <a:spLocks noChangeAspect="1" noChangeShapeType="1"/>
            </p:cNvSpPr>
            <p:nvPr/>
          </p:nvSpPr>
          <p:spPr bwMode="auto">
            <a:xfrm flipH="1">
              <a:off x="2640" y="369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6070" name="Line 118"/>
          <p:cNvSpPr>
            <a:spLocks noChangeShapeType="1"/>
          </p:cNvSpPr>
          <p:nvPr/>
        </p:nvSpPr>
        <p:spPr bwMode="auto">
          <a:xfrm flipV="1">
            <a:off x="1682750" y="4495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71" name="Line 119"/>
          <p:cNvSpPr>
            <a:spLocks noChangeShapeType="1"/>
          </p:cNvSpPr>
          <p:nvPr/>
        </p:nvSpPr>
        <p:spPr bwMode="auto">
          <a:xfrm flipV="1">
            <a:off x="1879600" y="4191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72" name="Line 120"/>
          <p:cNvSpPr>
            <a:spLocks noChangeShapeType="1"/>
          </p:cNvSpPr>
          <p:nvPr/>
        </p:nvSpPr>
        <p:spPr bwMode="auto">
          <a:xfrm>
            <a:off x="1971675" y="5181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6073" name="Group 121"/>
          <p:cNvGrpSpPr>
            <a:grpSpLocks noChangeAspect="1"/>
          </p:cNvGrpSpPr>
          <p:nvPr/>
        </p:nvGrpSpPr>
        <p:grpSpPr bwMode="auto">
          <a:xfrm rot="5400000" flipH="1">
            <a:off x="1671637" y="4813301"/>
            <a:ext cx="601663" cy="246062"/>
            <a:chOff x="2160" y="3360"/>
            <a:chExt cx="624" cy="384"/>
          </a:xfrm>
        </p:grpSpPr>
        <p:sp>
          <p:nvSpPr>
            <p:cNvPr id="126074" name="AutoShape 122"/>
            <p:cNvSpPr>
              <a:spLocks noChangeAspect="1" noChangeArrowheads="1"/>
            </p:cNvSpPr>
            <p:nvPr/>
          </p:nvSpPr>
          <p:spPr bwMode="auto">
            <a:xfrm flipH="1">
              <a:off x="2304" y="3360"/>
              <a:ext cx="336" cy="384"/>
            </a:xfrm>
            <a:prstGeom prst="flowChartDelay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75" name="Line 123"/>
            <p:cNvSpPr>
              <a:spLocks noChangeAspect="1" noChangeShapeType="1"/>
            </p:cNvSpPr>
            <p:nvPr/>
          </p:nvSpPr>
          <p:spPr bwMode="auto">
            <a:xfrm flipH="1">
              <a:off x="2160" y="35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76" name="Line 124"/>
            <p:cNvSpPr>
              <a:spLocks noChangeAspect="1" noChangeShapeType="1"/>
            </p:cNvSpPr>
            <p:nvPr/>
          </p:nvSpPr>
          <p:spPr bwMode="auto">
            <a:xfrm flipH="1">
              <a:off x="2640" y="340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77" name="Line 125"/>
            <p:cNvSpPr>
              <a:spLocks noChangeAspect="1" noChangeShapeType="1"/>
            </p:cNvSpPr>
            <p:nvPr/>
          </p:nvSpPr>
          <p:spPr bwMode="auto">
            <a:xfrm flipH="1">
              <a:off x="2640" y="369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6078" name="Line 126"/>
          <p:cNvSpPr>
            <a:spLocks noChangeShapeType="1"/>
          </p:cNvSpPr>
          <p:nvPr/>
        </p:nvSpPr>
        <p:spPr bwMode="auto">
          <a:xfrm flipV="1">
            <a:off x="2063750" y="4495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79" name="Oval 127"/>
          <p:cNvSpPr>
            <a:spLocks noChangeArrowheads="1"/>
          </p:cNvSpPr>
          <p:nvPr/>
        </p:nvSpPr>
        <p:spPr bwMode="auto">
          <a:xfrm>
            <a:off x="2039938" y="4460875"/>
            <a:ext cx="46037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80" name="Line 128"/>
          <p:cNvSpPr>
            <a:spLocks noChangeShapeType="1"/>
          </p:cNvSpPr>
          <p:nvPr/>
        </p:nvSpPr>
        <p:spPr bwMode="auto">
          <a:xfrm flipV="1">
            <a:off x="3182938" y="4191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81" name="Line 129"/>
          <p:cNvSpPr>
            <a:spLocks noChangeShapeType="1"/>
          </p:cNvSpPr>
          <p:nvPr/>
        </p:nvSpPr>
        <p:spPr bwMode="auto">
          <a:xfrm>
            <a:off x="3273425" y="5181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6082" name="Group 130"/>
          <p:cNvGrpSpPr>
            <a:grpSpLocks noChangeAspect="1"/>
          </p:cNvGrpSpPr>
          <p:nvPr/>
        </p:nvGrpSpPr>
        <p:grpSpPr bwMode="auto">
          <a:xfrm rot="5400000" flipH="1">
            <a:off x="2973387" y="4813301"/>
            <a:ext cx="601663" cy="246062"/>
            <a:chOff x="2160" y="3360"/>
            <a:chExt cx="624" cy="384"/>
          </a:xfrm>
        </p:grpSpPr>
        <p:sp>
          <p:nvSpPr>
            <p:cNvPr id="126083" name="AutoShape 131"/>
            <p:cNvSpPr>
              <a:spLocks noChangeAspect="1" noChangeArrowheads="1"/>
            </p:cNvSpPr>
            <p:nvPr/>
          </p:nvSpPr>
          <p:spPr bwMode="auto">
            <a:xfrm flipH="1">
              <a:off x="2304" y="3360"/>
              <a:ext cx="336" cy="384"/>
            </a:xfrm>
            <a:prstGeom prst="flowChartDelay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84" name="Line 132"/>
            <p:cNvSpPr>
              <a:spLocks noChangeAspect="1" noChangeShapeType="1"/>
            </p:cNvSpPr>
            <p:nvPr/>
          </p:nvSpPr>
          <p:spPr bwMode="auto">
            <a:xfrm flipH="1">
              <a:off x="2160" y="35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85" name="Line 133"/>
            <p:cNvSpPr>
              <a:spLocks noChangeAspect="1" noChangeShapeType="1"/>
            </p:cNvSpPr>
            <p:nvPr/>
          </p:nvSpPr>
          <p:spPr bwMode="auto">
            <a:xfrm flipH="1">
              <a:off x="2640" y="340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86" name="Line 134"/>
            <p:cNvSpPr>
              <a:spLocks noChangeAspect="1" noChangeShapeType="1"/>
            </p:cNvSpPr>
            <p:nvPr/>
          </p:nvSpPr>
          <p:spPr bwMode="auto">
            <a:xfrm flipH="1">
              <a:off x="2640" y="369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6087" name="Oval 135"/>
          <p:cNvSpPr>
            <a:spLocks noChangeArrowheads="1"/>
          </p:cNvSpPr>
          <p:nvPr/>
        </p:nvSpPr>
        <p:spPr bwMode="auto">
          <a:xfrm>
            <a:off x="3341688" y="4460875"/>
            <a:ext cx="46037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88" name="Line 136"/>
          <p:cNvSpPr>
            <a:spLocks noChangeShapeType="1"/>
          </p:cNvSpPr>
          <p:nvPr/>
        </p:nvSpPr>
        <p:spPr bwMode="auto">
          <a:xfrm flipV="1">
            <a:off x="3363913" y="4495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a-Lectures1">
  <a:themeElements>
    <a:clrScheme name="Kia-Lectures1 4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FFFF66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B8"/>
      </a:accent5>
      <a:accent6>
        <a:srgbClr val="2D2DB9"/>
      </a:accent6>
      <a:hlink>
        <a:srgbClr val="66FFFF"/>
      </a:hlink>
      <a:folHlink>
        <a:srgbClr val="9900CC"/>
      </a:folHlink>
    </a:clrScheme>
    <a:fontScheme name="Kia-Lectures1">
      <a:majorFont>
        <a:latin typeface="Time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Kia-Lectures1 1">
        <a:dk1>
          <a:srgbClr val="000000"/>
        </a:dk1>
        <a:lt1>
          <a:srgbClr val="FFFF99"/>
        </a:lt1>
        <a:dk2>
          <a:srgbClr val="FF0000"/>
        </a:dk2>
        <a:lt2>
          <a:srgbClr val="808080"/>
        </a:lt2>
        <a:accent1>
          <a:srgbClr val="FFCCFF"/>
        </a:accent1>
        <a:accent2>
          <a:srgbClr val="3333CC"/>
        </a:accent2>
        <a:accent3>
          <a:srgbClr val="FFFFCA"/>
        </a:accent3>
        <a:accent4>
          <a:srgbClr val="000000"/>
        </a:accent4>
        <a:accent5>
          <a:srgbClr val="FFE2FF"/>
        </a:accent5>
        <a:accent6>
          <a:srgbClr val="2D2DB9"/>
        </a:accent6>
        <a:hlink>
          <a:srgbClr val="CCCCFF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a-Lectures1 2">
        <a:dk1>
          <a:srgbClr val="808080"/>
        </a:dk1>
        <a:lt1>
          <a:srgbClr val="FFFF00"/>
        </a:lt1>
        <a:dk2>
          <a:srgbClr val="0000CC"/>
        </a:dk2>
        <a:lt2>
          <a:srgbClr val="FF33CC"/>
        </a:lt2>
        <a:accent1>
          <a:srgbClr val="666699"/>
        </a:accent1>
        <a:accent2>
          <a:srgbClr val="FFFFFF"/>
        </a:accent2>
        <a:accent3>
          <a:srgbClr val="AAAAE2"/>
        </a:accent3>
        <a:accent4>
          <a:srgbClr val="DADA00"/>
        </a:accent4>
        <a:accent5>
          <a:srgbClr val="B8B8CA"/>
        </a:accent5>
        <a:accent6>
          <a:srgbClr val="E7E7E7"/>
        </a:accent6>
        <a:hlink>
          <a:srgbClr val="33CC33"/>
        </a:hlink>
        <a:folHlink>
          <a:srgbClr val="00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a-Lectures1 3">
        <a:dk1>
          <a:srgbClr val="808080"/>
        </a:dk1>
        <a:lt1>
          <a:srgbClr val="FFFFFF"/>
        </a:lt1>
        <a:dk2>
          <a:srgbClr val="000000"/>
        </a:dk2>
        <a:lt2>
          <a:srgbClr val="0099FF"/>
        </a:lt2>
        <a:accent1>
          <a:srgbClr val="000099"/>
        </a:accent1>
        <a:accent2>
          <a:srgbClr val="FFFF00"/>
        </a:accent2>
        <a:accent3>
          <a:srgbClr val="AAAAAA"/>
        </a:accent3>
        <a:accent4>
          <a:srgbClr val="DADADA"/>
        </a:accent4>
        <a:accent5>
          <a:srgbClr val="AAAACA"/>
        </a:accent5>
        <a:accent6>
          <a:srgbClr val="E7E700"/>
        </a:accent6>
        <a:hlink>
          <a:srgbClr val="CC0099"/>
        </a:hlink>
        <a:folHlink>
          <a:srgbClr val="66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a-Lectures1 4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FFFF66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B8"/>
        </a:accent5>
        <a:accent6>
          <a:srgbClr val="2D2DB9"/>
        </a:accent6>
        <a:hlink>
          <a:srgbClr val="66FF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Settings\kia\Application Data\Microsoft\Templates\Kia-Lectures1.pot</Template>
  <TotalTime>23730</TotalTime>
  <Words>4141</Words>
  <Application>Microsoft Office PowerPoint</Application>
  <PresentationFormat>On-screen Show (4:3)</PresentationFormat>
  <Paragraphs>1189</Paragraphs>
  <Slides>58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Kia-Lectures1</vt:lpstr>
      <vt:lpstr>EE 5324 – VLSI Design II</vt:lpstr>
      <vt:lpstr>References and Copyright</vt:lpstr>
      <vt:lpstr>References and Copyright (cont.)</vt:lpstr>
      <vt:lpstr>Why Multipliers?</vt:lpstr>
      <vt:lpstr>Outline</vt:lpstr>
      <vt:lpstr>Multiplication Example</vt:lpstr>
      <vt:lpstr>Outline</vt:lpstr>
      <vt:lpstr>Sequential Multiplier</vt:lpstr>
      <vt:lpstr>Sequential Multiplier – Resource Requirements</vt:lpstr>
      <vt:lpstr>Outline</vt:lpstr>
      <vt:lpstr>Combinational Multiplier: Idea</vt:lpstr>
      <vt:lpstr>Combinational Multiplier: Adding PProds</vt:lpstr>
      <vt:lpstr>Combinational Multiplier: Critical Path(s)</vt:lpstr>
      <vt:lpstr>Combinational Multiplier: Layout</vt:lpstr>
      <vt:lpstr>Outline</vt:lpstr>
      <vt:lpstr>Carry-Save Adder: the Idea</vt:lpstr>
      <vt:lpstr>Carry-Save Adder: structure</vt:lpstr>
      <vt:lpstr>Carry-Save Adder: Details</vt:lpstr>
      <vt:lpstr>CSA: Intermediate FA Cells</vt:lpstr>
      <vt:lpstr>Outline</vt:lpstr>
      <vt:lpstr>Booth Multiplier: an Introduction</vt:lpstr>
      <vt:lpstr>Booth Multiplier: Recoding (Encoding) Example</vt:lpstr>
      <vt:lpstr>Booth Recoding: Multiplication Example</vt:lpstr>
      <vt:lpstr>Booth Recoding: Advantages and Disadvantages</vt:lpstr>
      <vt:lpstr>Modified Booth Multiplier: Idea</vt:lpstr>
      <vt:lpstr>Modified Booth Multiplier: Idea (cont.)</vt:lpstr>
      <vt:lpstr>Modified Booth Multiplier: Idea (cont.)</vt:lpstr>
      <vt:lpstr>(Modified) Booth Multiplier: Example</vt:lpstr>
      <vt:lpstr>Modified Booth Recoding: Summary</vt:lpstr>
      <vt:lpstr>Modified Booth Multiplier: Summary (cont.)</vt:lpstr>
      <vt:lpstr>Outline</vt:lpstr>
      <vt:lpstr>Pipelined Multipliers</vt:lpstr>
      <vt:lpstr>Pipelined Multiplier: Example</vt:lpstr>
      <vt:lpstr>Outline</vt:lpstr>
      <vt:lpstr>Wallace Tree: Idea</vt:lpstr>
      <vt:lpstr>Wallace Tree Example</vt:lpstr>
      <vt:lpstr>Wallace Tree: Structure for 7 k-bit Numbers</vt:lpstr>
      <vt:lpstr>Wallace Tree: Timing</vt:lpstr>
      <vt:lpstr>Wallace Tree: Timing (cont.)</vt:lpstr>
      <vt:lpstr>Outline</vt:lpstr>
      <vt:lpstr>Multiplying Signed Numbers</vt:lpstr>
      <vt:lpstr>Multiplying Signed Numbers (cont.)</vt:lpstr>
      <vt:lpstr>Multiplying Signed Numbers: Efficient Method</vt:lpstr>
      <vt:lpstr>Multiplying Signed Numbers: Efficient Method</vt:lpstr>
      <vt:lpstr>Multiplying Signed Numbers: Efficient Method</vt:lpstr>
      <vt:lpstr>Multiplying Signed Numbers: Example</vt:lpstr>
      <vt:lpstr>Booth Recoding: Signed Numbers</vt:lpstr>
      <vt:lpstr>Booth Recoding: Signed Mult Example</vt:lpstr>
      <vt:lpstr>Multiplier: Summary</vt:lpstr>
      <vt:lpstr>Outline</vt:lpstr>
      <vt:lpstr>Shift and Rotate Operations</vt:lpstr>
      <vt:lpstr>One-bit Shifter</vt:lpstr>
      <vt:lpstr>Simple n-bit Shifter</vt:lpstr>
      <vt:lpstr>Barrel Shifter</vt:lpstr>
      <vt:lpstr>Barrel Shifter: Layout Example</vt:lpstr>
      <vt:lpstr>Logarithmic Shifter</vt:lpstr>
      <vt:lpstr>Logarithmic Shifter: Layout</vt:lpstr>
      <vt:lpstr>Shift: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Presentation: EE5324 Multipliers and Shifters - Kia Bazargan</dc:title>
  <dc:creator>compac</dc:creator>
  <cp:lastModifiedBy>Administrator</cp:lastModifiedBy>
  <cp:revision>113</cp:revision>
  <dcterms:created xsi:type="dcterms:W3CDTF">1601-01-01T00:00:00Z</dcterms:created>
  <dcterms:modified xsi:type="dcterms:W3CDTF">2015-09-22T03:49:11Z</dcterms:modified>
</cp:coreProperties>
</file>