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1" d="100"/>
          <a:sy n="71" d="100"/>
        </p:scale>
        <p:origin x="-486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image" Target="../media/image18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12" Type="http://schemas.openxmlformats.org/officeDocument/2006/relationships/image" Target="../media/image17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11" Type="http://schemas.openxmlformats.org/officeDocument/2006/relationships/image" Target="../media/image16.wmf"/><Relationship Id="rId5" Type="http://schemas.openxmlformats.org/officeDocument/2006/relationships/image" Target="../media/image10.wmf"/><Relationship Id="rId10" Type="http://schemas.openxmlformats.org/officeDocument/2006/relationships/image" Target="../media/image15.wmf"/><Relationship Id="rId4" Type="http://schemas.openxmlformats.org/officeDocument/2006/relationships/image" Target="../media/image9.wmf"/><Relationship Id="rId9" Type="http://schemas.openxmlformats.org/officeDocument/2006/relationships/image" Target="../media/image14.wmf"/><Relationship Id="rId1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861EB9-5200-492E-83A8-3FFA747D2422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E09AE2-52B7-4B4D-A8FD-3CC961C54A1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D0C2-0E6D-4510-A767-9226EDC7A0E0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C27DBB0-4EA9-4DA8-95C0-CD3C8A16D8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D0C2-0E6D-4510-A767-9226EDC7A0E0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DBB0-4EA9-4DA8-95C0-CD3C8A16D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D0C2-0E6D-4510-A767-9226EDC7A0E0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DBB0-4EA9-4DA8-95C0-CD3C8A16D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D0C2-0E6D-4510-A767-9226EDC7A0E0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DBB0-4EA9-4DA8-95C0-CD3C8A16D8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D0C2-0E6D-4510-A767-9226EDC7A0E0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C27DBB0-4EA9-4DA8-95C0-CD3C8A16D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D0C2-0E6D-4510-A767-9226EDC7A0E0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DBB0-4EA9-4DA8-95C0-CD3C8A16D8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D0C2-0E6D-4510-A767-9226EDC7A0E0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DBB0-4EA9-4DA8-95C0-CD3C8A16D8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D0C2-0E6D-4510-A767-9226EDC7A0E0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DBB0-4EA9-4DA8-95C0-CD3C8A16D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D0C2-0E6D-4510-A767-9226EDC7A0E0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DBB0-4EA9-4DA8-95C0-CD3C8A16D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D0C2-0E6D-4510-A767-9226EDC7A0E0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27DBB0-4EA9-4DA8-95C0-CD3C8A16D8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6D0C2-0E6D-4510-A767-9226EDC7A0E0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C27DBB0-4EA9-4DA8-95C0-CD3C8A16D86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AC6D0C2-0E6D-4510-A767-9226EDC7A0E0}" type="datetimeFigureOut">
              <a:rPr lang="en-US" smtClean="0"/>
              <a:pPr/>
              <a:t>11/4/2015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C27DBB0-4EA9-4DA8-95C0-CD3C8A16D8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13" Type="http://schemas.openxmlformats.org/officeDocument/2006/relationships/oleObject" Target="../embeddings/oleObject12.bin"/><Relationship Id="rId18" Type="http://schemas.openxmlformats.org/officeDocument/2006/relationships/oleObject" Target="../embeddings/oleObject16.bin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12" Type="http://schemas.openxmlformats.org/officeDocument/2006/relationships/oleObject" Target="../embeddings/oleObject11.bin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5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4.bin"/><Relationship Id="rId15" Type="http://schemas.openxmlformats.org/officeDocument/2006/relationships/oleObject" Target="../embeddings/oleObject14.bin"/><Relationship Id="rId10" Type="http://schemas.openxmlformats.org/officeDocument/2006/relationships/oleObject" Target="../embeddings/oleObject9.bin"/><Relationship Id="rId4" Type="http://schemas.openxmlformats.org/officeDocument/2006/relationships/oleObject" Target="../embeddings/oleObject3.bin"/><Relationship Id="rId9" Type="http://schemas.openxmlformats.org/officeDocument/2006/relationships/oleObject" Target="../embeddings/oleObject8.bin"/><Relationship Id="rId14" Type="http://schemas.openxmlformats.org/officeDocument/2006/relationships/oleObject" Target="../embeddings/oleObject1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181600"/>
            <a:ext cx="6400800" cy="1600200"/>
          </a:xfrm>
        </p:spPr>
        <p:txBody>
          <a:bodyPr>
            <a:normAutofit/>
          </a:bodyPr>
          <a:lstStyle/>
          <a:p>
            <a:pPr algn="r"/>
            <a:r>
              <a:rPr lang="en-US" sz="2000" dirty="0" smtClean="0">
                <a:solidFill>
                  <a:srgbClr val="FF0000"/>
                </a:solidFill>
              </a:rPr>
              <a:t>Dr Elwin Chandra </a:t>
            </a:r>
            <a:r>
              <a:rPr lang="en-US" sz="2000" dirty="0" err="1" smtClean="0">
                <a:solidFill>
                  <a:srgbClr val="FF0000"/>
                </a:solidFill>
              </a:rPr>
              <a:t>Monie</a:t>
            </a:r>
            <a:endParaRPr lang="en-US" sz="2000" dirty="0" smtClean="0">
              <a:solidFill>
                <a:srgbClr val="FF0000"/>
              </a:solidFill>
            </a:endParaRPr>
          </a:p>
          <a:p>
            <a:pPr algn="r"/>
            <a:r>
              <a:rPr lang="en-US" sz="2000" dirty="0" smtClean="0">
                <a:solidFill>
                  <a:srgbClr val="FF0000"/>
                </a:solidFill>
              </a:rPr>
              <a:t>RMK Engineering College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Bit-Serial Architecture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Bit-Serial Multiplier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70637" y="4676775"/>
            <a:ext cx="6277963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Content Placeholder 4"/>
          <p:cNvGraphicFramePr>
            <a:graphicFrameLocks noChangeAspect="1"/>
          </p:cNvGraphicFramePr>
          <p:nvPr>
            <p:ph sz="quarter" idx="1"/>
          </p:nvPr>
        </p:nvGraphicFramePr>
        <p:xfrm>
          <a:off x="1825625" y="1728788"/>
          <a:ext cx="5565775" cy="2255837"/>
        </p:xfrm>
        <a:graphic>
          <a:graphicData uri="http://schemas.openxmlformats.org/presentationml/2006/ole">
            <p:oleObj spid="_x0000_s1027" name="Equation" r:id="rId4" imgW="2882880" imgH="11682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905000" y="4267200"/>
            <a:ext cx="53694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Lyon’s Bit-serial multiplier using Horner’s rule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1524000" y="6248400"/>
            <a:ext cx="5288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This is non-causal and cannot be implemented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Pipelined bit-serial multiplier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00200"/>
            <a:ext cx="6832511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 smtClean="0"/>
              <a:t>Pipelined bit-serial multiplier…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828800"/>
            <a:ext cx="8817757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543800" y="1397000"/>
          <a:ext cx="971550" cy="11125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715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b</a:t>
                      </a:r>
                      <a:r>
                        <a:rPr lang="en-US" baseline="-25000" dirty="0" smtClean="0"/>
                        <a:t>0</a:t>
                      </a:r>
                      <a:endParaRPr lang="en-US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b</a:t>
                      </a:r>
                      <a:r>
                        <a:rPr lang="en-US" baseline="-25000" dirty="0" smtClean="0"/>
                        <a:t>0</a:t>
                      </a:r>
                      <a:endParaRPr lang="en-US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648200" y="1767840"/>
          <a:ext cx="3886200" cy="36576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71550"/>
                <a:gridCol w="971550"/>
                <a:gridCol w="971550"/>
                <a:gridCol w="971550"/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b</a:t>
                      </a:r>
                      <a:r>
                        <a:rPr lang="en-US" baseline="-25000" dirty="0" smtClean="0"/>
                        <a:t>3</a:t>
                      </a:r>
                      <a:endParaRPr lang="en-US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b</a:t>
                      </a:r>
                      <a:r>
                        <a:rPr lang="en-US" baseline="-25000" dirty="0" smtClean="0"/>
                        <a:t>2</a:t>
                      </a:r>
                      <a:endParaRPr lang="en-US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  <a:endParaRPr lang="en-US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b</a:t>
                      </a:r>
                      <a:r>
                        <a:rPr lang="en-US" baseline="-25000" dirty="0" smtClean="0"/>
                        <a:t>0</a:t>
                      </a:r>
                      <a:endParaRPr lang="en-US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6572250" y="1397000"/>
          <a:ext cx="971550" cy="1854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715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1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  <a:endParaRPr lang="en-US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0" dirty="0" smtClean="0"/>
                        <a:t>b</a:t>
                      </a:r>
                      <a:r>
                        <a:rPr lang="en-US" baseline="-25000" dirty="0" smtClean="0"/>
                        <a:t>0</a:t>
                      </a:r>
                      <a:endParaRPr lang="en-US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  <a:endParaRPr lang="en-US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6858000" y="2895600"/>
          <a:ext cx="368300" cy="350838"/>
        </p:xfrm>
        <a:graphic>
          <a:graphicData uri="http://schemas.openxmlformats.org/presentationml/2006/ole">
            <p:oleObj spid="_x0000_s19458" name="Equation" r:id="rId3" imgW="253800" imgH="241200" progId="Equation.3">
              <p:embed/>
            </p:oleObj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5524500" y="1397000"/>
          <a:ext cx="952500" cy="259588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525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2</a:t>
                      </a:r>
                      <a:endParaRPr lang="en-US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b</a:t>
                      </a:r>
                      <a:r>
                        <a:rPr lang="en-US" baseline="-25000" dirty="0" smtClean="0"/>
                        <a:t>2</a:t>
                      </a:r>
                      <a:endParaRPr lang="en-US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b</a:t>
                      </a:r>
                      <a:r>
                        <a:rPr lang="en-US" baseline="-25000" dirty="0" smtClean="0"/>
                        <a:t>0</a:t>
                      </a:r>
                      <a:endParaRPr lang="en-US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0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  <a:endParaRPr lang="en-US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0</a:t>
                      </a:r>
                      <a:r>
                        <a:rPr lang="en-US" baseline="0" dirty="0" smtClean="0"/>
                        <a:t>b</a:t>
                      </a:r>
                      <a:r>
                        <a:rPr lang="en-US" baseline="-25000" dirty="0" smtClean="0"/>
                        <a:t>2</a:t>
                      </a:r>
                      <a:endParaRPr lang="en-US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5791200" y="2895600"/>
          <a:ext cx="349250" cy="330200"/>
        </p:xfrm>
        <a:graphic>
          <a:graphicData uri="http://schemas.openxmlformats.org/presentationml/2006/ole">
            <p:oleObj spid="_x0000_s19459" name="Equation" r:id="rId4" imgW="241200" imgH="228600" progId="Equation.3">
              <p:embed/>
            </p:oleObj>
          </a:graphicData>
        </a:graphic>
      </p:graphicFrame>
      <p:graphicFrame>
        <p:nvGraphicFramePr>
          <p:cNvPr id="19460" name="Object 4"/>
          <p:cNvGraphicFramePr>
            <a:graphicFrameLocks noChangeAspect="1"/>
          </p:cNvGraphicFramePr>
          <p:nvPr/>
        </p:nvGraphicFramePr>
        <p:xfrm>
          <a:off x="5813425" y="3581400"/>
          <a:ext cx="368300" cy="349250"/>
        </p:xfrm>
        <a:graphic>
          <a:graphicData uri="http://schemas.openxmlformats.org/presentationml/2006/ole">
            <p:oleObj spid="_x0000_s19460" name="Equation" r:id="rId5" imgW="253800" imgH="241200" progId="Equation.3">
              <p:embed/>
            </p:oleObj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4495800" y="1397000"/>
          <a:ext cx="990600" cy="37084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906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3</a:t>
                      </a:r>
                      <a:endParaRPr lang="en-US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b</a:t>
                      </a:r>
                      <a:r>
                        <a:rPr lang="en-US" baseline="-25000" dirty="0" smtClean="0"/>
                        <a:t>3</a:t>
                      </a:r>
                      <a:endParaRPr lang="en-US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0" dirty="0" smtClean="0"/>
                        <a:t>b</a:t>
                      </a:r>
                      <a:r>
                        <a:rPr lang="en-US" baseline="-25000" dirty="0" smtClean="0"/>
                        <a:t>0</a:t>
                      </a:r>
                      <a:endParaRPr lang="en-US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  <a:endParaRPr lang="en-US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baseline="0" dirty="0" smtClean="0"/>
                        <a:t>b</a:t>
                      </a:r>
                      <a:r>
                        <a:rPr lang="en-US" baseline="-25000" dirty="0" smtClean="0"/>
                        <a:t>2 </a:t>
                      </a:r>
                      <a:endParaRPr lang="en-US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en-US" baseline="-25000" dirty="0" smtClean="0"/>
                        <a:t>3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0</a:t>
                      </a:r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9462" name="Object 6"/>
          <p:cNvGraphicFramePr>
            <a:graphicFrameLocks noChangeAspect="1"/>
          </p:cNvGraphicFramePr>
          <p:nvPr/>
        </p:nvGraphicFramePr>
        <p:xfrm>
          <a:off x="4876800" y="2819400"/>
          <a:ext cx="406400" cy="365125"/>
        </p:xfrm>
        <a:graphic>
          <a:graphicData uri="http://schemas.openxmlformats.org/presentationml/2006/ole">
            <p:oleObj spid="_x0000_s19462" name="Equation" r:id="rId6" imgW="253800" imgH="228600" progId="Equation.3">
              <p:embed/>
            </p:oleObj>
          </a:graphicData>
        </a:graphic>
      </p:graphicFrame>
      <p:graphicFrame>
        <p:nvGraphicFramePr>
          <p:cNvPr id="19463" name="Object 7"/>
          <p:cNvGraphicFramePr>
            <a:graphicFrameLocks noChangeAspect="1"/>
          </p:cNvGraphicFramePr>
          <p:nvPr/>
        </p:nvGraphicFramePr>
        <p:xfrm>
          <a:off x="4900613" y="3581400"/>
          <a:ext cx="366712" cy="331788"/>
        </p:xfrm>
        <a:graphic>
          <a:graphicData uri="http://schemas.openxmlformats.org/presentationml/2006/ole">
            <p:oleObj spid="_x0000_s19463" name="Equation" r:id="rId7" imgW="253800" imgH="228600" progId="Equation.3">
              <p:embed/>
            </p:oleObj>
          </a:graphicData>
        </a:graphic>
      </p:graphicFrame>
      <p:graphicFrame>
        <p:nvGraphicFramePr>
          <p:cNvPr id="19464" name="Object 8"/>
          <p:cNvGraphicFramePr>
            <a:graphicFrameLocks noChangeAspect="1"/>
          </p:cNvGraphicFramePr>
          <p:nvPr/>
        </p:nvGraphicFramePr>
        <p:xfrm>
          <a:off x="4805363" y="3962400"/>
          <a:ext cx="525462" cy="411163"/>
        </p:xfrm>
        <a:graphic>
          <a:graphicData uri="http://schemas.openxmlformats.org/presentationml/2006/ole">
            <p:oleObj spid="_x0000_s19464" name="Equation" r:id="rId8" imgW="291960" imgH="228600" progId="Equation.3">
              <p:embed/>
            </p:oleObj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/>
        </p:nvGraphicFramePr>
        <p:xfrm>
          <a:off x="3524250" y="2138680"/>
          <a:ext cx="971550" cy="296672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7155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0" dirty="0" smtClean="0"/>
                        <a:t>b</a:t>
                      </a:r>
                      <a:r>
                        <a:rPr lang="en-US" baseline="-25000" dirty="0" smtClean="0"/>
                        <a:t>0</a:t>
                      </a:r>
                      <a:endParaRPr lang="en-US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0" dirty="0" smtClean="0"/>
                        <a:t>b</a:t>
                      </a:r>
                      <a:r>
                        <a:rPr lang="en-US" baseline="-25000" dirty="0" smtClean="0"/>
                        <a:t>1</a:t>
                      </a:r>
                      <a:endParaRPr lang="en-US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baseline="0" dirty="0" smtClean="0"/>
                        <a:t>b</a:t>
                      </a:r>
                      <a:r>
                        <a:rPr lang="en-US" baseline="-25000" dirty="0" smtClean="0"/>
                        <a:t>2</a:t>
                      </a:r>
                      <a:endParaRPr lang="en-US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x</a:t>
                      </a:r>
                      <a:r>
                        <a:rPr lang="en-US" baseline="-25000" dirty="0" smtClean="0"/>
                        <a:t>1</a:t>
                      </a:r>
                      <a:endParaRPr lang="en-US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9465" name="Object 9"/>
          <p:cNvGraphicFramePr>
            <a:graphicFrameLocks noChangeAspect="1"/>
          </p:cNvGraphicFramePr>
          <p:nvPr/>
        </p:nvGraphicFramePr>
        <p:xfrm>
          <a:off x="3886200" y="2895600"/>
          <a:ext cx="349250" cy="349250"/>
        </p:xfrm>
        <a:graphic>
          <a:graphicData uri="http://schemas.openxmlformats.org/presentationml/2006/ole">
            <p:oleObj spid="_x0000_s19465" name="Equation" r:id="rId9" imgW="241200" imgH="241200" progId="Equation.3">
              <p:embed/>
            </p:oleObj>
          </a:graphicData>
        </a:graphic>
      </p:graphicFrame>
      <p:graphicFrame>
        <p:nvGraphicFramePr>
          <p:cNvPr id="19466" name="Object 10"/>
          <p:cNvGraphicFramePr>
            <a:graphicFrameLocks noChangeAspect="1"/>
          </p:cNvGraphicFramePr>
          <p:nvPr/>
        </p:nvGraphicFramePr>
        <p:xfrm>
          <a:off x="3910013" y="3581400"/>
          <a:ext cx="366712" cy="330200"/>
        </p:xfrm>
        <a:graphic>
          <a:graphicData uri="http://schemas.openxmlformats.org/presentationml/2006/ole">
            <p:oleObj spid="_x0000_s19466" name="Equation" r:id="rId10" imgW="253800" imgH="228600" progId="Equation.3">
              <p:embed/>
            </p:oleObj>
          </a:graphicData>
        </a:graphic>
      </p:graphicFrame>
      <p:graphicFrame>
        <p:nvGraphicFramePr>
          <p:cNvPr id="19467" name="Object 11"/>
          <p:cNvGraphicFramePr>
            <a:graphicFrameLocks noChangeAspect="1"/>
          </p:cNvGraphicFramePr>
          <p:nvPr/>
        </p:nvGraphicFramePr>
        <p:xfrm>
          <a:off x="3862388" y="3962400"/>
          <a:ext cx="581025" cy="436563"/>
        </p:xfrm>
        <a:graphic>
          <a:graphicData uri="http://schemas.openxmlformats.org/presentationml/2006/ole">
            <p:oleObj spid="_x0000_s19467" name="Equation" r:id="rId11" imgW="304560" imgH="228600" progId="Equation.3">
              <p:embed/>
            </p:oleObj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/>
        </p:nvGraphicFramePr>
        <p:xfrm>
          <a:off x="2533650" y="3251200"/>
          <a:ext cx="971550" cy="1854200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97155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a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baseline="0" dirty="0" smtClean="0"/>
                        <a:t>b</a:t>
                      </a:r>
                      <a:r>
                        <a:rPr lang="en-US" baseline="-25000" dirty="0" smtClean="0"/>
                        <a:t>2</a:t>
                      </a:r>
                      <a:endParaRPr lang="en-US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x</a:t>
                      </a:r>
                      <a:r>
                        <a:rPr lang="en-US" baseline="-25000" dirty="0" smtClean="0"/>
                        <a:t>2</a:t>
                      </a:r>
                      <a:endParaRPr lang="en-US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19468" name="Object 12"/>
          <p:cNvGraphicFramePr>
            <a:graphicFrameLocks noChangeAspect="1"/>
          </p:cNvGraphicFramePr>
          <p:nvPr/>
        </p:nvGraphicFramePr>
        <p:xfrm>
          <a:off x="2971800" y="2895600"/>
          <a:ext cx="349250" cy="349250"/>
        </p:xfrm>
        <a:graphic>
          <a:graphicData uri="http://schemas.openxmlformats.org/presentationml/2006/ole">
            <p:oleObj spid="_x0000_s19468" name="Equation" r:id="rId12" imgW="241200" imgH="241200" progId="Equation.3">
              <p:embed/>
            </p:oleObj>
          </a:graphicData>
        </a:graphic>
      </p:graphicFrame>
      <p:graphicFrame>
        <p:nvGraphicFramePr>
          <p:cNvPr id="19469" name="Object 13"/>
          <p:cNvGraphicFramePr>
            <a:graphicFrameLocks noChangeAspect="1"/>
          </p:cNvGraphicFramePr>
          <p:nvPr/>
        </p:nvGraphicFramePr>
        <p:xfrm>
          <a:off x="2984500" y="3581400"/>
          <a:ext cx="368300" cy="349250"/>
        </p:xfrm>
        <a:graphic>
          <a:graphicData uri="http://schemas.openxmlformats.org/presentationml/2006/ole">
            <p:oleObj spid="_x0000_s19469" name="Equation" r:id="rId13" imgW="253800" imgH="241200" progId="Equation.3">
              <p:embed/>
            </p:oleObj>
          </a:graphicData>
        </a:graphic>
      </p:graphicFrame>
      <p:graphicFrame>
        <p:nvGraphicFramePr>
          <p:cNvPr id="19470" name="Object 14"/>
          <p:cNvGraphicFramePr>
            <a:graphicFrameLocks noChangeAspect="1"/>
          </p:cNvGraphicFramePr>
          <p:nvPr/>
        </p:nvGraphicFramePr>
        <p:xfrm>
          <a:off x="2873375" y="3962400"/>
          <a:ext cx="587375" cy="422275"/>
        </p:xfrm>
        <a:graphic>
          <a:graphicData uri="http://schemas.openxmlformats.org/presentationml/2006/ole">
            <p:oleObj spid="_x0000_s19470" name="Equation" r:id="rId14" imgW="317160" imgH="228600" progId="Equation.3">
              <p:embed/>
            </p:oleObj>
          </a:graphicData>
        </a:graphic>
      </p:graphicFrame>
      <p:graphicFrame>
        <p:nvGraphicFramePr>
          <p:cNvPr id="19471" name="Object 15"/>
          <p:cNvGraphicFramePr>
            <a:graphicFrameLocks noChangeAspect="1"/>
          </p:cNvGraphicFramePr>
          <p:nvPr/>
        </p:nvGraphicFramePr>
        <p:xfrm>
          <a:off x="2057400" y="2895600"/>
          <a:ext cx="368300" cy="349250"/>
        </p:xfrm>
        <a:graphic>
          <a:graphicData uri="http://schemas.openxmlformats.org/presentationml/2006/ole">
            <p:oleObj spid="_x0000_s19471" name="Equation" r:id="rId15" imgW="253800" imgH="241200" progId="Equation.3">
              <p:embed/>
            </p:oleObj>
          </a:graphicData>
        </a:graphic>
      </p:graphicFrame>
      <p:graphicFrame>
        <p:nvGraphicFramePr>
          <p:cNvPr id="19472" name="Object 16"/>
          <p:cNvGraphicFramePr>
            <a:graphicFrameLocks noChangeAspect="1"/>
          </p:cNvGraphicFramePr>
          <p:nvPr/>
        </p:nvGraphicFramePr>
        <p:xfrm>
          <a:off x="1981200" y="3962400"/>
          <a:ext cx="487363" cy="381000"/>
        </p:xfrm>
        <a:graphic>
          <a:graphicData uri="http://schemas.openxmlformats.org/presentationml/2006/ole">
            <p:oleObj spid="_x0000_s19472" name="Equation" r:id="rId16" imgW="291960" imgH="228600" progId="Equation.3">
              <p:embed/>
            </p:oleObj>
          </a:graphicData>
        </a:graphic>
      </p:graphicFrame>
      <p:sp>
        <p:nvSpPr>
          <p:cNvPr id="29" name="Rectangle 28"/>
          <p:cNvSpPr/>
          <p:nvPr/>
        </p:nvSpPr>
        <p:spPr>
          <a:xfrm>
            <a:off x="2102308" y="4736068"/>
            <a:ext cx="4122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 x</a:t>
            </a:r>
            <a:r>
              <a:rPr lang="en-US" baseline="-25000" dirty="0" smtClean="0"/>
              <a:t>3</a:t>
            </a:r>
            <a:endParaRPr lang="en-US" dirty="0"/>
          </a:p>
        </p:txBody>
      </p:sp>
      <p:pic>
        <p:nvPicPr>
          <p:cNvPr id="30" name="Picture 2"/>
          <p:cNvPicPr>
            <a:picLocks noChangeAspect="1" noChangeArrowheads="1"/>
          </p:cNvPicPr>
          <p:nvPr/>
        </p:nvPicPr>
        <p:blipFill>
          <a:blip r:embed="rId17" cstate="print">
            <a:lum bright="-10000"/>
          </a:blip>
          <a:srcRect l="4290" r="1650"/>
          <a:stretch>
            <a:fillRect/>
          </a:stretch>
        </p:blipFill>
        <p:spPr bwMode="auto">
          <a:xfrm>
            <a:off x="152400" y="388620"/>
            <a:ext cx="4343400" cy="151638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graphicFrame>
        <p:nvGraphicFramePr>
          <p:cNvPr id="19473" name="Object 17"/>
          <p:cNvGraphicFramePr>
            <a:graphicFrameLocks noChangeAspect="1"/>
          </p:cNvGraphicFramePr>
          <p:nvPr/>
        </p:nvGraphicFramePr>
        <p:xfrm>
          <a:off x="381000" y="5878513"/>
          <a:ext cx="349250" cy="369887"/>
        </p:xfrm>
        <a:graphic>
          <a:graphicData uri="http://schemas.openxmlformats.org/presentationml/2006/ole">
            <p:oleObj spid="_x0000_s19473" name="Equation" r:id="rId18" imgW="241200" imgH="253800" progId="Equation.3">
              <p:embed/>
            </p:oleObj>
          </a:graphicData>
        </a:graphic>
      </p:graphicFrame>
      <p:sp>
        <p:nvSpPr>
          <p:cNvPr id="26" name="Rectangle 25"/>
          <p:cNvSpPr/>
          <p:nvPr/>
        </p:nvSpPr>
        <p:spPr>
          <a:xfrm>
            <a:off x="609600" y="5879068"/>
            <a:ext cx="33847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where j is the bit of partial product </a:t>
            </a:r>
            <a:r>
              <a:rPr lang="en-US" dirty="0" err="1" smtClean="0"/>
              <a:t>pp</a:t>
            </a:r>
            <a:r>
              <a:rPr lang="en-US" baseline="30000" dirty="0" err="1" smtClean="0"/>
              <a:t>i</a:t>
            </a:r>
            <a:endParaRPr lang="en-US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455</TotalTime>
  <Words>72</Words>
  <Application>Microsoft Office PowerPoint</Application>
  <PresentationFormat>On-screen Show (4:3)</PresentationFormat>
  <Paragraphs>39</Paragraphs>
  <Slides>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Equity</vt:lpstr>
      <vt:lpstr>Equation</vt:lpstr>
      <vt:lpstr>Bit-Serial Architecture</vt:lpstr>
      <vt:lpstr>Bit-Serial Multiplier</vt:lpstr>
      <vt:lpstr>Pipelined bit-serial multiplier</vt:lpstr>
      <vt:lpstr>Pipelined bit-serial multiplier…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compac</dc:creator>
  <cp:lastModifiedBy>Administrator</cp:lastModifiedBy>
  <cp:revision>63</cp:revision>
  <dcterms:created xsi:type="dcterms:W3CDTF">2014-12-05T14:32:35Z</dcterms:created>
  <dcterms:modified xsi:type="dcterms:W3CDTF">2015-11-04T07:55:57Z</dcterms:modified>
</cp:coreProperties>
</file>