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4"/>
  </p:notesMasterIdLst>
  <p:sldIdLst>
    <p:sldId id="256" r:id="rId2"/>
    <p:sldId id="257" r:id="rId3"/>
    <p:sldId id="261" r:id="rId4"/>
    <p:sldId id="264" r:id="rId5"/>
    <p:sldId id="267" r:id="rId6"/>
    <p:sldId id="268" r:id="rId7"/>
    <p:sldId id="270" r:id="rId8"/>
    <p:sldId id="272" r:id="rId9"/>
    <p:sldId id="273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14C28-11DA-4AA4-BF5B-029103652374}" type="datetimeFigureOut">
              <a:rPr lang="en-IN" smtClean="0"/>
              <a:pPr/>
              <a:t>16-09-2010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1FEDE-EABB-4595-8F63-44723A021FB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1FEDE-EABB-4595-8F63-44723A021FB3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40E2-ABD4-458B-924D-74D491219CE5}" type="datetime3">
              <a:rPr lang="en-IN" smtClean="0"/>
              <a:pPr/>
              <a:t>16 September 2010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92CB-4E8A-485D-9AC8-7EBDC1BE77B2}" type="datetime3">
              <a:rPr lang="en-IN" smtClean="0"/>
              <a:pPr/>
              <a:t>16 September 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F3A9-C95D-4F55-BDD5-873A38BD5F39}" type="datetime3">
              <a:rPr lang="en-IN" smtClean="0"/>
              <a:pPr/>
              <a:t>16 September 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>
                <a:latin typeface="Lucida Handwriting" pitchFamily="66" charset="0"/>
              </a:defRPr>
            </a:lvl1pPr>
          </a:lstStyle>
          <a:p>
            <a:fld id="{95A8F02C-BFF1-494F-AB12-18A3534F3978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88" y="6356350"/>
            <a:ext cx="3352800" cy="365125"/>
          </a:xfrm>
        </p:spPr>
        <p:txBody>
          <a:bodyPr/>
          <a:lstStyle>
            <a:lvl1pPr algn="ctr">
              <a:defRPr sz="1000">
                <a:latin typeface="Lucida Handwriting" pitchFamily="66" charset="0"/>
              </a:defRPr>
            </a:lvl1pPr>
          </a:lstStyle>
          <a:p>
            <a:r>
              <a:rPr lang="en-IN" smtClean="0"/>
              <a:t>R M K Engineering College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994D-0D37-468C-B876-0E755372929C}" type="datetime3">
              <a:rPr lang="en-IN" smtClean="0"/>
              <a:pPr/>
              <a:t>16 September 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>
                <a:latin typeface="Lucida Handwriting" pitchFamily="66" charset="0"/>
              </a:defRPr>
            </a:lvl1pPr>
          </a:lstStyle>
          <a:p>
            <a:fld id="{C0BFF654-08B9-40DE-BEC7-5F68D49C6974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5464" y="6356350"/>
            <a:ext cx="3352800" cy="365125"/>
          </a:xfrm>
        </p:spPr>
        <p:txBody>
          <a:bodyPr/>
          <a:lstStyle>
            <a:lvl1pPr>
              <a:defRPr sz="1000">
                <a:latin typeface="Lucida Handwriting" pitchFamily="66" charset="0"/>
              </a:defRPr>
            </a:lvl1pPr>
          </a:lstStyle>
          <a:p>
            <a:pPr algn="ctr"/>
            <a:r>
              <a:rPr lang="en-IN" dirty="0" smtClean="0"/>
              <a:t>R M K Engineering College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>
                <a:latin typeface="Lucida Handwriting" pitchFamily="66" charset="0"/>
              </a:defRPr>
            </a:lvl1pPr>
          </a:lstStyle>
          <a:p>
            <a:fld id="{85A0ADB9-5A1F-4B2B-BD5B-AE06FEE2E464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ucida Handwriting" pitchFamily="66" charset="0"/>
              </a:defRPr>
            </a:lvl1pPr>
          </a:lstStyle>
          <a:p>
            <a:r>
              <a:rPr lang="en-IN" dirty="0" smtClean="0"/>
              <a:t>R M K Engineering College</a:t>
            </a:r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ucida Calligraphy" pitchFamily="66" charset="0"/>
              </a:defRPr>
            </a:lvl1pPr>
          </a:lstStyle>
          <a:p>
            <a:fld id="{1EE5812E-F04A-4AFA-B9EB-031BA32A5591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ucida Calligraphy" pitchFamily="66" charset="0"/>
              </a:defRPr>
            </a:lvl1pPr>
          </a:lstStyle>
          <a:p>
            <a:r>
              <a:rPr lang="en-IN" dirty="0" smtClean="0"/>
              <a:t>R M K Engineering College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Script" pitchFamily="34" charset="0"/>
              </a:defRPr>
            </a:lvl1pPr>
          </a:lstStyle>
          <a:p>
            <a:fld id="{E7263263-E9CA-4C17-96EC-B90146DFC55C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Script" pitchFamily="34" charset="0"/>
              </a:defRPr>
            </a:lvl1pPr>
          </a:lstStyle>
          <a:p>
            <a:r>
              <a:rPr lang="en-IN" dirty="0" smtClean="0"/>
              <a:t>R M K Engineering College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DEFB-E0B3-4B63-8655-09F639E8CAA1}" type="datetime3">
              <a:rPr lang="en-IN" smtClean="0"/>
              <a:pPr/>
              <a:t>16 September 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1F0C-FEC0-4AC5-A247-EAED705F7BC9}" type="datetime3">
              <a:rPr lang="en-IN" smtClean="0"/>
              <a:pPr/>
              <a:t>16 September 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4D59AC-7B81-478B-AC0F-1E5F87688D6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E041A2-211D-4547-882A-F183F411025E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IN" smtClean="0"/>
              <a:t>R M K Engineering College</a:t>
            </a:r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4D59AC-7B81-478B-AC0F-1E5F87688D66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27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Algorithmic Strength Reduction</a:t>
            </a:r>
            <a:endParaRPr lang="en-IN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15279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FIR filters and Transforms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000" dirty="0" err="1" smtClean="0">
                <a:latin typeface="Lucida Handwriting" pitchFamily="66" charset="0"/>
              </a:rPr>
              <a:t>Dr.Elwin</a:t>
            </a:r>
            <a:r>
              <a:rPr lang="en-US" sz="2000" dirty="0" smtClean="0">
                <a:latin typeface="Lucida Handwriting" pitchFamily="66" charset="0"/>
              </a:rPr>
              <a:t> Chandra </a:t>
            </a:r>
            <a:r>
              <a:rPr lang="en-US" sz="2000" dirty="0" err="1" smtClean="0">
                <a:latin typeface="Lucida Handwriting" pitchFamily="66" charset="0"/>
              </a:rPr>
              <a:t>Monie</a:t>
            </a:r>
            <a:endParaRPr lang="en-US" sz="2000" dirty="0" smtClean="0">
              <a:latin typeface="Lucida Handwriting" pitchFamily="66" charset="0"/>
            </a:endParaRPr>
          </a:p>
          <a:p>
            <a:r>
              <a:rPr lang="en-US" sz="1400" dirty="0" smtClean="0">
                <a:latin typeface="Lucida Handwriting" pitchFamily="66" charset="0"/>
              </a:rPr>
              <a:t>R M K Engineering College</a:t>
            </a:r>
            <a:endParaRPr lang="en-IN" sz="1400" dirty="0"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F02C-BFF1-494F-AB12-18A3534F3978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R M K Engineering College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10</a:t>
            </a:fld>
            <a:endParaRPr lang="en-IN"/>
          </a:p>
        </p:txBody>
      </p:sp>
      <p:cxnSp>
        <p:nvCxnSpPr>
          <p:cNvPr id="87" name="Straight Arrow Connector 86"/>
          <p:cNvCxnSpPr/>
          <p:nvPr/>
        </p:nvCxnSpPr>
        <p:spPr>
          <a:xfrm rot="16200000" flipH="1">
            <a:off x="1007604" y="2168861"/>
            <a:ext cx="3672409" cy="12961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rot="16200000" flipH="1">
            <a:off x="1331640" y="2780927"/>
            <a:ext cx="3024339" cy="129614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16200000" flipH="1">
            <a:off x="1511660" y="3537012"/>
            <a:ext cx="2664296" cy="129614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rot="16200000" flipH="1">
            <a:off x="1831797" y="4145181"/>
            <a:ext cx="2024022" cy="129614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79" idx="0"/>
          </p:cNvCxnSpPr>
          <p:nvPr/>
        </p:nvCxnSpPr>
        <p:spPr>
          <a:xfrm rot="5400000" flipH="1" flipV="1">
            <a:off x="2679526" y="447112"/>
            <a:ext cx="278740" cy="13459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V="1">
            <a:off x="2195736" y="1268760"/>
            <a:ext cx="129614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V="1">
            <a:off x="2195738" y="1916832"/>
            <a:ext cx="1296142" cy="1224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rot="5400000" flipH="1" flipV="1">
            <a:off x="1915979" y="2484621"/>
            <a:ext cx="1855658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179" idx="0"/>
          </p:cNvCxnSpPr>
          <p:nvPr/>
        </p:nvCxnSpPr>
        <p:spPr>
          <a:xfrm rot="16200000" flipH="1">
            <a:off x="2022161" y="1383217"/>
            <a:ext cx="1593468" cy="13459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2195736" y="2204864"/>
            <a:ext cx="129614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>
            <a:off x="2195736" y="3140968"/>
            <a:ext cx="129614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V="1">
            <a:off x="2224942" y="4077072"/>
            <a:ext cx="126693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>
            <a:off x="4716016" y="4653136"/>
            <a:ext cx="1080120" cy="86409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 flipV="1">
            <a:off x="4716016" y="4653136"/>
            <a:ext cx="1152128" cy="28803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>
            <a:off x="4716016" y="5525009"/>
            <a:ext cx="1152128" cy="28025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4716016" y="4941168"/>
            <a:ext cx="1080120" cy="86409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Oval 151"/>
          <p:cNvSpPr>
            <a:spLocks noChangeAspect="1"/>
          </p:cNvSpPr>
          <p:nvPr/>
        </p:nvSpPr>
        <p:spPr>
          <a:xfrm>
            <a:off x="6804248" y="836712"/>
            <a:ext cx="245230" cy="27247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IN" dirty="0"/>
          </a:p>
        </p:txBody>
      </p:sp>
      <p:cxnSp>
        <p:nvCxnSpPr>
          <p:cNvPr id="157" name="Straight Arrow Connector 156"/>
          <p:cNvCxnSpPr>
            <a:endCxn id="152" idx="2"/>
          </p:cNvCxnSpPr>
          <p:nvPr/>
        </p:nvCxnSpPr>
        <p:spPr>
          <a:xfrm flipV="1">
            <a:off x="4716016" y="972951"/>
            <a:ext cx="2088232" cy="6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endCxn id="915" idx="1"/>
          </p:cNvCxnSpPr>
          <p:nvPr/>
        </p:nvCxnSpPr>
        <p:spPr>
          <a:xfrm>
            <a:off x="4716016" y="1268760"/>
            <a:ext cx="2124145" cy="8475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 flipV="1">
            <a:off x="4644008" y="1052737"/>
            <a:ext cx="2196153" cy="8640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endCxn id="915" idx="2"/>
          </p:cNvCxnSpPr>
          <p:nvPr/>
        </p:nvCxnSpPr>
        <p:spPr>
          <a:xfrm>
            <a:off x="4716016" y="2204864"/>
            <a:ext cx="2088232" cy="77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endCxn id="931" idx="2"/>
          </p:cNvCxnSpPr>
          <p:nvPr/>
        </p:nvCxnSpPr>
        <p:spPr>
          <a:xfrm>
            <a:off x="4716016" y="2852936"/>
            <a:ext cx="2088232" cy="77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endCxn id="974" idx="1"/>
          </p:cNvCxnSpPr>
          <p:nvPr/>
        </p:nvCxnSpPr>
        <p:spPr>
          <a:xfrm>
            <a:off x="4716016" y="3140968"/>
            <a:ext cx="2124145" cy="5439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endCxn id="974" idx="2"/>
          </p:cNvCxnSpPr>
          <p:nvPr/>
        </p:nvCxnSpPr>
        <p:spPr>
          <a:xfrm flipV="1">
            <a:off x="4716016" y="3781263"/>
            <a:ext cx="2088232" cy="6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152" idx="6"/>
          </p:cNvCxnSpPr>
          <p:nvPr/>
        </p:nvCxnSpPr>
        <p:spPr>
          <a:xfrm>
            <a:off x="7049478" y="972951"/>
            <a:ext cx="978906" cy="77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>
            <a:off x="7049478" y="2204864"/>
            <a:ext cx="978906" cy="77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>
            <a:off x="7049478" y="2852936"/>
            <a:ext cx="978906" cy="77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>
            <a:off x="7049478" y="3781263"/>
            <a:ext cx="978906" cy="77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>
            <a:off x="7092280" y="4645359"/>
            <a:ext cx="978906" cy="777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/>
          <p:nvPr/>
        </p:nvCxnSpPr>
        <p:spPr>
          <a:xfrm>
            <a:off x="7092280" y="4941168"/>
            <a:ext cx="978906" cy="777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>
            <a:off x="7020272" y="5517232"/>
            <a:ext cx="1122922" cy="777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/>
          <p:nvPr/>
        </p:nvCxnSpPr>
        <p:spPr>
          <a:xfrm>
            <a:off x="7092280" y="5805264"/>
            <a:ext cx="978906" cy="777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395536" y="620688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x(0)</a:t>
            </a:r>
            <a:endParaRPr lang="en-IN" dirty="0"/>
          </a:p>
        </p:txBody>
      </p:sp>
      <p:sp>
        <p:nvSpPr>
          <p:cNvPr id="127" name="Rectangle 126"/>
          <p:cNvSpPr/>
          <p:nvPr/>
        </p:nvSpPr>
        <p:spPr>
          <a:xfrm>
            <a:off x="323528" y="1196752"/>
            <a:ext cx="577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x(7)</a:t>
            </a:r>
            <a:endParaRPr lang="en-IN" dirty="0"/>
          </a:p>
        </p:txBody>
      </p:sp>
      <p:sp>
        <p:nvSpPr>
          <p:cNvPr id="143" name="Rectangle 142"/>
          <p:cNvSpPr/>
          <p:nvPr/>
        </p:nvSpPr>
        <p:spPr>
          <a:xfrm>
            <a:off x="323528" y="1628800"/>
            <a:ext cx="570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x(3)</a:t>
            </a:r>
            <a:endParaRPr lang="en-IN" dirty="0"/>
          </a:p>
        </p:txBody>
      </p:sp>
      <p:sp>
        <p:nvSpPr>
          <p:cNvPr id="145" name="Rectangle 144"/>
          <p:cNvSpPr/>
          <p:nvPr/>
        </p:nvSpPr>
        <p:spPr>
          <a:xfrm>
            <a:off x="309366" y="2132856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x(4)</a:t>
            </a:r>
            <a:endParaRPr lang="en-IN" dirty="0"/>
          </a:p>
        </p:txBody>
      </p:sp>
      <p:sp>
        <p:nvSpPr>
          <p:cNvPr id="146" name="Rectangle 145"/>
          <p:cNvSpPr/>
          <p:nvPr/>
        </p:nvSpPr>
        <p:spPr>
          <a:xfrm>
            <a:off x="323528" y="2492896"/>
            <a:ext cx="537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x(1)</a:t>
            </a:r>
            <a:endParaRPr lang="en-IN" dirty="0"/>
          </a:p>
        </p:txBody>
      </p:sp>
      <p:sp>
        <p:nvSpPr>
          <p:cNvPr id="148" name="Rectangle 147"/>
          <p:cNvSpPr/>
          <p:nvPr/>
        </p:nvSpPr>
        <p:spPr>
          <a:xfrm>
            <a:off x="323528" y="3068960"/>
            <a:ext cx="590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x(6)</a:t>
            </a:r>
            <a:endParaRPr lang="en-IN" dirty="0"/>
          </a:p>
        </p:txBody>
      </p:sp>
      <p:sp>
        <p:nvSpPr>
          <p:cNvPr id="150" name="Rectangle 149"/>
          <p:cNvSpPr/>
          <p:nvPr/>
        </p:nvSpPr>
        <p:spPr>
          <a:xfrm>
            <a:off x="322190" y="3491716"/>
            <a:ext cx="577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x(2)</a:t>
            </a:r>
            <a:endParaRPr lang="en-IN" dirty="0"/>
          </a:p>
        </p:txBody>
      </p:sp>
      <p:sp>
        <p:nvSpPr>
          <p:cNvPr id="156" name="Rectangle 155"/>
          <p:cNvSpPr/>
          <p:nvPr/>
        </p:nvSpPr>
        <p:spPr>
          <a:xfrm>
            <a:off x="323528" y="4005064"/>
            <a:ext cx="57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x(5)</a:t>
            </a:r>
            <a:endParaRPr lang="en-IN" dirty="0"/>
          </a:p>
        </p:txBody>
      </p:sp>
      <p:sp>
        <p:nvSpPr>
          <p:cNvPr id="158" name="Rectangle 157"/>
          <p:cNvSpPr/>
          <p:nvPr/>
        </p:nvSpPr>
        <p:spPr>
          <a:xfrm>
            <a:off x="8188568" y="5301208"/>
            <a:ext cx="631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X(0)</a:t>
            </a:r>
            <a:endParaRPr lang="en-IN" dirty="0"/>
          </a:p>
        </p:txBody>
      </p:sp>
      <p:sp>
        <p:nvSpPr>
          <p:cNvPr id="160" name="Rectangle 159"/>
          <p:cNvSpPr/>
          <p:nvPr/>
        </p:nvSpPr>
        <p:spPr>
          <a:xfrm>
            <a:off x="8097451" y="755412"/>
            <a:ext cx="5790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X(1)</a:t>
            </a:r>
            <a:endParaRPr lang="en-IN" dirty="0"/>
          </a:p>
        </p:txBody>
      </p:sp>
      <p:sp>
        <p:nvSpPr>
          <p:cNvPr id="162" name="Rectangle 161"/>
          <p:cNvSpPr/>
          <p:nvPr/>
        </p:nvSpPr>
        <p:spPr>
          <a:xfrm>
            <a:off x="8172400" y="1988840"/>
            <a:ext cx="619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X(7)</a:t>
            </a:r>
            <a:endParaRPr lang="en-IN" dirty="0"/>
          </a:p>
        </p:txBody>
      </p:sp>
      <p:sp>
        <p:nvSpPr>
          <p:cNvPr id="164" name="Rectangle 163"/>
          <p:cNvSpPr/>
          <p:nvPr/>
        </p:nvSpPr>
        <p:spPr>
          <a:xfrm>
            <a:off x="8204598" y="2555612"/>
            <a:ext cx="615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X(5)</a:t>
            </a:r>
            <a:endParaRPr lang="en-IN" dirty="0"/>
          </a:p>
        </p:txBody>
      </p:sp>
      <p:sp>
        <p:nvSpPr>
          <p:cNvPr id="165" name="Rectangle 164"/>
          <p:cNvSpPr/>
          <p:nvPr/>
        </p:nvSpPr>
        <p:spPr>
          <a:xfrm>
            <a:off x="8201392" y="4355812"/>
            <a:ext cx="619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X(2)</a:t>
            </a:r>
            <a:endParaRPr lang="en-IN" dirty="0"/>
          </a:p>
        </p:txBody>
      </p:sp>
      <p:sp>
        <p:nvSpPr>
          <p:cNvPr id="166" name="Rectangle 165"/>
          <p:cNvSpPr/>
          <p:nvPr/>
        </p:nvSpPr>
        <p:spPr>
          <a:xfrm>
            <a:off x="8188568" y="4797152"/>
            <a:ext cx="631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X(6)</a:t>
            </a:r>
            <a:endParaRPr lang="en-IN" dirty="0"/>
          </a:p>
        </p:txBody>
      </p:sp>
      <p:sp>
        <p:nvSpPr>
          <p:cNvPr id="168" name="Rectangle 167"/>
          <p:cNvSpPr/>
          <p:nvPr/>
        </p:nvSpPr>
        <p:spPr>
          <a:xfrm>
            <a:off x="8207804" y="3563724"/>
            <a:ext cx="612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X(3)</a:t>
            </a:r>
            <a:endParaRPr lang="en-IN" dirty="0"/>
          </a:p>
        </p:txBody>
      </p:sp>
      <p:sp>
        <p:nvSpPr>
          <p:cNvPr id="169" name="Rectangle 168"/>
          <p:cNvSpPr/>
          <p:nvPr/>
        </p:nvSpPr>
        <p:spPr>
          <a:xfrm>
            <a:off x="8191774" y="5661248"/>
            <a:ext cx="628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X(4)</a:t>
            </a:r>
            <a:endParaRPr lang="en-IN" dirty="0"/>
          </a:p>
        </p:txBody>
      </p:sp>
      <p:sp>
        <p:nvSpPr>
          <p:cNvPr id="177" name="TextBox 176"/>
          <p:cNvSpPr txBox="1"/>
          <p:nvPr/>
        </p:nvSpPr>
        <p:spPr>
          <a:xfrm>
            <a:off x="1979712" y="64217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</a:t>
            </a:r>
            <a:r>
              <a:rPr lang="en-US" sz="1600" baseline="-25000" dirty="0" smtClean="0"/>
              <a:t>0</a:t>
            </a:r>
            <a:endParaRPr lang="en-IN" sz="1600" baseline="-25000" dirty="0"/>
          </a:p>
        </p:txBody>
      </p:sp>
      <p:sp>
        <p:nvSpPr>
          <p:cNvPr id="179" name="Rectangle 178"/>
          <p:cNvSpPr/>
          <p:nvPr/>
        </p:nvSpPr>
        <p:spPr>
          <a:xfrm>
            <a:off x="1907704" y="1259468"/>
            <a:ext cx="47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0</a:t>
            </a:r>
            <a:endParaRPr lang="en-IN" baseline="-25000" dirty="0"/>
          </a:p>
        </p:txBody>
      </p:sp>
      <p:sp>
        <p:nvSpPr>
          <p:cNvPr id="180" name="Rectangle 179"/>
          <p:cNvSpPr/>
          <p:nvPr/>
        </p:nvSpPr>
        <p:spPr>
          <a:xfrm>
            <a:off x="1907704" y="1619508"/>
            <a:ext cx="367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IN" baseline="-25000" dirty="0"/>
          </a:p>
        </p:txBody>
      </p:sp>
      <p:sp>
        <p:nvSpPr>
          <p:cNvPr id="182" name="Rectangle 181"/>
          <p:cNvSpPr/>
          <p:nvPr/>
        </p:nvSpPr>
        <p:spPr>
          <a:xfrm>
            <a:off x="1905018" y="2082334"/>
            <a:ext cx="4347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-25000" dirty="0" smtClean="0"/>
              <a:t>M1</a:t>
            </a:r>
            <a:endParaRPr lang="en-IN" sz="2400" baseline="-25000" dirty="0"/>
          </a:p>
        </p:txBody>
      </p:sp>
      <p:sp>
        <p:nvSpPr>
          <p:cNvPr id="189" name="Rectangle 188"/>
          <p:cNvSpPr/>
          <p:nvPr/>
        </p:nvSpPr>
        <p:spPr>
          <a:xfrm>
            <a:off x="1835696" y="3429000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3</a:t>
            </a:r>
            <a:endParaRPr lang="en-IN" baseline="-25000" dirty="0"/>
          </a:p>
        </p:txBody>
      </p:sp>
      <p:sp>
        <p:nvSpPr>
          <p:cNvPr id="190" name="Rectangle 189"/>
          <p:cNvSpPr/>
          <p:nvPr/>
        </p:nvSpPr>
        <p:spPr>
          <a:xfrm>
            <a:off x="1907704" y="2492896"/>
            <a:ext cx="394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endParaRPr lang="en-IN" baseline="-25000" dirty="0"/>
          </a:p>
        </p:txBody>
      </p:sp>
      <p:sp>
        <p:nvSpPr>
          <p:cNvPr id="191" name="Rectangle 190"/>
          <p:cNvSpPr/>
          <p:nvPr/>
        </p:nvSpPr>
        <p:spPr>
          <a:xfrm>
            <a:off x="1907704" y="3140968"/>
            <a:ext cx="468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endParaRPr lang="en-IN" baseline="-25000" dirty="0"/>
          </a:p>
        </p:txBody>
      </p:sp>
      <p:sp>
        <p:nvSpPr>
          <p:cNvPr id="192" name="Rectangle 191"/>
          <p:cNvSpPr/>
          <p:nvPr/>
        </p:nvSpPr>
        <p:spPr>
          <a:xfrm>
            <a:off x="1876164" y="4005064"/>
            <a:ext cx="463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3</a:t>
            </a:r>
            <a:endParaRPr lang="en-IN" baseline="-25000" dirty="0"/>
          </a:p>
        </p:txBody>
      </p:sp>
      <p:sp>
        <p:nvSpPr>
          <p:cNvPr id="200" name="Rectangle 199"/>
          <p:cNvSpPr/>
          <p:nvPr/>
        </p:nvSpPr>
        <p:spPr>
          <a:xfrm>
            <a:off x="4067944" y="251356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7</a:t>
            </a:r>
            <a:endParaRPr lang="en-IN" dirty="0"/>
          </a:p>
        </p:txBody>
      </p:sp>
      <p:sp>
        <p:nvSpPr>
          <p:cNvPr id="201" name="Rectangle 200"/>
          <p:cNvSpPr/>
          <p:nvPr/>
        </p:nvSpPr>
        <p:spPr>
          <a:xfrm>
            <a:off x="3657382" y="251356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IN" dirty="0"/>
          </a:p>
        </p:txBody>
      </p:sp>
      <p:sp>
        <p:nvSpPr>
          <p:cNvPr id="202" name="Rectangle 201"/>
          <p:cNvSpPr/>
          <p:nvPr/>
        </p:nvSpPr>
        <p:spPr>
          <a:xfrm>
            <a:off x="3562932" y="1331476"/>
            <a:ext cx="360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endParaRPr lang="en-IN" dirty="0"/>
          </a:p>
        </p:txBody>
      </p:sp>
      <p:sp>
        <p:nvSpPr>
          <p:cNvPr id="203" name="Rectangle 202"/>
          <p:cNvSpPr/>
          <p:nvPr/>
        </p:nvSpPr>
        <p:spPr>
          <a:xfrm>
            <a:off x="4211960" y="1331476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5</a:t>
            </a:r>
            <a:endParaRPr lang="en-IN" dirty="0"/>
          </a:p>
        </p:txBody>
      </p:sp>
      <p:sp>
        <p:nvSpPr>
          <p:cNvPr id="205" name="Rectangle 204"/>
          <p:cNvSpPr/>
          <p:nvPr/>
        </p:nvSpPr>
        <p:spPr>
          <a:xfrm>
            <a:off x="3563888" y="227687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5</a:t>
            </a:r>
            <a:endParaRPr lang="en-IN" dirty="0"/>
          </a:p>
        </p:txBody>
      </p:sp>
      <p:sp>
        <p:nvSpPr>
          <p:cNvPr id="207" name="Rectangle 206"/>
          <p:cNvSpPr/>
          <p:nvPr/>
        </p:nvSpPr>
        <p:spPr>
          <a:xfrm>
            <a:off x="4211960" y="2267580"/>
            <a:ext cx="360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endParaRPr lang="en-IN" dirty="0"/>
          </a:p>
        </p:txBody>
      </p:sp>
      <p:sp>
        <p:nvSpPr>
          <p:cNvPr id="209" name="Rectangle 208"/>
          <p:cNvSpPr/>
          <p:nvPr/>
        </p:nvSpPr>
        <p:spPr>
          <a:xfrm>
            <a:off x="4233446" y="3212976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IN" dirty="0"/>
          </a:p>
        </p:txBody>
      </p:sp>
      <p:sp>
        <p:nvSpPr>
          <p:cNvPr id="210" name="Rectangle 209"/>
          <p:cNvSpPr/>
          <p:nvPr/>
        </p:nvSpPr>
        <p:spPr>
          <a:xfrm>
            <a:off x="3563888" y="3212976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7</a:t>
            </a:r>
            <a:endParaRPr lang="en-IN" dirty="0"/>
          </a:p>
        </p:txBody>
      </p:sp>
      <p:sp>
        <p:nvSpPr>
          <p:cNvPr id="212" name="Rectangle 211"/>
          <p:cNvSpPr/>
          <p:nvPr/>
        </p:nvSpPr>
        <p:spPr>
          <a:xfrm>
            <a:off x="5868144" y="4077072"/>
            <a:ext cx="365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IN" dirty="0"/>
          </a:p>
        </p:txBody>
      </p:sp>
      <p:sp>
        <p:nvSpPr>
          <p:cNvPr id="214" name="Rectangle 213"/>
          <p:cNvSpPr/>
          <p:nvPr/>
        </p:nvSpPr>
        <p:spPr>
          <a:xfrm>
            <a:off x="6660232" y="4067780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endParaRPr lang="en-IN" dirty="0"/>
          </a:p>
        </p:txBody>
      </p:sp>
      <p:sp>
        <p:nvSpPr>
          <p:cNvPr id="216" name="Rectangle 215"/>
          <p:cNvSpPr/>
          <p:nvPr/>
        </p:nvSpPr>
        <p:spPr>
          <a:xfrm>
            <a:off x="7512150" y="5219908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4</a:t>
            </a:r>
            <a:endParaRPr lang="en-IN" dirty="0"/>
          </a:p>
        </p:txBody>
      </p:sp>
      <p:sp>
        <p:nvSpPr>
          <p:cNvPr id="217" name="Rectangle 216"/>
          <p:cNvSpPr/>
          <p:nvPr/>
        </p:nvSpPr>
        <p:spPr>
          <a:xfrm>
            <a:off x="7524328" y="5723964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4</a:t>
            </a:r>
            <a:endParaRPr lang="en-IN" dirty="0"/>
          </a:p>
        </p:txBody>
      </p:sp>
      <p:sp>
        <p:nvSpPr>
          <p:cNvPr id="218" name="TextBox 217"/>
          <p:cNvSpPr txBox="1"/>
          <p:nvPr/>
        </p:nvSpPr>
        <p:spPr>
          <a:xfrm>
            <a:off x="899592" y="5517232"/>
            <a:ext cx="1392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Point DFT</a:t>
            </a:r>
          </a:p>
          <a:p>
            <a:r>
              <a:rPr lang="en-US" dirty="0" smtClean="0"/>
              <a:t>II Stage</a:t>
            </a:r>
            <a:endParaRPr lang="en-IN" dirty="0"/>
          </a:p>
        </p:txBody>
      </p:sp>
      <p:cxnSp>
        <p:nvCxnSpPr>
          <p:cNvPr id="221" name="Straight Arrow Connector 220"/>
          <p:cNvCxnSpPr>
            <a:endCxn id="931" idx="3"/>
          </p:cNvCxnSpPr>
          <p:nvPr/>
        </p:nvCxnSpPr>
        <p:spPr>
          <a:xfrm flipV="1">
            <a:off x="4716016" y="2957049"/>
            <a:ext cx="2124145" cy="1120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Rectangle 227"/>
          <p:cNvSpPr/>
          <p:nvPr/>
        </p:nvSpPr>
        <p:spPr>
          <a:xfrm>
            <a:off x="6516216" y="2204864"/>
            <a:ext cx="268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</a:t>
            </a:r>
            <a:endParaRPr lang="en-IN" dirty="0"/>
          </a:p>
        </p:txBody>
      </p:sp>
      <p:grpSp>
        <p:nvGrpSpPr>
          <p:cNvPr id="234" name="Group 233"/>
          <p:cNvGrpSpPr/>
          <p:nvPr/>
        </p:nvGrpSpPr>
        <p:grpSpPr>
          <a:xfrm>
            <a:off x="899592" y="836712"/>
            <a:ext cx="1296144" cy="576064"/>
            <a:chOff x="899592" y="836712"/>
            <a:chExt cx="1296144" cy="576064"/>
          </a:xfrm>
        </p:grpSpPr>
        <p:sp>
          <p:nvSpPr>
            <p:cNvPr id="219" name="Rectangle 218"/>
            <p:cNvSpPr/>
            <p:nvPr/>
          </p:nvSpPr>
          <p:spPr>
            <a:xfrm>
              <a:off x="1187624" y="836712"/>
              <a:ext cx="720080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cxnSp>
          <p:nvCxnSpPr>
            <p:cNvPr id="222" name="Straight Connector 221"/>
            <p:cNvCxnSpPr/>
            <p:nvPr/>
          </p:nvCxnSpPr>
          <p:spPr>
            <a:xfrm>
              <a:off x="899592" y="980728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>
              <a:off x="899592" y="1268760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>
              <a:off x="1907704" y="980728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/>
          </p:nvCxnSpPr>
          <p:spPr>
            <a:xfrm>
              <a:off x="1907704" y="1268760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3" name="TextBox 232"/>
          <p:cNvSpPr txBox="1"/>
          <p:nvPr/>
        </p:nvSpPr>
        <p:spPr>
          <a:xfrm>
            <a:off x="1328826" y="879103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sz="2400" dirty="0" smtClean="0"/>
              <a:t>±</a:t>
            </a:r>
            <a:endParaRPr lang="en-IN" dirty="0"/>
          </a:p>
        </p:txBody>
      </p:sp>
      <p:grpSp>
        <p:nvGrpSpPr>
          <p:cNvPr id="235" name="Group 234"/>
          <p:cNvGrpSpPr/>
          <p:nvPr/>
        </p:nvGrpSpPr>
        <p:grpSpPr>
          <a:xfrm>
            <a:off x="899592" y="1772816"/>
            <a:ext cx="1296144" cy="576064"/>
            <a:chOff x="899592" y="836712"/>
            <a:chExt cx="1296144" cy="576064"/>
          </a:xfrm>
        </p:grpSpPr>
        <p:sp>
          <p:nvSpPr>
            <p:cNvPr id="236" name="Rectangle 235"/>
            <p:cNvSpPr/>
            <p:nvPr/>
          </p:nvSpPr>
          <p:spPr>
            <a:xfrm>
              <a:off x="1187624" y="836712"/>
              <a:ext cx="720080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cxnSp>
          <p:nvCxnSpPr>
            <p:cNvPr id="237" name="Straight Connector 236"/>
            <p:cNvCxnSpPr/>
            <p:nvPr/>
          </p:nvCxnSpPr>
          <p:spPr>
            <a:xfrm>
              <a:off x="899592" y="980728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>
              <a:off x="899592" y="1268760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>
              <a:off x="1907704" y="980728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>
              <a:off x="1907704" y="1268760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1" name="Group 240"/>
          <p:cNvGrpSpPr/>
          <p:nvPr/>
        </p:nvGrpSpPr>
        <p:grpSpPr>
          <a:xfrm>
            <a:off x="899592" y="2708920"/>
            <a:ext cx="1296144" cy="576064"/>
            <a:chOff x="899592" y="836712"/>
            <a:chExt cx="1296144" cy="576064"/>
          </a:xfrm>
        </p:grpSpPr>
        <p:sp>
          <p:nvSpPr>
            <p:cNvPr id="242" name="Rectangle 241"/>
            <p:cNvSpPr/>
            <p:nvPr/>
          </p:nvSpPr>
          <p:spPr>
            <a:xfrm>
              <a:off x="1187624" y="836712"/>
              <a:ext cx="720080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cxnSp>
          <p:nvCxnSpPr>
            <p:cNvPr id="243" name="Straight Connector 242"/>
            <p:cNvCxnSpPr/>
            <p:nvPr/>
          </p:nvCxnSpPr>
          <p:spPr>
            <a:xfrm>
              <a:off x="899592" y="980728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>
              <a:off x="899592" y="1268760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>
              <a:off x="1907704" y="980728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>
              <a:off x="1907704" y="1268760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7" name="Group 246"/>
          <p:cNvGrpSpPr/>
          <p:nvPr/>
        </p:nvGrpSpPr>
        <p:grpSpPr>
          <a:xfrm>
            <a:off x="899592" y="3645024"/>
            <a:ext cx="1296144" cy="576064"/>
            <a:chOff x="899592" y="836712"/>
            <a:chExt cx="1296144" cy="576064"/>
          </a:xfrm>
        </p:grpSpPr>
        <p:sp>
          <p:nvSpPr>
            <p:cNvPr id="248" name="Rectangle 247"/>
            <p:cNvSpPr/>
            <p:nvPr/>
          </p:nvSpPr>
          <p:spPr>
            <a:xfrm>
              <a:off x="1187624" y="836712"/>
              <a:ext cx="720080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cxnSp>
          <p:nvCxnSpPr>
            <p:cNvPr id="249" name="Straight Connector 248"/>
            <p:cNvCxnSpPr/>
            <p:nvPr/>
          </p:nvCxnSpPr>
          <p:spPr>
            <a:xfrm>
              <a:off x="899592" y="980728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>
              <a:off x="899592" y="1268760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>
              <a:off x="1907704" y="980728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>
              <a:off x="1907704" y="1268760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4" name="Rectangle 683"/>
          <p:cNvSpPr/>
          <p:nvPr/>
        </p:nvSpPr>
        <p:spPr>
          <a:xfrm>
            <a:off x="1331640" y="1815207"/>
            <a:ext cx="506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r>
              <a:rPr lang="en-US" sz="2400" dirty="0" smtClean="0"/>
              <a:t>±</a:t>
            </a:r>
            <a:endParaRPr lang="en-IN" dirty="0"/>
          </a:p>
        </p:txBody>
      </p:sp>
      <p:sp>
        <p:nvSpPr>
          <p:cNvPr id="685" name="Rectangle 684"/>
          <p:cNvSpPr/>
          <p:nvPr/>
        </p:nvSpPr>
        <p:spPr>
          <a:xfrm>
            <a:off x="1328826" y="2780928"/>
            <a:ext cx="506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r>
              <a:rPr lang="en-US" sz="2400" dirty="0" smtClean="0"/>
              <a:t>±</a:t>
            </a:r>
            <a:endParaRPr lang="en-IN" dirty="0"/>
          </a:p>
        </p:txBody>
      </p:sp>
      <p:sp>
        <p:nvSpPr>
          <p:cNvPr id="686" name="Rectangle 685"/>
          <p:cNvSpPr/>
          <p:nvPr/>
        </p:nvSpPr>
        <p:spPr>
          <a:xfrm>
            <a:off x="1331640" y="3717032"/>
            <a:ext cx="506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r>
              <a:rPr lang="en-US" sz="2400" dirty="0" smtClean="0"/>
              <a:t>±</a:t>
            </a:r>
            <a:endParaRPr lang="en-IN" dirty="0"/>
          </a:p>
        </p:txBody>
      </p:sp>
      <p:grpSp>
        <p:nvGrpSpPr>
          <p:cNvPr id="796" name="Group 795"/>
          <p:cNvGrpSpPr/>
          <p:nvPr/>
        </p:nvGrpSpPr>
        <p:grpSpPr>
          <a:xfrm>
            <a:off x="3419872" y="620688"/>
            <a:ext cx="1296144" cy="792088"/>
            <a:chOff x="3419872" y="620688"/>
            <a:chExt cx="1296144" cy="792088"/>
          </a:xfrm>
        </p:grpSpPr>
        <p:grpSp>
          <p:nvGrpSpPr>
            <p:cNvPr id="687" name="Group 686"/>
            <p:cNvGrpSpPr/>
            <p:nvPr/>
          </p:nvGrpSpPr>
          <p:grpSpPr>
            <a:xfrm>
              <a:off x="3419872" y="836712"/>
              <a:ext cx="1296144" cy="576064"/>
              <a:chOff x="899592" y="836712"/>
              <a:chExt cx="1296144" cy="576064"/>
            </a:xfrm>
          </p:grpSpPr>
          <p:sp>
            <p:nvSpPr>
              <p:cNvPr id="688" name="Rectangle 687"/>
              <p:cNvSpPr/>
              <p:nvPr/>
            </p:nvSpPr>
            <p:spPr>
              <a:xfrm>
                <a:off x="1187624" y="836712"/>
                <a:ext cx="720080" cy="57606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cxnSp>
            <p:nvCxnSpPr>
              <p:cNvPr id="689" name="Straight Connector 688"/>
              <p:cNvCxnSpPr/>
              <p:nvPr/>
            </p:nvCxnSpPr>
            <p:spPr>
              <a:xfrm>
                <a:off x="899592" y="980728"/>
                <a:ext cx="288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0" name="Straight Connector 689"/>
              <p:cNvCxnSpPr/>
              <p:nvPr/>
            </p:nvCxnSpPr>
            <p:spPr>
              <a:xfrm>
                <a:off x="899592" y="1268760"/>
                <a:ext cx="288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1" name="Straight Connector 690"/>
              <p:cNvCxnSpPr/>
              <p:nvPr/>
            </p:nvCxnSpPr>
            <p:spPr>
              <a:xfrm>
                <a:off x="1907704" y="980728"/>
                <a:ext cx="288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2" name="Straight Connector 691"/>
              <p:cNvCxnSpPr/>
              <p:nvPr/>
            </p:nvCxnSpPr>
            <p:spPr>
              <a:xfrm>
                <a:off x="1907704" y="1268760"/>
                <a:ext cx="288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94" name="Straight Connector 693"/>
            <p:cNvCxnSpPr/>
            <p:nvPr/>
          </p:nvCxnSpPr>
          <p:spPr>
            <a:xfrm rot="5400000" flipH="1" flipV="1">
              <a:off x="3743908" y="728700"/>
              <a:ext cx="2160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5" name="Straight Connector 694"/>
            <p:cNvCxnSpPr/>
            <p:nvPr/>
          </p:nvCxnSpPr>
          <p:spPr>
            <a:xfrm rot="5400000" flipH="1" flipV="1">
              <a:off x="4175956" y="728700"/>
              <a:ext cx="2160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7" name="Group 796"/>
          <p:cNvGrpSpPr/>
          <p:nvPr/>
        </p:nvGrpSpPr>
        <p:grpSpPr>
          <a:xfrm>
            <a:off x="3419872" y="1556792"/>
            <a:ext cx="1296144" cy="792088"/>
            <a:chOff x="3419872" y="620688"/>
            <a:chExt cx="1296144" cy="792088"/>
          </a:xfrm>
        </p:grpSpPr>
        <p:grpSp>
          <p:nvGrpSpPr>
            <p:cNvPr id="798" name="Group 686"/>
            <p:cNvGrpSpPr/>
            <p:nvPr/>
          </p:nvGrpSpPr>
          <p:grpSpPr>
            <a:xfrm>
              <a:off x="3419872" y="836712"/>
              <a:ext cx="1296144" cy="576064"/>
              <a:chOff x="899592" y="836712"/>
              <a:chExt cx="1296144" cy="576064"/>
            </a:xfrm>
          </p:grpSpPr>
          <p:sp>
            <p:nvSpPr>
              <p:cNvPr id="801" name="Rectangle 800"/>
              <p:cNvSpPr/>
              <p:nvPr/>
            </p:nvSpPr>
            <p:spPr>
              <a:xfrm>
                <a:off x="1187624" y="836712"/>
                <a:ext cx="720080" cy="57606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cxnSp>
            <p:nvCxnSpPr>
              <p:cNvPr id="802" name="Straight Connector 801"/>
              <p:cNvCxnSpPr/>
              <p:nvPr/>
            </p:nvCxnSpPr>
            <p:spPr>
              <a:xfrm>
                <a:off x="899592" y="980728"/>
                <a:ext cx="288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3" name="Straight Connector 802"/>
              <p:cNvCxnSpPr/>
              <p:nvPr/>
            </p:nvCxnSpPr>
            <p:spPr>
              <a:xfrm>
                <a:off x="899592" y="1268760"/>
                <a:ext cx="288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4" name="Straight Connector 803"/>
              <p:cNvCxnSpPr/>
              <p:nvPr/>
            </p:nvCxnSpPr>
            <p:spPr>
              <a:xfrm>
                <a:off x="1907704" y="980728"/>
                <a:ext cx="288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5" name="Straight Connector 804"/>
              <p:cNvCxnSpPr/>
              <p:nvPr/>
            </p:nvCxnSpPr>
            <p:spPr>
              <a:xfrm>
                <a:off x="1907704" y="1268760"/>
                <a:ext cx="288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99" name="Straight Connector 798"/>
            <p:cNvCxnSpPr/>
            <p:nvPr/>
          </p:nvCxnSpPr>
          <p:spPr>
            <a:xfrm rot="5400000" flipH="1" flipV="1">
              <a:off x="3743908" y="728700"/>
              <a:ext cx="2160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0" name="Straight Connector 799"/>
            <p:cNvCxnSpPr/>
            <p:nvPr/>
          </p:nvCxnSpPr>
          <p:spPr>
            <a:xfrm rot="5400000" flipH="1" flipV="1">
              <a:off x="4175956" y="728700"/>
              <a:ext cx="2160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5" name="Oval 914"/>
          <p:cNvSpPr>
            <a:spLocks noChangeAspect="1"/>
          </p:cNvSpPr>
          <p:nvPr/>
        </p:nvSpPr>
        <p:spPr>
          <a:xfrm>
            <a:off x="6804248" y="2076402"/>
            <a:ext cx="245230" cy="27247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IN" dirty="0"/>
          </a:p>
        </p:txBody>
      </p:sp>
      <p:grpSp>
        <p:nvGrpSpPr>
          <p:cNvPr id="919" name="Group 918"/>
          <p:cNvGrpSpPr/>
          <p:nvPr/>
        </p:nvGrpSpPr>
        <p:grpSpPr>
          <a:xfrm>
            <a:off x="3419872" y="2492896"/>
            <a:ext cx="1296144" cy="792088"/>
            <a:chOff x="3419872" y="620688"/>
            <a:chExt cx="1296144" cy="792088"/>
          </a:xfrm>
        </p:grpSpPr>
        <p:grpSp>
          <p:nvGrpSpPr>
            <p:cNvPr id="920" name="Group 686"/>
            <p:cNvGrpSpPr/>
            <p:nvPr/>
          </p:nvGrpSpPr>
          <p:grpSpPr>
            <a:xfrm>
              <a:off x="3419872" y="836712"/>
              <a:ext cx="1296144" cy="576064"/>
              <a:chOff x="899592" y="836712"/>
              <a:chExt cx="1296144" cy="576064"/>
            </a:xfrm>
          </p:grpSpPr>
          <p:sp>
            <p:nvSpPr>
              <p:cNvPr id="923" name="Rectangle 922"/>
              <p:cNvSpPr/>
              <p:nvPr/>
            </p:nvSpPr>
            <p:spPr>
              <a:xfrm>
                <a:off x="1187624" y="836712"/>
                <a:ext cx="720080" cy="57606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cxnSp>
            <p:nvCxnSpPr>
              <p:cNvPr id="924" name="Straight Connector 923"/>
              <p:cNvCxnSpPr/>
              <p:nvPr/>
            </p:nvCxnSpPr>
            <p:spPr>
              <a:xfrm>
                <a:off x="899592" y="980728"/>
                <a:ext cx="288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5" name="Straight Connector 924"/>
              <p:cNvCxnSpPr/>
              <p:nvPr/>
            </p:nvCxnSpPr>
            <p:spPr>
              <a:xfrm>
                <a:off x="899592" y="1268760"/>
                <a:ext cx="288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6" name="Straight Connector 925"/>
              <p:cNvCxnSpPr/>
              <p:nvPr/>
            </p:nvCxnSpPr>
            <p:spPr>
              <a:xfrm>
                <a:off x="1907704" y="980728"/>
                <a:ext cx="288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7" name="Straight Connector 926"/>
              <p:cNvCxnSpPr/>
              <p:nvPr/>
            </p:nvCxnSpPr>
            <p:spPr>
              <a:xfrm>
                <a:off x="1907704" y="1268760"/>
                <a:ext cx="288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21" name="Straight Connector 920"/>
            <p:cNvCxnSpPr/>
            <p:nvPr/>
          </p:nvCxnSpPr>
          <p:spPr>
            <a:xfrm rot="5400000" flipH="1" flipV="1">
              <a:off x="3743908" y="728700"/>
              <a:ext cx="2160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2" name="Straight Connector 921"/>
            <p:cNvCxnSpPr/>
            <p:nvPr/>
          </p:nvCxnSpPr>
          <p:spPr>
            <a:xfrm rot="5400000" flipH="1" flipV="1">
              <a:off x="4175956" y="728700"/>
              <a:ext cx="2160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1" name="Oval 930"/>
          <p:cNvSpPr>
            <a:spLocks noChangeAspect="1"/>
          </p:cNvSpPr>
          <p:nvPr/>
        </p:nvSpPr>
        <p:spPr>
          <a:xfrm>
            <a:off x="6804248" y="2724474"/>
            <a:ext cx="245230" cy="27247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IN" dirty="0"/>
          </a:p>
        </p:txBody>
      </p:sp>
      <p:grpSp>
        <p:nvGrpSpPr>
          <p:cNvPr id="963" name="Group 962"/>
          <p:cNvGrpSpPr/>
          <p:nvPr/>
        </p:nvGrpSpPr>
        <p:grpSpPr>
          <a:xfrm>
            <a:off x="3419872" y="3429000"/>
            <a:ext cx="1296144" cy="792088"/>
            <a:chOff x="3419872" y="620688"/>
            <a:chExt cx="1296144" cy="792088"/>
          </a:xfrm>
        </p:grpSpPr>
        <p:grpSp>
          <p:nvGrpSpPr>
            <p:cNvPr id="964" name="Group 686"/>
            <p:cNvGrpSpPr/>
            <p:nvPr/>
          </p:nvGrpSpPr>
          <p:grpSpPr>
            <a:xfrm>
              <a:off x="3419872" y="836712"/>
              <a:ext cx="1296144" cy="576064"/>
              <a:chOff x="899592" y="836712"/>
              <a:chExt cx="1296144" cy="576064"/>
            </a:xfrm>
          </p:grpSpPr>
          <p:sp>
            <p:nvSpPr>
              <p:cNvPr id="967" name="Rectangle 966"/>
              <p:cNvSpPr/>
              <p:nvPr/>
            </p:nvSpPr>
            <p:spPr>
              <a:xfrm>
                <a:off x="1187624" y="836712"/>
                <a:ext cx="720080" cy="57606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cxnSp>
            <p:nvCxnSpPr>
              <p:cNvPr id="968" name="Straight Connector 967"/>
              <p:cNvCxnSpPr/>
              <p:nvPr/>
            </p:nvCxnSpPr>
            <p:spPr>
              <a:xfrm>
                <a:off x="899592" y="980728"/>
                <a:ext cx="288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9" name="Straight Connector 968"/>
              <p:cNvCxnSpPr/>
              <p:nvPr/>
            </p:nvCxnSpPr>
            <p:spPr>
              <a:xfrm>
                <a:off x="899592" y="1268760"/>
                <a:ext cx="288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0" name="Straight Connector 969"/>
              <p:cNvCxnSpPr/>
              <p:nvPr/>
            </p:nvCxnSpPr>
            <p:spPr>
              <a:xfrm>
                <a:off x="1907704" y="980728"/>
                <a:ext cx="288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1" name="Straight Connector 970"/>
              <p:cNvCxnSpPr/>
              <p:nvPr/>
            </p:nvCxnSpPr>
            <p:spPr>
              <a:xfrm>
                <a:off x="1907704" y="1268760"/>
                <a:ext cx="288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65" name="Straight Connector 964"/>
            <p:cNvCxnSpPr/>
            <p:nvPr/>
          </p:nvCxnSpPr>
          <p:spPr>
            <a:xfrm rot="5400000" flipH="1" flipV="1">
              <a:off x="3743908" y="728700"/>
              <a:ext cx="2160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6" name="Straight Connector 965"/>
            <p:cNvCxnSpPr/>
            <p:nvPr/>
          </p:nvCxnSpPr>
          <p:spPr>
            <a:xfrm rot="5400000" flipH="1" flipV="1">
              <a:off x="4175956" y="728700"/>
              <a:ext cx="2160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4" name="Oval 973"/>
          <p:cNvSpPr>
            <a:spLocks noChangeAspect="1"/>
          </p:cNvSpPr>
          <p:nvPr/>
        </p:nvSpPr>
        <p:spPr>
          <a:xfrm>
            <a:off x="6804248" y="3645024"/>
            <a:ext cx="245230" cy="27247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IN" dirty="0"/>
          </a:p>
        </p:txBody>
      </p:sp>
      <p:sp>
        <p:nvSpPr>
          <p:cNvPr id="980" name="Rectangle 979"/>
          <p:cNvSpPr/>
          <p:nvPr/>
        </p:nvSpPr>
        <p:spPr>
          <a:xfrm>
            <a:off x="6588224" y="3779748"/>
            <a:ext cx="268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</a:t>
            </a:r>
            <a:endParaRPr lang="en-IN" dirty="0"/>
          </a:p>
        </p:txBody>
      </p:sp>
      <p:grpSp>
        <p:nvGrpSpPr>
          <p:cNvPr id="981" name="Group 980"/>
          <p:cNvGrpSpPr/>
          <p:nvPr/>
        </p:nvGrpSpPr>
        <p:grpSpPr>
          <a:xfrm>
            <a:off x="3419872" y="4509120"/>
            <a:ext cx="1296144" cy="576064"/>
            <a:chOff x="899592" y="836712"/>
            <a:chExt cx="1296144" cy="576064"/>
          </a:xfrm>
        </p:grpSpPr>
        <p:sp>
          <p:nvSpPr>
            <p:cNvPr id="982" name="Rectangle 981"/>
            <p:cNvSpPr/>
            <p:nvPr/>
          </p:nvSpPr>
          <p:spPr>
            <a:xfrm>
              <a:off x="1187624" y="836712"/>
              <a:ext cx="720080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cxnSp>
          <p:nvCxnSpPr>
            <p:cNvPr id="983" name="Straight Connector 982"/>
            <p:cNvCxnSpPr/>
            <p:nvPr/>
          </p:nvCxnSpPr>
          <p:spPr>
            <a:xfrm>
              <a:off x="899592" y="980728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4" name="Straight Connector 983"/>
            <p:cNvCxnSpPr/>
            <p:nvPr/>
          </p:nvCxnSpPr>
          <p:spPr>
            <a:xfrm>
              <a:off x="899592" y="1268760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5" name="Straight Connector 984"/>
            <p:cNvCxnSpPr/>
            <p:nvPr/>
          </p:nvCxnSpPr>
          <p:spPr>
            <a:xfrm>
              <a:off x="1907704" y="980728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6" name="Straight Connector 985"/>
            <p:cNvCxnSpPr/>
            <p:nvPr/>
          </p:nvCxnSpPr>
          <p:spPr>
            <a:xfrm>
              <a:off x="1907704" y="1268760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9" name="Group 988"/>
          <p:cNvGrpSpPr/>
          <p:nvPr/>
        </p:nvGrpSpPr>
        <p:grpSpPr>
          <a:xfrm>
            <a:off x="3419872" y="5373216"/>
            <a:ext cx="1296144" cy="576064"/>
            <a:chOff x="899592" y="836712"/>
            <a:chExt cx="1296144" cy="576064"/>
          </a:xfrm>
        </p:grpSpPr>
        <p:sp>
          <p:nvSpPr>
            <p:cNvPr id="990" name="Rectangle 989"/>
            <p:cNvSpPr/>
            <p:nvPr/>
          </p:nvSpPr>
          <p:spPr>
            <a:xfrm>
              <a:off x="1187624" y="836712"/>
              <a:ext cx="720080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cxnSp>
          <p:nvCxnSpPr>
            <p:cNvPr id="991" name="Straight Connector 990"/>
            <p:cNvCxnSpPr/>
            <p:nvPr/>
          </p:nvCxnSpPr>
          <p:spPr>
            <a:xfrm>
              <a:off x="899592" y="980728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2" name="Straight Connector 991"/>
            <p:cNvCxnSpPr/>
            <p:nvPr/>
          </p:nvCxnSpPr>
          <p:spPr>
            <a:xfrm>
              <a:off x="899592" y="1268760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3" name="Straight Connector 992"/>
            <p:cNvCxnSpPr/>
            <p:nvPr/>
          </p:nvCxnSpPr>
          <p:spPr>
            <a:xfrm>
              <a:off x="1907704" y="980728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4" name="Straight Connector 993"/>
            <p:cNvCxnSpPr/>
            <p:nvPr/>
          </p:nvCxnSpPr>
          <p:spPr>
            <a:xfrm>
              <a:off x="1907704" y="1268760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7" name="Group 996"/>
          <p:cNvGrpSpPr/>
          <p:nvPr/>
        </p:nvGrpSpPr>
        <p:grpSpPr>
          <a:xfrm>
            <a:off x="5796136" y="5373216"/>
            <a:ext cx="1296144" cy="576064"/>
            <a:chOff x="899592" y="836712"/>
            <a:chExt cx="1296144" cy="576064"/>
          </a:xfrm>
        </p:grpSpPr>
        <p:sp>
          <p:nvSpPr>
            <p:cNvPr id="998" name="Rectangle 997"/>
            <p:cNvSpPr/>
            <p:nvPr/>
          </p:nvSpPr>
          <p:spPr>
            <a:xfrm>
              <a:off x="1187624" y="836712"/>
              <a:ext cx="720080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cxnSp>
          <p:nvCxnSpPr>
            <p:cNvPr id="999" name="Straight Connector 998"/>
            <p:cNvCxnSpPr/>
            <p:nvPr/>
          </p:nvCxnSpPr>
          <p:spPr>
            <a:xfrm>
              <a:off x="899592" y="980728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0" name="Straight Connector 999"/>
            <p:cNvCxnSpPr/>
            <p:nvPr/>
          </p:nvCxnSpPr>
          <p:spPr>
            <a:xfrm>
              <a:off x="899592" y="1268760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1" name="Straight Connector 1000"/>
            <p:cNvCxnSpPr/>
            <p:nvPr/>
          </p:nvCxnSpPr>
          <p:spPr>
            <a:xfrm>
              <a:off x="1907704" y="980728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2" name="Straight Connector 1001"/>
            <p:cNvCxnSpPr/>
            <p:nvPr/>
          </p:nvCxnSpPr>
          <p:spPr>
            <a:xfrm>
              <a:off x="1907704" y="1268760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6" name="Group 1045"/>
          <p:cNvGrpSpPr/>
          <p:nvPr/>
        </p:nvGrpSpPr>
        <p:grpSpPr>
          <a:xfrm>
            <a:off x="5796136" y="4293096"/>
            <a:ext cx="1296144" cy="792088"/>
            <a:chOff x="3419872" y="620688"/>
            <a:chExt cx="1296144" cy="792088"/>
          </a:xfrm>
        </p:grpSpPr>
        <p:grpSp>
          <p:nvGrpSpPr>
            <p:cNvPr id="1047" name="Group 686"/>
            <p:cNvGrpSpPr/>
            <p:nvPr/>
          </p:nvGrpSpPr>
          <p:grpSpPr>
            <a:xfrm>
              <a:off x="3419872" y="836712"/>
              <a:ext cx="1296144" cy="576064"/>
              <a:chOff x="899592" y="836712"/>
              <a:chExt cx="1296144" cy="576064"/>
            </a:xfrm>
          </p:grpSpPr>
          <p:sp>
            <p:nvSpPr>
              <p:cNvPr id="1050" name="Rectangle 1049"/>
              <p:cNvSpPr/>
              <p:nvPr/>
            </p:nvSpPr>
            <p:spPr>
              <a:xfrm>
                <a:off x="1187624" y="836712"/>
                <a:ext cx="720080" cy="57606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cxnSp>
            <p:nvCxnSpPr>
              <p:cNvPr id="1051" name="Straight Connector 1050"/>
              <p:cNvCxnSpPr/>
              <p:nvPr/>
            </p:nvCxnSpPr>
            <p:spPr>
              <a:xfrm>
                <a:off x="899592" y="980728"/>
                <a:ext cx="288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2" name="Straight Connector 1051"/>
              <p:cNvCxnSpPr/>
              <p:nvPr/>
            </p:nvCxnSpPr>
            <p:spPr>
              <a:xfrm>
                <a:off x="899592" y="1268760"/>
                <a:ext cx="288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3" name="Straight Connector 1052"/>
              <p:cNvCxnSpPr/>
              <p:nvPr/>
            </p:nvCxnSpPr>
            <p:spPr>
              <a:xfrm>
                <a:off x="1907704" y="980728"/>
                <a:ext cx="288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4" name="Straight Connector 1053"/>
              <p:cNvCxnSpPr/>
              <p:nvPr/>
            </p:nvCxnSpPr>
            <p:spPr>
              <a:xfrm>
                <a:off x="1907704" y="1268760"/>
                <a:ext cx="288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48" name="Straight Connector 1047"/>
            <p:cNvCxnSpPr/>
            <p:nvPr/>
          </p:nvCxnSpPr>
          <p:spPr>
            <a:xfrm rot="5400000" flipH="1" flipV="1">
              <a:off x="3743908" y="728700"/>
              <a:ext cx="2160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9" name="Straight Connector 1048"/>
            <p:cNvCxnSpPr/>
            <p:nvPr/>
          </p:nvCxnSpPr>
          <p:spPr>
            <a:xfrm rot="5400000" flipH="1" flipV="1">
              <a:off x="4175956" y="728700"/>
              <a:ext cx="2160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5" name="TextBox 1054"/>
          <p:cNvSpPr txBox="1"/>
          <p:nvPr/>
        </p:nvSpPr>
        <p:spPr>
          <a:xfrm>
            <a:off x="3780563" y="908720"/>
            <a:ext cx="647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XC</a:t>
            </a:r>
            <a:r>
              <a:rPr lang="en-US" sz="2400" dirty="0" smtClean="0"/>
              <a:t>±</a:t>
            </a:r>
            <a:endParaRPr lang="en-IN" dirty="0"/>
          </a:p>
        </p:txBody>
      </p:sp>
      <p:sp>
        <p:nvSpPr>
          <p:cNvPr id="1056" name="Rectangle 1055"/>
          <p:cNvSpPr/>
          <p:nvPr/>
        </p:nvSpPr>
        <p:spPr>
          <a:xfrm>
            <a:off x="3779912" y="1844824"/>
            <a:ext cx="647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XC</a:t>
            </a:r>
            <a:r>
              <a:rPr lang="en-US" sz="2400" dirty="0" smtClean="0"/>
              <a:t>±</a:t>
            </a:r>
            <a:endParaRPr lang="en-IN" dirty="0"/>
          </a:p>
        </p:txBody>
      </p:sp>
      <p:sp>
        <p:nvSpPr>
          <p:cNvPr id="1057" name="Rectangle 1056"/>
          <p:cNvSpPr/>
          <p:nvPr/>
        </p:nvSpPr>
        <p:spPr>
          <a:xfrm>
            <a:off x="3780563" y="2751311"/>
            <a:ext cx="647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XC</a:t>
            </a:r>
            <a:r>
              <a:rPr lang="en-US" sz="2400" dirty="0" smtClean="0"/>
              <a:t>±</a:t>
            </a:r>
            <a:endParaRPr lang="en-IN" dirty="0"/>
          </a:p>
        </p:txBody>
      </p:sp>
      <p:sp>
        <p:nvSpPr>
          <p:cNvPr id="1058" name="Rectangle 1057"/>
          <p:cNvSpPr/>
          <p:nvPr/>
        </p:nvSpPr>
        <p:spPr>
          <a:xfrm>
            <a:off x="3780563" y="3717032"/>
            <a:ext cx="647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XC</a:t>
            </a:r>
            <a:r>
              <a:rPr lang="en-US" sz="2400" dirty="0" smtClean="0"/>
              <a:t>±</a:t>
            </a:r>
            <a:endParaRPr lang="en-IN" dirty="0"/>
          </a:p>
        </p:txBody>
      </p:sp>
      <p:sp>
        <p:nvSpPr>
          <p:cNvPr id="1059" name="Rectangle 1058"/>
          <p:cNvSpPr/>
          <p:nvPr/>
        </p:nvSpPr>
        <p:spPr>
          <a:xfrm>
            <a:off x="6156827" y="4581128"/>
            <a:ext cx="647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XC</a:t>
            </a:r>
            <a:r>
              <a:rPr lang="en-US" sz="2400" dirty="0" smtClean="0"/>
              <a:t>±</a:t>
            </a:r>
            <a:endParaRPr lang="en-IN" dirty="0"/>
          </a:p>
        </p:txBody>
      </p:sp>
      <p:sp>
        <p:nvSpPr>
          <p:cNvPr id="1060" name="Rectangle 1059"/>
          <p:cNvSpPr/>
          <p:nvPr/>
        </p:nvSpPr>
        <p:spPr>
          <a:xfrm>
            <a:off x="3779912" y="4551511"/>
            <a:ext cx="506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r>
              <a:rPr lang="en-US" sz="2400" dirty="0" smtClean="0"/>
              <a:t>±</a:t>
            </a:r>
            <a:endParaRPr lang="en-IN" dirty="0"/>
          </a:p>
        </p:txBody>
      </p:sp>
      <p:sp>
        <p:nvSpPr>
          <p:cNvPr id="1061" name="Rectangle 1060"/>
          <p:cNvSpPr/>
          <p:nvPr/>
        </p:nvSpPr>
        <p:spPr>
          <a:xfrm>
            <a:off x="3777098" y="5415607"/>
            <a:ext cx="506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r>
              <a:rPr lang="en-US" sz="2400" dirty="0" smtClean="0"/>
              <a:t>±</a:t>
            </a:r>
            <a:endParaRPr lang="en-IN" dirty="0"/>
          </a:p>
        </p:txBody>
      </p:sp>
      <p:sp>
        <p:nvSpPr>
          <p:cNvPr id="1062" name="Rectangle 1061"/>
          <p:cNvSpPr/>
          <p:nvPr/>
        </p:nvSpPr>
        <p:spPr>
          <a:xfrm>
            <a:off x="6153362" y="5415607"/>
            <a:ext cx="506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r>
              <a:rPr lang="en-US" sz="2400" dirty="0" smtClean="0"/>
              <a:t>±</a:t>
            </a: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3263-E9CA-4C17-96EC-B90146DFC55C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11</a:t>
            </a:fld>
            <a:endParaRPr lang="en-IN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1187624" y="1268760"/>
            <a:ext cx="6700838" cy="423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987824" y="5661248"/>
            <a:ext cx="2837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 Multiplications required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43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Fast DCT- Decimation in frequency</a:t>
            </a:r>
            <a:endParaRPr lang="en-IN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3263-E9CA-4C17-96EC-B90146DFC55C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12</a:t>
            </a:fld>
            <a:endParaRPr lang="en-IN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049933"/>
            <a:ext cx="7300913" cy="404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19672" y="1700808"/>
            <a:ext cx="2144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2</a:t>
            </a:r>
            <a:r>
              <a:rPr lang="en-US" baseline="30000" dirty="0" smtClean="0"/>
              <a:t>n </a:t>
            </a:r>
            <a:r>
              <a:rPr lang="en-US" dirty="0" smtClean="0"/>
              <a:t> point  IDCT,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435280" cy="6503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Fast DCT- Decimation in frequency..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F02C-BFF1-494F-AB12-18A3534F3978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13</a:t>
            </a:fld>
            <a:endParaRPr lang="en-IN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65349"/>
            <a:ext cx="6715125" cy="427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07288" cy="6366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Fast DCT- Decimation in frequency…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F02C-BFF1-494F-AB12-18A3534F3978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14</a:t>
            </a:fld>
            <a:endParaRPr lang="en-IN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88840"/>
            <a:ext cx="6429375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112"/>
            <a:ext cx="8507288" cy="4926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Fast DCT- Decimation in frequency…</a:t>
            </a:r>
            <a:endParaRPr lang="en-IN" dirty="0"/>
          </a:p>
        </p:txBody>
      </p:sp>
      <p:pic>
        <p:nvPicPr>
          <p:cNvPr id="7" name="Content Placeholder 6" descr="ck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44462" b="49562"/>
          <a:stretch>
            <a:fillRect/>
          </a:stretch>
        </p:blipFill>
        <p:spPr>
          <a:xfrm>
            <a:off x="670946" y="1938813"/>
            <a:ext cx="6499665" cy="331537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F02C-BFF1-494F-AB12-18A3534F3978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15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Fast 8-Point IDCT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F02C-BFF1-494F-AB12-18A3534F3978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16</a:t>
            </a:fld>
            <a:endParaRPr lang="en-IN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105372"/>
            <a:ext cx="5900738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Fast 8-Point IDCT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F02C-BFF1-494F-AB12-18A3534F3978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17</a:t>
            </a:fld>
            <a:endParaRPr lang="en-IN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700808"/>
            <a:ext cx="6567488" cy="3717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076056" y="5517232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 =  </a:t>
            </a:r>
            <a:endParaRPr lang="en-IN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4579" name="Equation" r:id="rId4" imgW="114120" imgH="21564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4580" name="Equation" r:id="rId5" imgW="114120" imgH="2156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4581" name="Equation" r:id="rId6" imgW="114120" imgH="21564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4582" name="Equation" r:id="rId7" imgW="114120" imgH="21564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4583" name="Equation" r:id="rId8" imgW="114120" imgH="21564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4584" name="Equation" r:id="rId9" imgW="114120" imgH="21564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708650" y="5445224"/>
          <a:ext cx="906463" cy="781050"/>
        </p:xfrm>
        <a:graphic>
          <a:graphicData uri="http://schemas.openxmlformats.org/presentationml/2006/ole">
            <p:oleObj spid="_x0000_s24586" name="Equation" r:id="rId10" imgW="723600" imgH="62208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83568" y="558924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(N/2) log</a:t>
            </a:r>
            <a:r>
              <a:rPr lang="en-US" baseline="-25000" dirty="0" smtClean="0"/>
              <a:t>2 </a:t>
            </a:r>
            <a:r>
              <a:rPr lang="en-US" dirty="0" smtClean="0"/>
              <a:t>N multiplications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6096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Fast 8-Point DCT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F02C-BFF1-494F-AB12-18A3534F3978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18</a:t>
            </a:fld>
            <a:endParaRPr lang="en-IN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0690" y="1772816"/>
            <a:ext cx="6243638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547664" y="1484784"/>
            <a:ext cx="3664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Transposing the structure for IDCT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5733256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Ref: 	</a:t>
            </a:r>
            <a:r>
              <a:rPr lang="en-US" dirty="0" err="1" smtClean="0"/>
              <a:t>W.Chen</a:t>
            </a:r>
            <a:r>
              <a:rPr lang="en-US" dirty="0" smtClean="0"/>
              <a:t>, </a:t>
            </a:r>
            <a:r>
              <a:rPr lang="en-US" dirty="0" err="1" smtClean="0"/>
              <a:t>C.Smith</a:t>
            </a:r>
            <a:r>
              <a:rPr lang="en-US" dirty="0" smtClean="0"/>
              <a:t> and S.C. </a:t>
            </a:r>
            <a:r>
              <a:rPr lang="en-US" dirty="0" err="1" smtClean="0"/>
              <a:t>Fralick</a:t>
            </a:r>
            <a:r>
              <a:rPr lang="en-US" dirty="0" smtClean="0"/>
              <a:t>, “A fast computation algorithm for  	the DCT”,  </a:t>
            </a:r>
            <a:r>
              <a:rPr lang="en-US" i="1" dirty="0" smtClean="0"/>
              <a:t>IEEE Trans. on Communications</a:t>
            </a:r>
            <a:r>
              <a:rPr lang="en-US" dirty="0" smtClean="0"/>
              <a:t>, pp. 1004-1008, Sept., 1977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305800" cy="866360"/>
          </a:xfrm>
        </p:spPr>
        <p:txBody>
          <a:bodyPr/>
          <a:lstStyle/>
          <a:p>
            <a:r>
              <a:rPr lang="en-US" dirty="0" smtClean="0"/>
              <a:t>Rank order Filters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F02C-BFF1-494F-AB12-18A3534F3978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19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3491880" y="2348880"/>
            <a:ext cx="648072" cy="1224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Odd</a:t>
            </a:r>
          </a:p>
          <a:p>
            <a:pPr algn="ctr"/>
            <a:r>
              <a:rPr lang="en-US" sz="1200" dirty="0" smtClean="0"/>
              <a:t>2x2 merge</a:t>
            </a:r>
            <a:endParaRPr lang="en-IN" sz="1200" dirty="0"/>
          </a:p>
        </p:txBody>
      </p:sp>
      <p:sp>
        <p:nvSpPr>
          <p:cNvPr id="10" name="Rectangle 9"/>
          <p:cNvSpPr/>
          <p:nvPr/>
        </p:nvSpPr>
        <p:spPr>
          <a:xfrm>
            <a:off x="3491880" y="4149080"/>
            <a:ext cx="648072" cy="1224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Even</a:t>
            </a:r>
          </a:p>
          <a:p>
            <a:pPr algn="ctr"/>
            <a:r>
              <a:rPr lang="en-US" sz="1200" dirty="0" smtClean="0"/>
              <a:t>2x2 merge</a:t>
            </a:r>
            <a:endParaRPr lang="en-IN" sz="1200" dirty="0"/>
          </a:p>
        </p:txBody>
      </p:sp>
      <p:sp>
        <p:nvSpPr>
          <p:cNvPr id="11" name="Rectangle 10"/>
          <p:cNvSpPr/>
          <p:nvPr/>
        </p:nvSpPr>
        <p:spPr>
          <a:xfrm>
            <a:off x="5292080" y="2645296"/>
            <a:ext cx="648072" cy="4956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C&amp;S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5292080" y="3581400"/>
            <a:ext cx="648072" cy="4956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C&amp;S</a:t>
            </a:r>
            <a:endParaRPr lang="en-IN" dirty="0"/>
          </a:p>
        </p:txBody>
      </p:sp>
      <p:sp>
        <p:nvSpPr>
          <p:cNvPr id="13" name="Rectangle 12"/>
          <p:cNvSpPr/>
          <p:nvPr/>
        </p:nvSpPr>
        <p:spPr>
          <a:xfrm>
            <a:off x="5308848" y="4509120"/>
            <a:ext cx="648072" cy="4956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C&amp;S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1691680" y="2276872"/>
            <a:ext cx="42191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</a:p>
          <a:p>
            <a:r>
              <a:rPr lang="en-US" b="1" dirty="0" smtClean="0"/>
              <a:t>a</a:t>
            </a:r>
            <a:r>
              <a:rPr lang="en-US" b="1" baseline="-25000" dirty="0" smtClean="0"/>
              <a:t>3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4</a:t>
            </a:r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dirty="0" smtClean="0"/>
          </a:p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endParaRPr lang="en-US" dirty="0" smtClean="0"/>
          </a:p>
          <a:p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endParaRPr lang="en-US" dirty="0" smtClean="0"/>
          </a:p>
          <a:p>
            <a:endParaRPr lang="en-IN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051720" y="2492896"/>
            <a:ext cx="14401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051720" y="3067372"/>
            <a:ext cx="14401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051720" y="4579540"/>
            <a:ext cx="14401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051720" y="5157192"/>
            <a:ext cx="14401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/>
          <p:nvPr/>
        </p:nvCxnSpPr>
        <p:spPr>
          <a:xfrm rot="5400000" flipH="1" flipV="1">
            <a:off x="1943708" y="2744924"/>
            <a:ext cx="1584176" cy="1512168"/>
          </a:xfrm>
          <a:prstGeom prst="curvedConnector3">
            <a:avLst>
              <a:gd name="adj1" fmla="val 9985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/>
          <p:nvPr/>
        </p:nvCxnSpPr>
        <p:spPr>
          <a:xfrm rot="5400000" flipH="1" flipV="1">
            <a:off x="1943708" y="3392996"/>
            <a:ext cx="1584176" cy="1512168"/>
          </a:xfrm>
          <a:prstGeom prst="curvedConnector3">
            <a:avLst>
              <a:gd name="adj1" fmla="val 10072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urved Connector 57"/>
          <p:cNvCxnSpPr/>
          <p:nvPr/>
        </p:nvCxnSpPr>
        <p:spPr>
          <a:xfrm rot="16200000" flipH="1">
            <a:off x="2015716" y="2888940"/>
            <a:ext cx="1512168" cy="1440160"/>
          </a:xfrm>
          <a:prstGeom prst="curvedConnector3">
            <a:avLst>
              <a:gd name="adj1" fmla="val 1003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/>
          <p:nvPr/>
        </p:nvCxnSpPr>
        <p:spPr>
          <a:xfrm rot="16200000" flipH="1">
            <a:off x="2015715" y="3465004"/>
            <a:ext cx="1512168" cy="1440160"/>
          </a:xfrm>
          <a:prstGeom prst="curvedConnector3">
            <a:avLst>
              <a:gd name="adj1" fmla="val 1003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urved Connector 62"/>
          <p:cNvCxnSpPr/>
          <p:nvPr/>
        </p:nvCxnSpPr>
        <p:spPr>
          <a:xfrm rot="5400000" flipH="1" flipV="1">
            <a:off x="4083850" y="3084866"/>
            <a:ext cx="1264332" cy="1152128"/>
          </a:xfrm>
          <a:prstGeom prst="curvedConnector3">
            <a:avLst>
              <a:gd name="adj1" fmla="val 10040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4139952" y="2492896"/>
            <a:ext cx="24482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4139952" y="2708920"/>
            <a:ext cx="11521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62"/>
          <p:cNvCxnSpPr/>
          <p:nvPr/>
        </p:nvCxnSpPr>
        <p:spPr>
          <a:xfrm flipV="1">
            <a:off x="4139952" y="3933056"/>
            <a:ext cx="1152128" cy="64807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/>
          <p:nvPr/>
        </p:nvCxnSpPr>
        <p:spPr>
          <a:xfrm>
            <a:off x="4139952" y="3068960"/>
            <a:ext cx="1152128" cy="64807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4139952" y="5229200"/>
            <a:ext cx="2376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4139952" y="4869160"/>
            <a:ext cx="11521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97"/>
          <p:cNvCxnSpPr/>
          <p:nvPr/>
        </p:nvCxnSpPr>
        <p:spPr>
          <a:xfrm rot="16200000" flipH="1">
            <a:off x="4067944" y="3429000"/>
            <a:ext cx="1296144" cy="1152128"/>
          </a:xfrm>
          <a:prstGeom prst="curvedConnector3">
            <a:avLst>
              <a:gd name="adj1" fmla="val 9596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5940152" y="2708920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5940152" y="3067372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>
            <a:off x="5940152" y="3715444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5940152" y="3933056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5940152" y="4651548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5940152" y="4869160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6660232" y="2267580"/>
            <a:ext cx="840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largest</a:t>
            </a:r>
            <a:endParaRPr lang="en-IN" dirty="0"/>
          </a:p>
        </p:txBody>
      </p:sp>
      <p:sp>
        <p:nvSpPr>
          <p:cNvPr id="131" name="TextBox 130"/>
          <p:cNvSpPr txBox="1"/>
          <p:nvPr/>
        </p:nvSpPr>
        <p:spPr>
          <a:xfrm>
            <a:off x="6732240" y="5013176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Smallest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Why algorithmic strength reduction?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7528"/>
            <a:ext cx="8229600" cy="4085808"/>
          </a:xfrm>
        </p:spPr>
        <p:txBody>
          <a:bodyPr/>
          <a:lstStyle/>
          <a:p>
            <a:r>
              <a:rPr lang="en-US" dirty="0" smtClean="0"/>
              <a:t>Reduction in hardware complexity by substructure sharing </a:t>
            </a:r>
          </a:p>
          <a:p>
            <a:r>
              <a:rPr lang="en-US" dirty="0" smtClean="0"/>
              <a:t>Leads to reduction in area, power or iteration period</a:t>
            </a:r>
          </a:p>
          <a:p>
            <a:r>
              <a:rPr lang="en-US" dirty="0" smtClean="0"/>
              <a:t>Enabled design of parallel FIR filters with less than linear increase in hardware</a:t>
            </a:r>
          </a:p>
          <a:p>
            <a:r>
              <a:rPr lang="en-US" dirty="0" smtClean="0"/>
              <a:t>Leads to less hardware complexity in Transforms such as DCT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7544" y="6376243"/>
            <a:ext cx="2133600" cy="365125"/>
          </a:xfrm>
        </p:spPr>
        <p:txBody>
          <a:bodyPr/>
          <a:lstStyle/>
          <a:p>
            <a:fld id="{E093C863-C10A-4FA6-A48E-B427A0607975}" type="datetime3">
              <a:rPr lang="en-IN" sz="1000" smtClean="0">
                <a:latin typeface="Lucida Handwriting" pitchFamily="66" charset="0"/>
              </a:rPr>
              <a:pPr/>
              <a:t>16 September 2010</a:t>
            </a:fld>
            <a:endParaRPr lang="en-IN" sz="1000" dirty="0">
              <a:latin typeface="Lucida Handwriting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z="1000" smtClean="0">
                <a:latin typeface="Lucida Handwriting" pitchFamily="66" charset="0"/>
              </a:rPr>
              <a:pPr/>
              <a:t>2</a:t>
            </a:fld>
            <a:endParaRPr lang="en-IN" sz="1000" dirty="0">
              <a:latin typeface="Lucida Handwriting" pitchFamily="66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z="1000" dirty="0" smtClean="0">
                <a:latin typeface="Lucida Handwriting" pitchFamily="66" charset="0"/>
              </a:rPr>
              <a:t>R M K Engineering College</a:t>
            </a:r>
            <a:endParaRPr lang="en-IN" sz="1000" dirty="0"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812E-F04A-4AFA-B9EB-031BA32A5591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20</a:t>
            </a:fld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5364088" y="2789312"/>
            <a:ext cx="648072" cy="4956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C&amp;S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6732240" y="3212976"/>
            <a:ext cx="648072" cy="4956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C&amp;S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5364088" y="3645024"/>
            <a:ext cx="648072" cy="4956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C&amp;S</a:t>
            </a:r>
            <a:endParaRPr lang="en-IN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499992" y="2924944"/>
            <a:ext cx="86409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499992" y="4003476"/>
            <a:ext cx="86409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380312" y="3573016"/>
            <a:ext cx="86409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380312" y="3355404"/>
            <a:ext cx="86409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012160" y="4003476"/>
            <a:ext cx="22322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012160" y="2924944"/>
            <a:ext cx="22322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/>
          <p:nvPr/>
        </p:nvCxnSpPr>
        <p:spPr>
          <a:xfrm>
            <a:off x="4572000" y="3212976"/>
            <a:ext cx="792088" cy="504056"/>
          </a:xfrm>
          <a:prstGeom prst="curvedConnector3">
            <a:avLst>
              <a:gd name="adj1" fmla="val 1851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 flipV="1">
            <a:off x="4499992" y="3140968"/>
            <a:ext cx="864096" cy="57606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/>
          <p:nvPr/>
        </p:nvCxnSpPr>
        <p:spPr>
          <a:xfrm>
            <a:off x="6012160" y="3212976"/>
            <a:ext cx="720080" cy="7200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/>
          <p:nvPr/>
        </p:nvCxnSpPr>
        <p:spPr>
          <a:xfrm flipV="1">
            <a:off x="6012160" y="3573016"/>
            <a:ext cx="720080" cy="1440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186958" y="2708920"/>
            <a:ext cx="3850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IN" dirty="0"/>
          </a:p>
        </p:txBody>
      </p:sp>
      <p:sp>
        <p:nvSpPr>
          <p:cNvPr id="32" name="TextBox 31"/>
          <p:cNvSpPr txBox="1"/>
          <p:nvPr/>
        </p:nvSpPr>
        <p:spPr>
          <a:xfrm>
            <a:off x="8100392" y="2564904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Largest</a:t>
            </a:r>
            <a:endParaRPr lang="en-IN" dirty="0"/>
          </a:p>
        </p:txBody>
      </p:sp>
      <p:sp>
        <p:nvSpPr>
          <p:cNvPr id="33" name="TextBox 32"/>
          <p:cNvSpPr txBox="1"/>
          <p:nvPr/>
        </p:nvSpPr>
        <p:spPr>
          <a:xfrm>
            <a:off x="8172400" y="3717032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Smallest</a:t>
            </a:r>
            <a:endParaRPr lang="en-IN" dirty="0"/>
          </a:p>
        </p:txBody>
      </p:sp>
      <p:sp>
        <p:nvSpPr>
          <p:cNvPr id="34" name="TextBox 33"/>
          <p:cNvSpPr txBox="1"/>
          <p:nvPr/>
        </p:nvSpPr>
        <p:spPr>
          <a:xfrm>
            <a:off x="5940152" y="4437112"/>
            <a:ext cx="165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2x2 merge unit</a:t>
            </a:r>
            <a:endParaRPr lang="en-IN" dirty="0"/>
          </a:p>
        </p:txBody>
      </p:sp>
      <p:sp>
        <p:nvSpPr>
          <p:cNvPr id="35" name="TextBox 34"/>
          <p:cNvSpPr txBox="1"/>
          <p:nvPr/>
        </p:nvSpPr>
        <p:spPr>
          <a:xfrm>
            <a:off x="1115616" y="5157192"/>
            <a:ext cx="6210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r</a:t>
            </a:r>
            <a:r>
              <a:rPr lang="en-US" dirty="0" smtClean="0"/>
              <a:t>(n) = </a:t>
            </a:r>
            <a:r>
              <a:rPr lang="en-US" dirty="0" err="1" smtClean="0"/>
              <a:t>r</a:t>
            </a:r>
            <a:r>
              <a:rPr lang="en-US" baseline="30000" dirty="0" err="1" smtClean="0"/>
              <a:t>th</a:t>
            </a:r>
            <a:r>
              <a:rPr lang="en-US" dirty="0" smtClean="0"/>
              <a:t> rank [x(n-N), x(n-N+1)……</a:t>
            </a:r>
          </a:p>
          <a:p>
            <a:r>
              <a:rPr lang="en-US" dirty="0" smtClean="0"/>
              <a:t>                               x(n), x(n+1),……x(</a:t>
            </a:r>
            <a:r>
              <a:rPr lang="en-US" dirty="0" err="1" smtClean="0"/>
              <a:t>n+N</a:t>
            </a:r>
            <a:r>
              <a:rPr lang="en-US" dirty="0" smtClean="0"/>
              <a:t>]  where r=1, 2…. 2N+1</a:t>
            </a:r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2-parallel rank order filter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F02C-BFF1-494F-AB12-18A3534F3978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21</a:t>
            </a:fld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2051720" y="1916832"/>
            <a:ext cx="61141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W=5  and L=2</a:t>
            </a:r>
          </a:p>
          <a:p>
            <a:r>
              <a:rPr lang="en-US" dirty="0" smtClean="0"/>
              <a:t>y</a:t>
            </a:r>
            <a:r>
              <a:rPr lang="en-US" baseline="-25000" dirty="0" smtClean="0"/>
              <a:t>r</a:t>
            </a:r>
            <a:r>
              <a:rPr lang="en-US" dirty="0" smtClean="0"/>
              <a:t>(2k) =</a:t>
            </a:r>
            <a:r>
              <a:rPr lang="en-US" dirty="0" err="1" smtClean="0"/>
              <a:t>r</a:t>
            </a:r>
            <a:r>
              <a:rPr lang="en-US" baseline="30000" dirty="0" err="1" smtClean="0"/>
              <a:t>th</a:t>
            </a:r>
            <a:r>
              <a:rPr lang="en-US" dirty="0" smtClean="0"/>
              <a:t> rank [x(2k-2), x(2k-1), x(2k), x(2k+1), x(2k+2)]</a:t>
            </a:r>
          </a:p>
          <a:p>
            <a:r>
              <a:rPr lang="en-US" dirty="0" smtClean="0"/>
              <a:t>y</a:t>
            </a:r>
            <a:r>
              <a:rPr lang="en-US" baseline="-25000" dirty="0" smtClean="0"/>
              <a:t>r</a:t>
            </a:r>
            <a:r>
              <a:rPr lang="en-US" dirty="0" smtClean="0"/>
              <a:t>(2k+1) = </a:t>
            </a:r>
            <a:r>
              <a:rPr lang="en-US" dirty="0" err="1" smtClean="0"/>
              <a:t>r</a:t>
            </a:r>
            <a:r>
              <a:rPr lang="en-US" baseline="30000" dirty="0" err="1" smtClean="0"/>
              <a:t>th</a:t>
            </a:r>
            <a:r>
              <a:rPr lang="en-US" dirty="0" smtClean="0"/>
              <a:t> rank [x(2k-1), x(2k), x(2k+1), x(2k+2), x(2k+3)]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2771800" y="3284984"/>
            <a:ext cx="72008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2771800" y="4005064"/>
            <a:ext cx="72008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2771800" y="5877272"/>
            <a:ext cx="72008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2771800" y="5085184"/>
            <a:ext cx="72008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3995936" y="5085184"/>
            <a:ext cx="72008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491880" y="5227612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491880" y="5517232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491880" y="6019700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491880" y="6307732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716016" y="5227612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716016" y="5515644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716016" y="5877272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716016" y="6163716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67544" y="2924944"/>
            <a:ext cx="933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x(2k+3)</a:t>
            </a:r>
          </a:p>
          <a:p>
            <a:r>
              <a:rPr lang="en-US" dirty="0" smtClean="0"/>
              <a:t>x(2k+2)</a:t>
            </a:r>
            <a:endParaRPr lang="en-IN" dirty="0"/>
          </a:p>
        </p:txBody>
      </p:sp>
      <p:sp>
        <p:nvSpPr>
          <p:cNvPr id="47" name="TextBox 46"/>
          <p:cNvSpPr txBox="1"/>
          <p:nvPr/>
        </p:nvSpPr>
        <p:spPr>
          <a:xfrm>
            <a:off x="1331640" y="3573016"/>
            <a:ext cx="8996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x(2k+1)</a:t>
            </a:r>
          </a:p>
          <a:p>
            <a:r>
              <a:rPr lang="en-US" dirty="0" smtClean="0"/>
              <a:t>x(2k)</a:t>
            </a:r>
          </a:p>
          <a:p>
            <a:r>
              <a:rPr lang="en-US" dirty="0" smtClean="0"/>
              <a:t>x(2k-1)</a:t>
            </a:r>
            <a:endParaRPr lang="en-IN" dirty="0"/>
          </a:p>
        </p:txBody>
      </p:sp>
      <p:cxnSp>
        <p:nvCxnSpPr>
          <p:cNvPr id="56" name="Straight Connector 55"/>
          <p:cNvCxnSpPr/>
          <p:nvPr/>
        </p:nvCxnSpPr>
        <p:spPr>
          <a:xfrm rot="5400000">
            <a:off x="1511660" y="4473116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267744" y="5229200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1727684" y="4833156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411760" y="551723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1727684" y="5193196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2555776" y="602128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259632" y="6165304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x(2k-2)</a:t>
            </a:r>
            <a:endParaRPr lang="en-IN" dirty="0"/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2267744" y="6309320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7380312" y="3501008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y(2k+1)</a:t>
            </a:r>
            <a:endParaRPr lang="en-IN" dirty="0"/>
          </a:p>
        </p:txBody>
      </p:sp>
      <p:sp>
        <p:nvSpPr>
          <p:cNvPr id="81" name="TextBox 80"/>
          <p:cNvSpPr txBox="1"/>
          <p:nvPr/>
        </p:nvSpPr>
        <p:spPr>
          <a:xfrm>
            <a:off x="7452320" y="5373216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y(2k)</a:t>
            </a:r>
            <a:endParaRPr lang="en-IN" dirty="0"/>
          </a:p>
        </p:txBody>
      </p:sp>
      <p:grpSp>
        <p:nvGrpSpPr>
          <p:cNvPr id="92" name="Group 91"/>
          <p:cNvGrpSpPr/>
          <p:nvPr/>
        </p:nvGrpSpPr>
        <p:grpSpPr>
          <a:xfrm>
            <a:off x="1331640" y="2996952"/>
            <a:ext cx="5976664" cy="3384376"/>
            <a:chOff x="1331640" y="2996952"/>
            <a:chExt cx="5976664" cy="3384376"/>
          </a:xfrm>
        </p:grpSpPr>
        <p:sp>
          <p:nvSpPr>
            <p:cNvPr id="15" name="Rectangle 14"/>
            <p:cNvSpPr/>
            <p:nvPr/>
          </p:nvSpPr>
          <p:spPr>
            <a:xfrm>
              <a:off x="3995936" y="3284984"/>
              <a:ext cx="720080" cy="129614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796136" y="2996952"/>
              <a:ext cx="720080" cy="15121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796136" y="4869160"/>
              <a:ext cx="720080" cy="15121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3491880" y="3429000"/>
              <a:ext cx="5040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3491880" y="3787452"/>
              <a:ext cx="5040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3491880" y="4147492"/>
              <a:ext cx="5040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3491880" y="4435524"/>
              <a:ext cx="5040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1331640" y="3140968"/>
              <a:ext cx="446449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4716016" y="3501008"/>
              <a:ext cx="108012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4716016" y="3787452"/>
              <a:ext cx="108012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4716016" y="4075484"/>
              <a:ext cx="108012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4716016" y="4363516"/>
              <a:ext cx="108012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1403648" y="3429000"/>
              <a:ext cx="13681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2195736" y="3717032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2195736" y="4147492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2195736" y="436351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ight Arrow 77"/>
            <p:cNvSpPr/>
            <p:nvPr/>
          </p:nvSpPr>
          <p:spPr>
            <a:xfrm>
              <a:off x="6516216" y="3573016"/>
              <a:ext cx="792088" cy="36004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9" name="Right Arrow 78"/>
            <p:cNvSpPr/>
            <p:nvPr/>
          </p:nvSpPr>
          <p:spPr>
            <a:xfrm>
              <a:off x="6516216" y="5373216"/>
              <a:ext cx="792088" cy="36004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822401" y="3284984"/>
              <a:ext cx="6694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1x1 </a:t>
              </a:r>
            </a:p>
            <a:p>
              <a:r>
                <a:rPr lang="en-US" sz="1400" dirty="0" smtClean="0"/>
                <a:t>Merge</a:t>
              </a:r>
              <a:endParaRPr lang="en-IN" sz="14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771800" y="4005064"/>
              <a:ext cx="7368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1x1 </a:t>
              </a:r>
            </a:p>
            <a:p>
              <a:r>
                <a:rPr lang="en-US" sz="1600" dirty="0" smtClean="0"/>
                <a:t>Merge</a:t>
              </a:r>
              <a:endParaRPr lang="en-IN" dirty="0" smtClean="0"/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2771800" y="5085184"/>
            <a:ext cx="732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1x1</a:t>
            </a:r>
          </a:p>
          <a:p>
            <a:r>
              <a:rPr lang="en-US" sz="1600" dirty="0" smtClean="0"/>
              <a:t>merge</a:t>
            </a:r>
            <a:endParaRPr lang="en-IN" sz="1600" dirty="0"/>
          </a:p>
        </p:txBody>
      </p:sp>
      <p:sp>
        <p:nvSpPr>
          <p:cNvPr id="86" name="TextBox 85"/>
          <p:cNvSpPr txBox="1"/>
          <p:nvPr/>
        </p:nvSpPr>
        <p:spPr>
          <a:xfrm>
            <a:off x="2771800" y="5877272"/>
            <a:ext cx="73289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1x1</a:t>
            </a:r>
          </a:p>
          <a:p>
            <a:r>
              <a:rPr lang="en-US" sz="1600" dirty="0" smtClean="0"/>
              <a:t>merge</a:t>
            </a:r>
            <a:endParaRPr lang="en-IN" sz="1600" dirty="0" smtClean="0"/>
          </a:p>
          <a:p>
            <a:endParaRPr lang="en-IN" dirty="0"/>
          </a:p>
        </p:txBody>
      </p:sp>
      <p:sp>
        <p:nvSpPr>
          <p:cNvPr id="87" name="TextBox 86"/>
          <p:cNvSpPr txBox="1"/>
          <p:nvPr/>
        </p:nvSpPr>
        <p:spPr>
          <a:xfrm>
            <a:off x="3923928" y="3573016"/>
            <a:ext cx="802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2x2</a:t>
            </a:r>
          </a:p>
          <a:p>
            <a:r>
              <a:rPr lang="en-US" dirty="0" smtClean="0"/>
              <a:t>merge</a:t>
            </a:r>
            <a:endParaRPr lang="en-IN" dirty="0" smtClean="0"/>
          </a:p>
        </p:txBody>
      </p:sp>
      <p:sp>
        <p:nvSpPr>
          <p:cNvPr id="88" name="TextBox 87"/>
          <p:cNvSpPr txBox="1"/>
          <p:nvPr/>
        </p:nvSpPr>
        <p:spPr>
          <a:xfrm>
            <a:off x="3923928" y="5301208"/>
            <a:ext cx="802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2x2</a:t>
            </a:r>
          </a:p>
          <a:p>
            <a:r>
              <a:rPr lang="en-US" dirty="0" smtClean="0"/>
              <a:t>merge</a:t>
            </a:r>
            <a:endParaRPr lang="en-IN" dirty="0" smtClean="0"/>
          </a:p>
        </p:txBody>
      </p:sp>
      <p:sp>
        <p:nvSpPr>
          <p:cNvPr id="89" name="TextBox 88"/>
          <p:cNvSpPr txBox="1"/>
          <p:nvPr/>
        </p:nvSpPr>
        <p:spPr>
          <a:xfrm>
            <a:off x="5724128" y="3501008"/>
            <a:ext cx="802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4x1</a:t>
            </a:r>
          </a:p>
          <a:p>
            <a:r>
              <a:rPr lang="en-US" dirty="0" smtClean="0"/>
              <a:t>merge</a:t>
            </a:r>
            <a:endParaRPr lang="en-IN" dirty="0" smtClean="0"/>
          </a:p>
        </p:txBody>
      </p:sp>
      <p:sp>
        <p:nvSpPr>
          <p:cNvPr id="90" name="TextBox 89"/>
          <p:cNvSpPr txBox="1"/>
          <p:nvPr/>
        </p:nvSpPr>
        <p:spPr>
          <a:xfrm>
            <a:off x="5724128" y="5157192"/>
            <a:ext cx="802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4x1</a:t>
            </a:r>
          </a:p>
          <a:p>
            <a:r>
              <a:rPr lang="en-US" dirty="0" smtClean="0"/>
              <a:t>merge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784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Rank order filter with substructure sharing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812E-F04A-4AFA-B9EB-031BA32A5591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R M K Engineering College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22</a:t>
            </a:fld>
            <a:endParaRPr lang="en-IN"/>
          </a:p>
        </p:txBody>
      </p:sp>
      <p:grpSp>
        <p:nvGrpSpPr>
          <p:cNvPr id="8" name="Group 7"/>
          <p:cNvGrpSpPr/>
          <p:nvPr/>
        </p:nvGrpSpPr>
        <p:grpSpPr>
          <a:xfrm>
            <a:off x="1331640" y="2996952"/>
            <a:ext cx="5976664" cy="3384376"/>
            <a:chOff x="1331640" y="2996952"/>
            <a:chExt cx="5976664" cy="3384376"/>
          </a:xfrm>
        </p:grpSpPr>
        <p:sp>
          <p:nvSpPr>
            <p:cNvPr id="9" name="Rectangle 8"/>
            <p:cNvSpPr/>
            <p:nvPr/>
          </p:nvSpPr>
          <p:spPr>
            <a:xfrm>
              <a:off x="3995936" y="4077072"/>
              <a:ext cx="720080" cy="129614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96136" y="2996952"/>
              <a:ext cx="720080" cy="15121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796136" y="4869160"/>
              <a:ext cx="720080" cy="15121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3491880" y="4867572"/>
              <a:ext cx="5040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3491880" y="5227612"/>
              <a:ext cx="5040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491880" y="4147492"/>
              <a:ext cx="5040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3491880" y="4435524"/>
              <a:ext cx="5040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1331640" y="3140968"/>
              <a:ext cx="446449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5508104" y="3501008"/>
              <a:ext cx="2880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5292080" y="3789040"/>
              <a:ext cx="5040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1403648" y="4219500"/>
              <a:ext cx="13681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2195736" y="4509120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2195736" y="4867572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2195736" y="5227612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ight Arrow 24"/>
            <p:cNvSpPr/>
            <p:nvPr/>
          </p:nvSpPr>
          <p:spPr>
            <a:xfrm>
              <a:off x="6516216" y="3573016"/>
              <a:ext cx="792088" cy="36004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6" name="Right Arrow 25"/>
            <p:cNvSpPr/>
            <p:nvPr/>
          </p:nvSpPr>
          <p:spPr>
            <a:xfrm>
              <a:off x="6516216" y="5373216"/>
              <a:ext cx="792088" cy="36004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822401" y="4705980"/>
              <a:ext cx="6694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1x1 </a:t>
              </a:r>
            </a:p>
            <a:p>
              <a:r>
                <a:rPr lang="en-US" sz="1400" dirty="0" smtClean="0"/>
                <a:t>Merge</a:t>
              </a:r>
              <a:endParaRPr lang="en-IN" sz="1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771800" y="4005064"/>
              <a:ext cx="7368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1x1 </a:t>
              </a:r>
            </a:p>
            <a:p>
              <a:r>
                <a:rPr lang="en-US" sz="1600" dirty="0" smtClean="0"/>
                <a:t>Merge</a:t>
              </a:r>
              <a:endParaRPr lang="en-IN" dirty="0" smtClean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771800" y="4077072"/>
            <a:ext cx="720080" cy="1224136"/>
            <a:chOff x="2771800" y="3356992"/>
            <a:chExt cx="720080" cy="1224136"/>
          </a:xfrm>
        </p:grpSpPr>
        <p:sp>
          <p:nvSpPr>
            <p:cNvPr id="29" name="Rectangle 28"/>
            <p:cNvSpPr/>
            <p:nvPr/>
          </p:nvSpPr>
          <p:spPr>
            <a:xfrm>
              <a:off x="2771800" y="3356992"/>
              <a:ext cx="720080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771800" y="4005064"/>
              <a:ext cx="720080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508104" y="3501008"/>
            <a:ext cx="288032" cy="1512168"/>
            <a:chOff x="5508104" y="3501008"/>
            <a:chExt cx="288032" cy="1512168"/>
          </a:xfrm>
        </p:grpSpPr>
        <p:cxnSp>
          <p:nvCxnSpPr>
            <p:cNvPr id="33" name="Straight Arrow Connector 32"/>
            <p:cNvCxnSpPr/>
            <p:nvPr/>
          </p:nvCxnSpPr>
          <p:spPr>
            <a:xfrm>
              <a:off x="5508104" y="5011588"/>
              <a:ext cx="2880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4752020" y="4257092"/>
              <a:ext cx="15121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Straight Arrow Connector 37"/>
          <p:cNvCxnSpPr/>
          <p:nvPr/>
        </p:nvCxnSpPr>
        <p:spPr>
          <a:xfrm>
            <a:off x="5292080" y="5299620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4535996" y="4545124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5148064" y="4077072"/>
            <a:ext cx="648072" cy="1548172"/>
            <a:chOff x="5508104" y="3501008"/>
            <a:chExt cx="648072" cy="1548172"/>
          </a:xfrm>
        </p:grpSpPr>
        <p:cxnSp>
          <p:nvCxnSpPr>
            <p:cNvPr id="43" name="Straight Arrow Connector 42"/>
            <p:cNvCxnSpPr>
              <a:endCxn id="11" idx="1"/>
            </p:cNvCxnSpPr>
            <p:nvPr/>
          </p:nvCxnSpPr>
          <p:spPr>
            <a:xfrm>
              <a:off x="5508104" y="5011588"/>
              <a:ext cx="648072" cy="375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4752020" y="4257092"/>
              <a:ext cx="15121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Straight Arrow Connector 50"/>
          <p:cNvCxnSpPr/>
          <p:nvPr/>
        </p:nvCxnSpPr>
        <p:spPr>
          <a:xfrm>
            <a:off x="5148064" y="4077072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5004048" y="4365104"/>
            <a:ext cx="792088" cy="1585764"/>
            <a:chOff x="5508104" y="3429000"/>
            <a:chExt cx="792088" cy="1585764"/>
          </a:xfrm>
        </p:grpSpPr>
        <p:cxnSp>
          <p:nvCxnSpPr>
            <p:cNvPr id="53" name="Straight Arrow Connector 52"/>
            <p:cNvCxnSpPr/>
            <p:nvPr/>
          </p:nvCxnSpPr>
          <p:spPr>
            <a:xfrm>
              <a:off x="5508104" y="5013176"/>
              <a:ext cx="7920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4716016" y="4221088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0" name="Straight Arrow Connector 59"/>
          <p:cNvCxnSpPr/>
          <p:nvPr/>
        </p:nvCxnSpPr>
        <p:spPr>
          <a:xfrm>
            <a:off x="5004048" y="4365104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716016" y="522920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716016" y="494116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9" idx="3"/>
          </p:cNvCxnSpPr>
          <p:nvPr/>
        </p:nvCxnSpPr>
        <p:spPr>
          <a:xfrm>
            <a:off x="4716016" y="4725144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716016" y="4293096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331640" y="6235724"/>
            <a:ext cx="446449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67544" y="2998693"/>
            <a:ext cx="933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x(2k+3)</a:t>
            </a:r>
          </a:p>
          <a:p>
            <a:r>
              <a:rPr lang="en-US" dirty="0" smtClean="0"/>
              <a:t>x(2k+2)</a:t>
            </a:r>
            <a:endParaRPr lang="en-IN" dirty="0"/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1079612" y="389705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331640" y="4377878"/>
            <a:ext cx="8996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x(2k+1)</a:t>
            </a:r>
          </a:p>
          <a:p>
            <a:r>
              <a:rPr lang="en-US" dirty="0" smtClean="0"/>
              <a:t>x(2k)</a:t>
            </a:r>
          </a:p>
          <a:p>
            <a:r>
              <a:rPr lang="en-US" dirty="0" smtClean="0"/>
              <a:t>x(2k-1)</a:t>
            </a:r>
            <a:endParaRPr lang="en-IN" dirty="0"/>
          </a:p>
        </p:txBody>
      </p:sp>
      <p:sp>
        <p:nvSpPr>
          <p:cNvPr id="75" name="TextBox 74"/>
          <p:cNvSpPr txBox="1"/>
          <p:nvPr/>
        </p:nvSpPr>
        <p:spPr>
          <a:xfrm>
            <a:off x="3923928" y="4294837"/>
            <a:ext cx="802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2x2</a:t>
            </a:r>
          </a:p>
          <a:p>
            <a:r>
              <a:rPr lang="en-US" dirty="0" smtClean="0"/>
              <a:t>merge</a:t>
            </a:r>
            <a:endParaRPr lang="en-IN" dirty="0" smtClean="0"/>
          </a:p>
        </p:txBody>
      </p:sp>
      <p:sp>
        <p:nvSpPr>
          <p:cNvPr id="76" name="TextBox 75"/>
          <p:cNvSpPr txBox="1"/>
          <p:nvPr/>
        </p:nvSpPr>
        <p:spPr>
          <a:xfrm>
            <a:off x="5724128" y="3501008"/>
            <a:ext cx="802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4x1</a:t>
            </a:r>
          </a:p>
          <a:p>
            <a:r>
              <a:rPr lang="en-US" dirty="0" smtClean="0"/>
              <a:t>merge</a:t>
            </a:r>
            <a:endParaRPr lang="en-IN" dirty="0" smtClean="0"/>
          </a:p>
        </p:txBody>
      </p:sp>
      <p:sp>
        <p:nvSpPr>
          <p:cNvPr id="77" name="TextBox 76"/>
          <p:cNvSpPr txBox="1"/>
          <p:nvPr/>
        </p:nvSpPr>
        <p:spPr>
          <a:xfrm>
            <a:off x="5724128" y="5086925"/>
            <a:ext cx="802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4x1</a:t>
            </a:r>
          </a:p>
          <a:p>
            <a:r>
              <a:rPr lang="en-US" dirty="0" smtClean="0"/>
              <a:t>merge</a:t>
            </a:r>
            <a:endParaRPr lang="en-IN" dirty="0" smtClean="0"/>
          </a:p>
        </p:txBody>
      </p:sp>
      <p:sp>
        <p:nvSpPr>
          <p:cNvPr id="78" name="TextBox 77"/>
          <p:cNvSpPr txBox="1"/>
          <p:nvPr/>
        </p:nvSpPr>
        <p:spPr>
          <a:xfrm>
            <a:off x="7380312" y="3501008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y(2k+1)</a:t>
            </a:r>
            <a:endParaRPr lang="en-IN" dirty="0"/>
          </a:p>
        </p:txBody>
      </p:sp>
      <p:sp>
        <p:nvSpPr>
          <p:cNvPr id="79" name="TextBox 78"/>
          <p:cNvSpPr txBox="1"/>
          <p:nvPr/>
        </p:nvSpPr>
        <p:spPr>
          <a:xfrm>
            <a:off x="7452320" y="5373216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y(2k)</a:t>
            </a:r>
            <a:endParaRPr lang="en-IN" dirty="0"/>
          </a:p>
        </p:txBody>
      </p:sp>
      <p:sp>
        <p:nvSpPr>
          <p:cNvPr id="80" name="TextBox 79"/>
          <p:cNvSpPr txBox="1"/>
          <p:nvPr/>
        </p:nvSpPr>
        <p:spPr>
          <a:xfrm>
            <a:off x="539552" y="5877272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x(2k-2)</a:t>
            </a:r>
            <a:endParaRPr lang="en-IN" dirty="0"/>
          </a:p>
        </p:txBody>
      </p:sp>
      <p:sp>
        <p:nvSpPr>
          <p:cNvPr id="81" name="TextBox 80"/>
          <p:cNvSpPr txBox="1"/>
          <p:nvPr/>
        </p:nvSpPr>
        <p:spPr>
          <a:xfrm>
            <a:off x="5436096" y="1772816"/>
            <a:ext cx="32015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y(2k)      -2      -1      0      1       2</a:t>
            </a:r>
          </a:p>
          <a:p>
            <a:endParaRPr lang="en-US" dirty="0" smtClean="0"/>
          </a:p>
          <a:p>
            <a:r>
              <a:rPr lang="en-US" dirty="0" smtClean="0"/>
              <a:t>y(2k+1)   -1       0       1      2       3</a:t>
            </a:r>
            <a:endParaRPr lang="en-IN" dirty="0"/>
          </a:p>
        </p:txBody>
      </p:sp>
      <p:cxnSp>
        <p:nvCxnSpPr>
          <p:cNvPr id="83" name="Straight Connector 82"/>
          <p:cNvCxnSpPr/>
          <p:nvPr/>
        </p:nvCxnSpPr>
        <p:spPr>
          <a:xfrm rot="5400000">
            <a:off x="6084168" y="1988840"/>
            <a:ext cx="86409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7956376" y="2060848"/>
            <a:ext cx="86409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Fast Convolution by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Cook-</a:t>
            </a:r>
            <a:r>
              <a:rPr lang="en-US" dirty="0" err="1" smtClean="0">
                <a:solidFill>
                  <a:srgbClr val="FF0000"/>
                </a:solidFill>
              </a:rPr>
              <a:t>Toom</a:t>
            </a:r>
            <a:r>
              <a:rPr lang="en-US" dirty="0" smtClean="0">
                <a:solidFill>
                  <a:srgbClr val="FF0000"/>
                </a:solidFill>
              </a:rPr>
              <a:t> Algorithm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6224"/>
            <a:ext cx="8229600" cy="4389120"/>
          </a:xfrm>
        </p:spPr>
        <p:txBody>
          <a:bodyPr/>
          <a:lstStyle/>
          <a:p>
            <a:r>
              <a:rPr lang="en-US" dirty="0" smtClean="0"/>
              <a:t>Fast convolution by algorithmic reduction</a:t>
            </a:r>
          </a:p>
          <a:p>
            <a:r>
              <a:rPr lang="en-US" dirty="0" smtClean="0"/>
              <a:t>Based on </a:t>
            </a:r>
            <a:r>
              <a:rPr lang="en-US" i="1" dirty="0" smtClean="0"/>
              <a:t>Lagrange Interpolation Theorem</a:t>
            </a:r>
          </a:p>
          <a:p>
            <a:r>
              <a:rPr lang="en-US" dirty="0" smtClean="0"/>
              <a:t>If </a:t>
            </a:r>
            <a:r>
              <a:rPr lang="el-GR" dirty="0" smtClean="0"/>
              <a:t>β</a:t>
            </a:r>
            <a:r>
              <a:rPr lang="en-US" baseline="-25000" dirty="0" smtClean="0"/>
              <a:t>0</a:t>
            </a:r>
            <a:r>
              <a:rPr lang="en-US" dirty="0" smtClean="0"/>
              <a:t>….</a:t>
            </a:r>
            <a:r>
              <a:rPr lang="el-GR" dirty="0" smtClean="0"/>
              <a:t> β</a:t>
            </a:r>
            <a:r>
              <a:rPr lang="en-US" baseline="-25000" dirty="0" smtClean="0"/>
              <a:t>n</a:t>
            </a:r>
            <a:r>
              <a:rPr lang="en-US" dirty="0" smtClean="0"/>
              <a:t> are n+1 distinct points  and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l-GR" dirty="0" smtClean="0"/>
              <a:t>β</a:t>
            </a:r>
            <a:r>
              <a:rPr lang="en-US" baseline="-25000" dirty="0" err="1" smtClean="0"/>
              <a:t>i</a:t>
            </a:r>
            <a:r>
              <a:rPr lang="en-US" dirty="0" smtClean="0"/>
              <a:t>) </a:t>
            </a: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=0,1…n are known, then there is a polynomial  </a:t>
            </a:r>
            <a:r>
              <a:rPr lang="en-US" i="1" dirty="0" smtClean="0"/>
              <a:t>f</a:t>
            </a:r>
            <a:r>
              <a:rPr lang="en-US" dirty="0" smtClean="0"/>
              <a:t>(p) given by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F02C-BFF1-494F-AB12-18A3534F3978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23</a:t>
            </a:fld>
            <a:endParaRPr lang="en-IN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899592" y="4238848"/>
          <a:ext cx="3630612" cy="1422400"/>
        </p:xfrm>
        <a:graphic>
          <a:graphicData uri="http://schemas.openxmlformats.org/presentationml/2006/ole">
            <p:oleObj spid="_x0000_s37890" name="Equation" r:id="rId3" imgW="181584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r>
              <a:rPr lang="en-US" dirty="0" smtClean="0"/>
              <a:t>Consider N-pt impulse response h = {h</a:t>
            </a:r>
            <a:r>
              <a:rPr lang="en-US" baseline="-25000" dirty="0" smtClean="0"/>
              <a:t>0</a:t>
            </a:r>
            <a:r>
              <a:rPr lang="en-US" dirty="0" smtClean="0"/>
              <a:t>,h</a:t>
            </a:r>
            <a:r>
              <a:rPr lang="en-US" baseline="-25000" dirty="0" smtClean="0"/>
              <a:t>1 </a:t>
            </a:r>
            <a:r>
              <a:rPr lang="en-US" dirty="0" smtClean="0"/>
              <a:t>…….h</a:t>
            </a:r>
            <a:r>
              <a:rPr lang="en-US" baseline="-25000" dirty="0" smtClean="0"/>
              <a:t>N-1</a:t>
            </a:r>
            <a:r>
              <a:rPr lang="en-US" dirty="0" smtClean="0"/>
              <a:t>} and L-pt sequence x={x</a:t>
            </a:r>
            <a:r>
              <a:rPr lang="en-US" baseline="-25000" dirty="0" smtClean="0"/>
              <a:t>0</a:t>
            </a:r>
            <a:r>
              <a:rPr lang="en-US" dirty="0" smtClean="0"/>
              <a:t>,x</a:t>
            </a:r>
            <a:r>
              <a:rPr lang="en-US" baseline="-25000" dirty="0" smtClean="0"/>
              <a:t>1</a:t>
            </a:r>
            <a:r>
              <a:rPr lang="en-US" dirty="0" smtClean="0"/>
              <a:t>…….x</a:t>
            </a:r>
            <a:r>
              <a:rPr lang="en-US" baseline="-25000" dirty="0" smtClean="0"/>
              <a:t>L-1</a:t>
            </a:r>
            <a:r>
              <a:rPr lang="en-US" dirty="0" smtClean="0"/>
              <a:t>} </a:t>
            </a:r>
          </a:p>
          <a:p>
            <a:r>
              <a:rPr lang="en-US" dirty="0" smtClean="0"/>
              <a:t>The linear convolution of h and x can be expressed in terms of polynomial multiplication s(p)=h(p).x(p) where  	h(p) = h</a:t>
            </a:r>
            <a:r>
              <a:rPr lang="en-US" baseline="-25000" dirty="0" smtClean="0"/>
              <a:t>N-1</a:t>
            </a:r>
            <a:r>
              <a:rPr lang="en-US" dirty="0" smtClean="0"/>
              <a:t>p</a:t>
            </a:r>
            <a:r>
              <a:rPr lang="en-US" baseline="30000" dirty="0" smtClean="0"/>
              <a:t>N-1</a:t>
            </a:r>
            <a:r>
              <a:rPr lang="en-US" dirty="0" smtClean="0"/>
              <a:t>+……+h</a:t>
            </a:r>
            <a:r>
              <a:rPr lang="en-US" baseline="-25000" dirty="0" smtClean="0"/>
              <a:t>1</a:t>
            </a:r>
            <a:r>
              <a:rPr lang="en-US" dirty="0" smtClean="0"/>
              <a:t>p+h</a:t>
            </a:r>
            <a:r>
              <a:rPr lang="en-US" baseline="-25000" dirty="0" smtClean="0"/>
              <a:t>0</a:t>
            </a:r>
          </a:p>
          <a:p>
            <a:pPr>
              <a:buNone/>
            </a:pPr>
            <a:r>
              <a:rPr lang="en-US" baseline="-25000" dirty="0" smtClean="0"/>
              <a:t>			</a:t>
            </a:r>
            <a:r>
              <a:rPr lang="en-US" dirty="0" smtClean="0"/>
              <a:t>x(p) = x</a:t>
            </a:r>
            <a:r>
              <a:rPr lang="en-US" baseline="-25000" dirty="0" smtClean="0"/>
              <a:t>L-1</a:t>
            </a:r>
            <a:r>
              <a:rPr lang="en-US" dirty="0" smtClean="0"/>
              <a:t>p</a:t>
            </a:r>
            <a:r>
              <a:rPr lang="en-US" baseline="30000" dirty="0" smtClean="0"/>
              <a:t>L-1</a:t>
            </a:r>
            <a:r>
              <a:rPr lang="en-US" dirty="0" smtClean="0"/>
              <a:t>+….+x</a:t>
            </a:r>
            <a:r>
              <a:rPr lang="en-US" baseline="-25000" dirty="0" smtClean="0"/>
              <a:t>1</a:t>
            </a:r>
            <a:r>
              <a:rPr lang="en-US" dirty="0" smtClean="0"/>
              <a:t>p+x</a:t>
            </a:r>
            <a:r>
              <a:rPr lang="en-US" baseline="-25000" dirty="0" smtClean="0"/>
              <a:t>0</a:t>
            </a:r>
          </a:p>
          <a:p>
            <a:pPr>
              <a:buNone/>
            </a:pPr>
            <a:r>
              <a:rPr lang="en-US" dirty="0" smtClean="0"/>
              <a:t>			s(p) = s</a:t>
            </a:r>
            <a:r>
              <a:rPr lang="en-US" baseline="-25000" dirty="0" smtClean="0"/>
              <a:t>L+N-2</a:t>
            </a:r>
            <a:r>
              <a:rPr lang="en-US" dirty="0" smtClean="0"/>
              <a:t>p</a:t>
            </a:r>
            <a:r>
              <a:rPr lang="en-US" baseline="30000" dirty="0" smtClean="0"/>
              <a:t>L+N-2</a:t>
            </a:r>
            <a:r>
              <a:rPr lang="en-US" dirty="0" smtClean="0"/>
              <a:t>+……+s</a:t>
            </a:r>
            <a:r>
              <a:rPr lang="en-US" baseline="-25000" dirty="0" smtClean="0"/>
              <a:t>1</a:t>
            </a:r>
            <a:r>
              <a:rPr lang="en-US" dirty="0" smtClean="0"/>
              <a:t>p+s</a:t>
            </a:r>
            <a:r>
              <a:rPr lang="en-US" baseline="-25000" dirty="0" smtClean="0"/>
              <a:t>0</a:t>
            </a:r>
            <a:endParaRPr lang="en-US" dirty="0" smtClean="0"/>
          </a:p>
          <a:p>
            <a:pPr>
              <a:buSzPct val="175000"/>
              <a:buFont typeface="Arial" pitchFamily="34" charset="0"/>
              <a:buChar char="•"/>
            </a:pPr>
            <a:r>
              <a:rPr lang="en-US" dirty="0" smtClean="0"/>
              <a:t>Let {</a:t>
            </a:r>
            <a:r>
              <a:rPr lang="el-GR" dirty="0" smtClean="0"/>
              <a:t>β</a:t>
            </a:r>
            <a:r>
              <a:rPr lang="en-US" baseline="-25000" dirty="0" smtClean="0"/>
              <a:t>0</a:t>
            </a:r>
            <a:r>
              <a:rPr lang="en-US" dirty="0" smtClean="0"/>
              <a:t>….</a:t>
            </a:r>
            <a:r>
              <a:rPr lang="el-GR" dirty="0" smtClean="0"/>
              <a:t> β</a:t>
            </a:r>
            <a:r>
              <a:rPr lang="en-US" baseline="-25000" dirty="0" smtClean="0"/>
              <a:t>L+N-2</a:t>
            </a:r>
            <a:r>
              <a:rPr lang="en-US" dirty="0" smtClean="0"/>
              <a:t> } be L+N-1 real numbers</a:t>
            </a:r>
          </a:p>
          <a:p>
            <a:pPr>
              <a:buSzPct val="175000"/>
              <a:buFont typeface="Arial" pitchFamily="34" charset="0"/>
              <a:buChar char="•"/>
            </a:pPr>
            <a:r>
              <a:rPr lang="en-US" dirty="0" smtClean="0"/>
              <a:t>If s(</a:t>
            </a:r>
            <a:r>
              <a:rPr lang="el-GR" dirty="0" smtClean="0"/>
              <a:t>β</a:t>
            </a:r>
            <a:r>
              <a:rPr lang="en-US" baseline="-25000" dirty="0" err="1" smtClean="0"/>
              <a:t>i</a:t>
            </a:r>
            <a:r>
              <a:rPr lang="en-US" dirty="0" smtClean="0"/>
              <a:t> ) for </a:t>
            </a:r>
            <a:r>
              <a:rPr lang="en-US" dirty="0" err="1" smtClean="0"/>
              <a:t>i</a:t>
            </a:r>
            <a:r>
              <a:rPr lang="en-US" dirty="0" smtClean="0"/>
              <a:t>=0……L+N-2 are known, then s(p) can be calculated</a:t>
            </a:r>
          </a:p>
          <a:p>
            <a:pPr>
              <a:buSzPct val="175000"/>
              <a:buNone/>
            </a:pPr>
            <a:endParaRPr lang="en-US" dirty="0" smtClean="0"/>
          </a:p>
          <a:p>
            <a:pPr>
              <a:buSzPct val="175000"/>
              <a:buNone/>
            </a:pPr>
            <a:endParaRPr lang="en-US" dirty="0" smtClean="0"/>
          </a:p>
          <a:p>
            <a:pPr>
              <a:buSzPct val="175000"/>
              <a:buNone/>
            </a:pPr>
            <a:endParaRPr lang="en-US" dirty="0" smtClean="0"/>
          </a:p>
          <a:p>
            <a:pPr>
              <a:buSzPct val="100000"/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F02C-BFF1-494F-AB12-18A3534F3978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24</a:t>
            </a:fld>
            <a:endParaRPr lang="en-IN"/>
          </a:p>
        </p:txBody>
      </p:sp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2597571" y="5229200"/>
          <a:ext cx="3630613" cy="1382713"/>
        </p:xfrm>
        <a:graphic>
          <a:graphicData uri="http://schemas.openxmlformats.org/presentationml/2006/ole">
            <p:oleObj spid="_x0000_s39941" name="Equation" r:id="rId3" imgW="186660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F02C-BFF1-494F-AB12-18A3534F3978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25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445848"/>
          </a:xfrm>
        </p:spPr>
        <p:txBody>
          <a:bodyPr>
            <a:normAutofit/>
          </a:bodyPr>
          <a:lstStyle/>
          <a:p>
            <a:r>
              <a:rPr lang="en-US" dirty="0" smtClean="0"/>
              <a:t>Choose L+N-1 different real numbers </a:t>
            </a:r>
          </a:p>
          <a:p>
            <a:r>
              <a:rPr lang="en-US" dirty="0" smtClean="0"/>
              <a:t>Compute h(</a:t>
            </a:r>
            <a:r>
              <a:rPr lang="el-GR" dirty="0" smtClean="0"/>
              <a:t>β</a:t>
            </a:r>
            <a:r>
              <a:rPr lang="en-US" baseline="-25000" dirty="0" err="1" smtClean="0"/>
              <a:t>i</a:t>
            </a:r>
            <a:r>
              <a:rPr lang="en-US" dirty="0" smtClean="0"/>
              <a:t>) and x(</a:t>
            </a:r>
            <a:r>
              <a:rPr lang="el-GR" dirty="0" smtClean="0"/>
              <a:t>β</a:t>
            </a:r>
            <a:r>
              <a:rPr lang="en-US" baseline="-25000" dirty="0" err="1" smtClean="0"/>
              <a:t>i</a:t>
            </a:r>
            <a:r>
              <a:rPr lang="en-US" dirty="0" smtClean="0"/>
              <a:t>) for </a:t>
            </a:r>
            <a:r>
              <a:rPr lang="en-US" dirty="0" err="1" smtClean="0"/>
              <a:t>i</a:t>
            </a:r>
            <a:r>
              <a:rPr lang="en-US" dirty="0" smtClean="0"/>
              <a:t>=0,1….L+N-2</a:t>
            </a:r>
          </a:p>
          <a:p>
            <a:r>
              <a:rPr lang="en-US" dirty="0" smtClean="0"/>
              <a:t>Compute s(</a:t>
            </a:r>
            <a:r>
              <a:rPr lang="el-GR" dirty="0" smtClean="0"/>
              <a:t>β</a:t>
            </a:r>
            <a:r>
              <a:rPr lang="en-US" baseline="-25000" dirty="0" err="1" smtClean="0"/>
              <a:t>i</a:t>
            </a:r>
            <a:r>
              <a:rPr lang="en-US" dirty="0" smtClean="0"/>
              <a:t>)=h(</a:t>
            </a:r>
            <a:r>
              <a:rPr lang="el-GR" dirty="0" smtClean="0"/>
              <a:t>β</a:t>
            </a:r>
            <a:r>
              <a:rPr lang="en-US" baseline="-25000" dirty="0" err="1" smtClean="0"/>
              <a:t>i</a:t>
            </a:r>
            <a:r>
              <a:rPr lang="en-US" dirty="0" smtClean="0"/>
              <a:t>).x(</a:t>
            </a:r>
            <a:r>
              <a:rPr lang="el-GR" dirty="0" smtClean="0"/>
              <a:t>β</a:t>
            </a:r>
            <a:r>
              <a:rPr lang="en-US" baseline="-25000" dirty="0" err="1" smtClean="0"/>
              <a:t>i</a:t>
            </a:r>
            <a:r>
              <a:rPr lang="en-US" dirty="0" smtClean="0"/>
              <a:t>) for </a:t>
            </a:r>
            <a:r>
              <a:rPr lang="en-US" dirty="0" err="1" smtClean="0"/>
              <a:t>i</a:t>
            </a:r>
            <a:r>
              <a:rPr lang="en-US" dirty="0" smtClean="0"/>
              <a:t>=0,1…..L+N-2</a:t>
            </a:r>
          </a:p>
          <a:p>
            <a:endParaRPr lang="en-US" dirty="0" smtClean="0"/>
          </a:p>
          <a:p>
            <a:r>
              <a:rPr lang="en-US" dirty="0" smtClean="0"/>
              <a:t>Compute s(p) using   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SzPct val="150000"/>
              <a:buFont typeface="Arial" pitchFamily="34" charset="0"/>
              <a:buChar char="•"/>
            </a:pPr>
            <a:r>
              <a:rPr lang="en-US" dirty="0" smtClean="0"/>
              <a:t>if </a:t>
            </a:r>
            <a:r>
              <a:rPr lang="el-GR" dirty="0" smtClean="0"/>
              <a:t>β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 are chosen properly then only 3</a:t>
            </a:r>
            <a:r>
              <a:rPr lang="en-US" baseline="30000" dirty="0" smtClean="0"/>
              <a:t>rd</a:t>
            </a:r>
            <a:r>
              <a:rPr lang="en-US" dirty="0" smtClean="0"/>
              <a:t> step involve multiplications (L+N-1)</a:t>
            </a:r>
          </a:p>
          <a:p>
            <a:pPr>
              <a:buSzPct val="150000"/>
              <a:buFont typeface="Arial" pitchFamily="34" charset="0"/>
              <a:buChar char="•"/>
            </a:pPr>
            <a:r>
              <a:rPr lang="en-US" dirty="0" smtClean="0"/>
              <a:t>Multiplications are reduced from LN to L+N-1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  <p:graphicFrame>
        <p:nvGraphicFramePr>
          <p:cNvPr id="18" name="Object 17"/>
          <p:cNvGraphicFramePr>
            <a:graphicFrameLocks/>
          </p:cNvGraphicFramePr>
          <p:nvPr/>
        </p:nvGraphicFramePr>
        <p:xfrm>
          <a:off x="3972272" y="3717032"/>
          <a:ext cx="3048000" cy="1023888"/>
        </p:xfrm>
        <a:graphic>
          <a:graphicData uri="http://schemas.openxmlformats.org/presentationml/2006/ole">
            <p:oleObj spid="_x0000_s38923" name="Equation" r:id="rId3" imgW="0" imgH="0" progId="Equation.3">
              <p:embed/>
            </p:oleObj>
          </a:graphicData>
        </a:graphic>
      </p:graphicFrame>
      <p:graphicFrame>
        <p:nvGraphicFramePr>
          <p:cNvPr id="38926" name="Object 14"/>
          <p:cNvGraphicFramePr>
            <a:graphicFrameLocks noChangeAspect="1"/>
          </p:cNvGraphicFramePr>
          <p:nvPr/>
        </p:nvGraphicFramePr>
        <p:xfrm>
          <a:off x="3965723" y="3429000"/>
          <a:ext cx="3630613" cy="1382713"/>
        </p:xfrm>
        <a:graphic>
          <a:graphicData uri="http://schemas.openxmlformats.org/presentationml/2006/ole">
            <p:oleObj spid="_x0000_s38926" name="Equation" r:id="rId4" imgW="1866600" imgH="711000" progId="Equation.3">
              <p:embed/>
            </p:oleObj>
          </a:graphicData>
        </a:graphic>
      </p:graphicFrame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43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Cook-</a:t>
            </a:r>
            <a:r>
              <a:rPr lang="en-US" dirty="0" err="1" smtClean="0">
                <a:solidFill>
                  <a:srgbClr val="FF0000"/>
                </a:solidFill>
              </a:rPr>
              <a:t>Toom</a:t>
            </a:r>
            <a:r>
              <a:rPr lang="en-US" dirty="0" smtClean="0">
                <a:solidFill>
                  <a:srgbClr val="FF0000"/>
                </a:solidFill>
              </a:rPr>
              <a:t> Algorithm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: 2x2 Linear convolution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</a:t>
            </a:r>
            <a:r>
              <a:rPr lang="en-US" dirty="0" smtClean="0"/>
              <a:t> is taken as {0,1,-1}</a:t>
            </a:r>
          </a:p>
          <a:p>
            <a:r>
              <a:rPr lang="en-US" dirty="0" smtClean="0"/>
              <a:t>h(p)=h0+h</a:t>
            </a:r>
            <a:r>
              <a:rPr lang="en-US" baseline="-25000" dirty="0" smtClean="0"/>
              <a:t>1</a:t>
            </a:r>
            <a:r>
              <a:rPr lang="en-US" dirty="0" smtClean="0"/>
              <a:t>p  and  x(p)=x</a:t>
            </a:r>
            <a:r>
              <a:rPr lang="en-US" baseline="-25000" dirty="0" smtClean="0"/>
              <a:t>0</a:t>
            </a:r>
            <a:r>
              <a:rPr lang="en-US" dirty="0" smtClean="0"/>
              <a:t>+x</a:t>
            </a:r>
            <a:r>
              <a:rPr lang="en-US" baseline="-25000" dirty="0" smtClean="0"/>
              <a:t>1</a:t>
            </a:r>
            <a:r>
              <a:rPr lang="en-US" dirty="0" smtClean="0"/>
              <a:t>p</a:t>
            </a:r>
          </a:p>
          <a:p>
            <a:r>
              <a:rPr lang="en-US" dirty="0" smtClean="0"/>
              <a:t>s(p)=h(p)x(p)</a:t>
            </a:r>
          </a:p>
          <a:p>
            <a:r>
              <a:rPr lang="en-US" dirty="0" smtClean="0"/>
              <a:t>       = s</a:t>
            </a:r>
            <a:r>
              <a:rPr lang="en-US" baseline="-25000" dirty="0" smtClean="0"/>
              <a:t>0</a:t>
            </a:r>
            <a:r>
              <a:rPr lang="en-US" dirty="0" smtClean="0"/>
              <a:t>+s</a:t>
            </a:r>
            <a:r>
              <a:rPr lang="en-US" baseline="-25000" dirty="0" smtClean="0"/>
              <a:t>i</a:t>
            </a:r>
            <a:r>
              <a:rPr lang="en-US" dirty="0" smtClean="0"/>
              <a:t>p+s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In matrix form</a:t>
            </a:r>
          </a:p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F02C-BFF1-494F-AB12-18A3534F3978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26</a:t>
            </a:fld>
            <a:endParaRPr lang="en-IN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187450" y="4454872"/>
          <a:ext cx="2641600" cy="1422400"/>
        </p:xfrm>
        <a:graphic>
          <a:graphicData uri="http://schemas.openxmlformats.org/presentationml/2006/ole">
            <p:oleObj spid="_x0000_s40962" name="Equation" r:id="rId3" imgW="132048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76064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89120"/>
          </a:xfrm>
        </p:spPr>
        <p:txBody>
          <a:bodyPr/>
          <a:lstStyle/>
          <a:p>
            <a:r>
              <a:rPr lang="el-GR" dirty="0" smtClean="0"/>
              <a:t>β</a:t>
            </a:r>
            <a:r>
              <a:rPr lang="en-US" baseline="-25000" dirty="0" smtClean="0"/>
              <a:t>0</a:t>
            </a:r>
            <a:r>
              <a:rPr lang="en-US" dirty="0" smtClean="0"/>
              <a:t> = 0   h(</a:t>
            </a:r>
            <a:r>
              <a:rPr lang="el-GR" dirty="0" smtClean="0"/>
              <a:t>β</a:t>
            </a:r>
            <a:r>
              <a:rPr lang="en-US" baseline="-25000" dirty="0" smtClean="0"/>
              <a:t>0</a:t>
            </a:r>
            <a:r>
              <a:rPr lang="en-US" dirty="0" smtClean="0"/>
              <a:t>)= h</a:t>
            </a:r>
            <a:r>
              <a:rPr lang="en-US" baseline="-25000" dirty="0" smtClean="0"/>
              <a:t>0       </a:t>
            </a:r>
            <a:r>
              <a:rPr lang="en-US" dirty="0" smtClean="0"/>
              <a:t>       x(</a:t>
            </a:r>
            <a:r>
              <a:rPr lang="el-GR" dirty="0" smtClean="0"/>
              <a:t>β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  <a:r>
              <a:rPr lang="en-US" baseline="-25000" dirty="0" smtClean="0"/>
              <a:t>  </a:t>
            </a:r>
            <a:r>
              <a:rPr lang="en-US" dirty="0" smtClean="0"/>
              <a:t> =</a:t>
            </a:r>
            <a:r>
              <a:rPr lang="en-US" baseline="-25000" dirty="0" smtClean="0"/>
              <a:t>  </a:t>
            </a:r>
            <a:r>
              <a:rPr lang="en-US" dirty="0" smtClean="0"/>
              <a:t>x</a:t>
            </a:r>
            <a:r>
              <a:rPr lang="en-US" baseline="-25000" dirty="0" smtClean="0"/>
              <a:t>0 </a:t>
            </a:r>
            <a:r>
              <a:rPr lang="en-US" dirty="0" smtClean="0"/>
              <a:t> </a:t>
            </a:r>
            <a:endParaRPr lang="en-US" baseline="-25000" dirty="0" smtClean="0"/>
          </a:p>
          <a:p>
            <a:r>
              <a:rPr lang="el-GR" dirty="0" smtClean="0"/>
              <a:t>β</a:t>
            </a:r>
            <a:r>
              <a:rPr lang="en-US" baseline="-25000" dirty="0" smtClean="0"/>
              <a:t>1 </a:t>
            </a:r>
            <a:r>
              <a:rPr lang="en-US" dirty="0" smtClean="0"/>
              <a:t> =1     h(</a:t>
            </a:r>
            <a:r>
              <a:rPr lang="el-GR" dirty="0" smtClean="0"/>
              <a:t>β</a:t>
            </a:r>
            <a:r>
              <a:rPr lang="en-US" baseline="-25000" dirty="0" smtClean="0"/>
              <a:t>1</a:t>
            </a:r>
            <a:r>
              <a:rPr lang="en-US" dirty="0" smtClean="0"/>
              <a:t>)= h</a:t>
            </a:r>
            <a:r>
              <a:rPr lang="en-US" baseline="-25000" dirty="0" smtClean="0"/>
              <a:t>0 </a:t>
            </a:r>
            <a:r>
              <a:rPr lang="en-US" dirty="0" smtClean="0"/>
              <a:t>+ h</a:t>
            </a:r>
            <a:r>
              <a:rPr lang="en-US" baseline="-25000" dirty="0" smtClean="0"/>
              <a:t>1      </a:t>
            </a:r>
            <a:r>
              <a:rPr lang="en-US" dirty="0" smtClean="0"/>
              <a:t> x(</a:t>
            </a:r>
            <a:r>
              <a:rPr lang="el-GR" dirty="0" smtClean="0"/>
              <a:t>β</a:t>
            </a:r>
            <a:r>
              <a:rPr lang="en-US" baseline="-25000" dirty="0" smtClean="0"/>
              <a:t>1</a:t>
            </a:r>
            <a:r>
              <a:rPr lang="en-US" dirty="0" smtClean="0"/>
              <a:t>)= x</a:t>
            </a:r>
            <a:r>
              <a:rPr lang="en-US" baseline="-25000" dirty="0" smtClean="0"/>
              <a:t>0</a:t>
            </a:r>
            <a:r>
              <a:rPr lang="en-US" dirty="0" smtClean="0"/>
              <a:t>+x</a:t>
            </a:r>
            <a:r>
              <a:rPr lang="en-US" baseline="-25000" dirty="0" smtClean="0"/>
              <a:t>1</a:t>
            </a:r>
          </a:p>
          <a:p>
            <a:r>
              <a:rPr lang="el-GR" dirty="0" smtClean="0"/>
              <a:t>β</a:t>
            </a:r>
            <a:r>
              <a:rPr lang="en-US" baseline="-25000" dirty="0" smtClean="0"/>
              <a:t>2 </a:t>
            </a:r>
            <a:r>
              <a:rPr lang="en-US" dirty="0" smtClean="0"/>
              <a:t> = -1  h(</a:t>
            </a:r>
            <a:r>
              <a:rPr lang="el-GR" dirty="0" smtClean="0"/>
              <a:t>β</a:t>
            </a:r>
            <a:r>
              <a:rPr lang="en-US" baseline="-25000" dirty="0" smtClean="0"/>
              <a:t>2</a:t>
            </a:r>
            <a:r>
              <a:rPr lang="en-US" dirty="0" smtClean="0"/>
              <a:t>)= h</a:t>
            </a:r>
            <a:r>
              <a:rPr lang="en-US" baseline="-25000" dirty="0" smtClean="0"/>
              <a:t>0</a:t>
            </a:r>
            <a:r>
              <a:rPr lang="en-US" dirty="0" smtClean="0"/>
              <a:t>- h</a:t>
            </a:r>
            <a:r>
              <a:rPr lang="en-US" baseline="-25000" dirty="0" smtClean="0"/>
              <a:t>1         </a:t>
            </a:r>
            <a:r>
              <a:rPr lang="en-US" dirty="0" smtClean="0"/>
              <a:t> x(</a:t>
            </a:r>
            <a:r>
              <a:rPr lang="el-GR" dirty="0" smtClean="0"/>
              <a:t>β</a:t>
            </a:r>
            <a:r>
              <a:rPr lang="en-US" baseline="-25000" dirty="0" smtClean="0"/>
              <a:t>2</a:t>
            </a:r>
            <a:r>
              <a:rPr lang="en-US" dirty="0" smtClean="0"/>
              <a:t>)= x</a:t>
            </a:r>
            <a:r>
              <a:rPr lang="en-US" baseline="-25000" dirty="0" smtClean="0"/>
              <a:t>0</a:t>
            </a:r>
            <a:r>
              <a:rPr lang="en-US" dirty="0" smtClean="0"/>
              <a:t>- x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s(</a:t>
            </a:r>
            <a:r>
              <a:rPr lang="el-GR" dirty="0" smtClean="0"/>
              <a:t>β</a:t>
            </a:r>
            <a:r>
              <a:rPr lang="en-US" baseline="-25000" dirty="0" smtClean="0"/>
              <a:t>0</a:t>
            </a:r>
            <a:r>
              <a:rPr lang="en-US" dirty="0" smtClean="0"/>
              <a:t> )=h(</a:t>
            </a:r>
            <a:r>
              <a:rPr lang="el-GR" dirty="0" smtClean="0"/>
              <a:t>β</a:t>
            </a:r>
            <a:r>
              <a:rPr lang="en-US" baseline="-25000" dirty="0" smtClean="0"/>
              <a:t>0</a:t>
            </a:r>
            <a:r>
              <a:rPr lang="en-US" dirty="0" smtClean="0"/>
              <a:t>) x(</a:t>
            </a:r>
            <a:r>
              <a:rPr lang="el-GR" dirty="0" smtClean="0"/>
              <a:t>β</a:t>
            </a:r>
            <a:r>
              <a:rPr lang="en-US" baseline="-25000" dirty="0" smtClean="0"/>
              <a:t>0</a:t>
            </a:r>
            <a:r>
              <a:rPr lang="en-US" dirty="0" smtClean="0"/>
              <a:t>)   s(</a:t>
            </a:r>
            <a:r>
              <a:rPr lang="el-GR" dirty="0" smtClean="0"/>
              <a:t>β</a:t>
            </a:r>
            <a:r>
              <a:rPr lang="en-US" baseline="-25000" dirty="0" smtClean="0"/>
              <a:t>1</a:t>
            </a:r>
            <a:r>
              <a:rPr lang="en-US" dirty="0" smtClean="0"/>
              <a:t> )=h(</a:t>
            </a:r>
            <a:r>
              <a:rPr lang="el-GR" dirty="0" smtClean="0"/>
              <a:t>β</a:t>
            </a:r>
            <a:r>
              <a:rPr lang="en-US" baseline="-25000" dirty="0" smtClean="0"/>
              <a:t>1</a:t>
            </a:r>
            <a:r>
              <a:rPr lang="en-US" dirty="0" smtClean="0"/>
              <a:t>) x(</a:t>
            </a:r>
            <a:r>
              <a:rPr lang="el-GR" dirty="0" smtClean="0"/>
              <a:t>β</a:t>
            </a:r>
            <a:r>
              <a:rPr lang="en-US" baseline="-25000" dirty="0" smtClean="0"/>
              <a:t>1</a:t>
            </a:r>
            <a:r>
              <a:rPr lang="en-US" dirty="0" smtClean="0"/>
              <a:t>)    s(</a:t>
            </a:r>
            <a:r>
              <a:rPr lang="el-GR" dirty="0" smtClean="0"/>
              <a:t>β</a:t>
            </a:r>
            <a:r>
              <a:rPr lang="en-US" baseline="-25000" dirty="0" smtClean="0"/>
              <a:t>2</a:t>
            </a:r>
            <a:r>
              <a:rPr lang="en-US" dirty="0" smtClean="0"/>
              <a:t>)=</a:t>
            </a:r>
            <a:r>
              <a:rPr lang="en-US" dirty="0" smtClean="0"/>
              <a:t>h(</a:t>
            </a:r>
            <a:r>
              <a:rPr lang="el-GR" dirty="0" smtClean="0"/>
              <a:t>β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 smtClean="0"/>
              <a:t>x(</a:t>
            </a:r>
            <a:r>
              <a:rPr lang="el-GR" dirty="0" smtClean="0"/>
              <a:t>β</a:t>
            </a:r>
            <a:r>
              <a:rPr lang="en-US" baseline="-25000" smtClean="0"/>
              <a:t>2</a:t>
            </a:r>
            <a:r>
              <a:rPr lang="en-US" smtClean="0"/>
              <a:t>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F02C-BFF1-494F-AB12-18A3534F3978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27</a:t>
            </a:fld>
            <a:endParaRPr lang="en-IN" dirty="0"/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tint val="45000"/>
                <a:satMod val="400000"/>
              </a:schemeClr>
            </a:duotone>
            <a:lum contrast="40000"/>
          </a:blip>
          <a:srcRect/>
          <a:stretch>
            <a:fillRect/>
          </a:stretch>
        </p:blipFill>
        <p:spPr bwMode="auto">
          <a:xfrm>
            <a:off x="0" y="3573016"/>
            <a:ext cx="909637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F02C-BFF1-494F-AB12-18A3534F3978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28</a:t>
            </a:fld>
            <a:endParaRPr lang="en-IN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tint val="45000"/>
                <a:satMod val="400000"/>
              </a:schemeClr>
            </a:duotone>
            <a:lum contrast="40000"/>
          </a:blip>
          <a:srcRect/>
          <a:stretch>
            <a:fillRect/>
          </a:stretch>
        </p:blipFill>
        <p:spPr bwMode="auto">
          <a:xfrm>
            <a:off x="395536" y="1340768"/>
            <a:ext cx="8382000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943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Modified </a:t>
            </a:r>
            <a:r>
              <a:rPr lang="en-US" dirty="0" smtClean="0">
                <a:solidFill>
                  <a:srgbClr val="FF0000"/>
                </a:solidFill>
              </a:rPr>
              <a:t>Cook-</a:t>
            </a:r>
            <a:r>
              <a:rPr lang="en-US" dirty="0" err="1" smtClean="0">
                <a:solidFill>
                  <a:srgbClr val="FF0000"/>
                </a:solidFill>
              </a:rPr>
              <a:t>Toom</a:t>
            </a:r>
            <a:r>
              <a:rPr lang="en-US" dirty="0" smtClean="0">
                <a:solidFill>
                  <a:srgbClr val="FF0000"/>
                </a:solidFill>
              </a:rPr>
              <a:t> Algorithm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F02C-BFF1-494F-AB12-18A3534F3978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29</a:t>
            </a:fld>
            <a:endParaRPr lang="en-IN"/>
          </a:p>
        </p:txBody>
      </p:sp>
      <p:pic>
        <p:nvPicPr>
          <p:cNvPr id="4710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tint val="45000"/>
                <a:satMod val="400000"/>
              </a:schemeClr>
            </a:duotone>
            <a:lum contrast="40000"/>
          </a:blip>
          <a:srcRect/>
          <a:stretch>
            <a:fillRect/>
          </a:stretch>
        </p:blipFill>
        <p:spPr bwMode="auto">
          <a:xfrm>
            <a:off x="395536" y="2420888"/>
            <a:ext cx="773430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115616" y="24928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/>
          </a:p>
        </p:txBody>
      </p:sp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11" y="1844824"/>
            <a:ext cx="52197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FIR filters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F02C-BFF1-494F-AB12-18A3534F3978}" type="datetime3">
              <a:rPr lang="en-IN" smtClean="0"/>
              <a:pPr/>
              <a:t>16 September 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3</a:t>
            </a:fld>
            <a:endParaRPr lang="en-IN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61217" y="2204864"/>
          <a:ext cx="8159255" cy="4749786"/>
        </p:xfrm>
        <a:graphic>
          <a:graphicData uri="http://schemas.openxmlformats.org/presentationml/2006/ole">
            <p:oleObj spid="_x0000_s1027" name="Equation" r:id="rId3" imgW="4267080" imgH="295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112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2x2 Convolution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F02C-BFF1-494F-AB12-18A3534F3978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30</a:t>
            </a:fld>
            <a:endParaRPr lang="en-IN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30000"/>
          </a:blip>
          <a:srcRect/>
          <a:stretch>
            <a:fillRect/>
          </a:stretch>
        </p:blipFill>
        <p:spPr bwMode="auto">
          <a:xfrm>
            <a:off x="1763688" y="1642070"/>
            <a:ext cx="5334000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76064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F02C-BFF1-494F-AB12-18A3534F3978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31</a:t>
            </a:fld>
            <a:endParaRPr lang="en-IN"/>
          </a:p>
        </p:txBody>
      </p:sp>
      <p:pic>
        <p:nvPicPr>
          <p:cNvPr id="491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40000"/>
          </a:blip>
          <a:srcRect/>
          <a:stretch>
            <a:fillRect/>
          </a:stretch>
        </p:blipFill>
        <p:spPr bwMode="auto">
          <a:xfrm>
            <a:off x="683568" y="836712"/>
            <a:ext cx="7926133" cy="5647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F02C-BFF1-494F-AB12-18A3534F3978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32</a:t>
            </a:fld>
            <a:endParaRPr lang="en-IN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40000"/>
          </a:blip>
          <a:srcRect/>
          <a:stretch>
            <a:fillRect/>
          </a:stretch>
        </p:blipFill>
        <p:spPr bwMode="auto">
          <a:xfrm>
            <a:off x="395536" y="2282924"/>
            <a:ext cx="83058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FIR filters….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F02C-BFF1-494F-AB12-18A3534F3978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4</a:t>
            </a:fld>
            <a:endParaRPr lang="en-IN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988821"/>
            <a:ext cx="6357938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888570"/>
            <a:ext cx="46577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581128"/>
            <a:ext cx="3857625" cy="1297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187624" y="6093296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2-Parallel FIR-&gt; 2N multiplications and 2(N-1) additions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2-Parallel Fast FIR filter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F02C-BFF1-494F-AB12-18A3534F3978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5</a:t>
            </a:fld>
            <a:endParaRPr lang="en-IN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204864"/>
            <a:ext cx="4443413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1916832"/>
            <a:ext cx="3905250" cy="1726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57520" y="5373216"/>
            <a:ext cx="73708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(H</a:t>
            </a:r>
            <a:r>
              <a:rPr lang="en-US" baseline="-25000" dirty="0" smtClean="0"/>
              <a:t>0</a:t>
            </a:r>
            <a:r>
              <a:rPr lang="en-US" dirty="0" smtClean="0"/>
              <a:t>+H</a:t>
            </a:r>
            <a:r>
              <a:rPr lang="en-US" baseline="-25000" dirty="0" smtClean="0"/>
              <a:t>1</a:t>
            </a:r>
            <a:r>
              <a:rPr lang="en-US" dirty="0" smtClean="0"/>
              <a:t>) and (X</a:t>
            </a:r>
            <a:r>
              <a:rPr lang="en-US" baseline="-25000" dirty="0" smtClean="0"/>
              <a:t>0</a:t>
            </a:r>
            <a:r>
              <a:rPr lang="en-US" dirty="0" smtClean="0"/>
              <a:t>+X</a:t>
            </a:r>
            <a:r>
              <a:rPr lang="en-US" baseline="-25000" dirty="0" smtClean="0"/>
              <a:t>1</a:t>
            </a:r>
            <a:r>
              <a:rPr lang="en-US" dirty="0" smtClean="0"/>
              <a:t>) can be pre-calculated</a:t>
            </a:r>
          </a:p>
          <a:p>
            <a:endParaRPr lang="en-US" dirty="0" smtClean="0"/>
          </a:p>
          <a:p>
            <a:r>
              <a:rPr lang="en-US" dirty="0" smtClean="0"/>
              <a:t>Requires 3N/2=1.5N Multiplications and  3 (N/2 - 1)+4 =1.5N+1  Additions</a:t>
            </a:r>
            <a:endParaRPr lang="en-IN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042988" y="4132263"/>
          <a:ext cx="4891087" cy="920750"/>
        </p:xfrm>
        <a:graphic>
          <a:graphicData uri="http://schemas.openxmlformats.org/presentationml/2006/ole">
            <p:oleObj spid="_x0000_s18434" name="Equation" r:id="rId5" imgW="3911400" imgH="73656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43608" y="364502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matrix form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467544" y="3482106"/>
            <a:ext cx="6457950" cy="304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n-US" dirty="0" smtClean="0"/>
              <a:t>DCT Implementation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F02C-BFF1-494F-AB12-18A3534F3978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6</a:t>
            </a:fld>
            <a:endParaRPr lang="en-IN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683555" y="1628800"/>
            <a:ext cx="53149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5849242" y="1772816"/>
            <a:ext cx="3043238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99592" y="3212976"/>
            <a:ext cx="2449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Consider  8-point </a:t>
            </a:r>
            <a:r>
              <a:rPr lang="en-US" dirty="0" smtClean="0"/>
              <a:t>DCT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6360"/>
          </a:xfrm>
        </p:spPr>
        <p:txBody>
          <a:bodyPr/>
          <a:lstStyle/>
          <a:p>
            <a:r>
              <a:rPr lang="en-US" dirty="0" smtClean="0"/>
              <a:t>DCT Implementation…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F02C-BFF1-494F-AB12-18A3534F3978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7</a:t>
            </a:fld>
            <a:endParaRPr lang="en-IN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899592" y="1628800"/>
            <a:ext cx="4964906" cy="246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115616" y="1412776"/>
            <a:ext cx="3269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Using trigonometric properties</a:t>
            </a:r>
            <a:endParaRPr lang="en-IN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4487738" y="4060750"/>
            <a:ext cx="4476750" cy="246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115616" y="4797152"/>
            <a:ext cx="2254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Cos(∏±</a:t>
            </a:r>
            <a:r>
              <a:rPr lang="az-Cyrl-AZ" dirty="0" smtClean="0"/>
              <a:t>Ѳ</a:t>
            </a:r>
            <a:r>
              <a:rPr lang="en-US" dirty="0" smtClean="0"/>
              <a:t>)= - Cos(</a:t>
            </a:r>
            <a:r>
              <a:rPr lang="az-Cyrl-AZ" dirty="0" smtClean="0"/>
              <a:t>Ѳ</a:t>
            </a:r>
            <a:r>
              <a:rPr lang="en-US" dirty="0" smtClean="0"/>
              <a:t>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F02C-BFF1-494F-AB12-18A3534F3978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R M K Engineering College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8</a:t>
            </a:fld>
            <a:endParaRPr lang="en-IN"/>
          </a:p>
        </p:txBody>
      </p:sp>
      <p:grpSp>
        <p:nvGrpSpPr>
          <p:cNvPr id="22" name="Group 21"/>
          <p:cNvGrpSpPr/>
          <p:nvPr/>
        </p:nvGrpSpPr>
        <p:grpSpPr>
          <a:xfrm>
            <a:off x="971600" y="692696"/>
            <a:ext cx="1469372" cy="848542"/>
            <a:chOff x="1475656" y="980728"/>
            <a:chExt cx="1469372" cy="848542"/>
          </a:xfrm>
        </p:grpSpPr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2699798" y="980728"/>
              <a:ext cx="245230" cy="27247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IN" dirty="0"/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2699792" y="1556792"/>
              <a:ext cx="245230" cy="27247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IN" dirty="0"/>
            </a:p>
          </p:txBody>
        </p:sp>
        <p:cxnSp>
          <p:nvCxnSpPr>
            <p:cNvPr id="14" name="Straight Arrow Connector 13"/>
            <p:cNvCxnSpPr>
              <a:endCxn id="7" idx="2"/>
            </p:cNvCxnSpPr>
            <p:nvPr/>
          </p:nvCxnSpPr>
          <p:spPr>
            <a:xfrm flipV="1">
              <a:off x="1475656" y="1116967"/>
              <a:ext cx="1224142" cy="777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1475656" y="1700808"/>
              <a:ext cx="1224142" cy="777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7" idx="3"/>
            </p:cNvCxnSpPr>
            <p:nvPr/>
          </p:nvCxnSpPr>
          <p:spPr>
            <a:xfrm flipV="1">
              <a:off x="1835696" y="1213303"/>
              <a:ext cx="900015" cy="4875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1835696" y="1124744"/>
              <a:ext cx="944494" cy="4326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971600" y="1644354"/>
            <a:ext cx="1469372" cy="848542"/>
            <a:chOff x="1475656" y="980728"/>
            <a:chExt cx="1469372" cy="848542"/>
          </a:xfrm>
        </p:grpSpPr>
        <p:sp>
          <p:nvSpPr>
            <p:cNvPr id="24" name="Oval 23"/>
            <p:cNvSpPr>
              <a:spLocks noChangeAspect="1"/>
            </p:cNvSpPr>
            <p:nvPr/>
          </p:nvSpPr>
          <p:spPr>
            <a:xfrm>
              <a:off x="2699798" y="980728"/>
              <a:ext cx="245230" cy="27247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IN" dirty="0"/>
            </a:p>
          </p:txBody>
        </p:sp>
        <p:sp>
          <p:nvSpPr>
            <p:cNvPr id="25" name="Oval 24"/>
            <p:cNvSpPr>
              <a:spLocks noChangeAspect="1"/>
            </p:cNvSpPr>
            <p:nvPr/>
          </p:nvSpPr>
          <p:spPr>
            <a:xfrm>
              <a:off x="2699792" y="1556792"/>
              <a:ext cx="245230" cy="27247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IN" dirty="0"/>
            </a:p>
          </p:txBody>
        </p:sp>
        <p:cxnSp>
          <p:nvCxnSpPr>
            <p:cNvPr id="26" name="Straight Arrow Connector 25"/>
            <p:cNvCxnSpPr>
              <a:endCxn id="24" idx="2"/>
            </p:cNvCxnSpPr>
            <p:nvPr/>
          </p:nvCxnSpPr>
          <p:spPr>
            <a:xfrm flipV="1">
              <a:off x="1475656" y="1116967"/>
              <a:ext cx="1224142" cy="777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1475656" y="1700808"/>
              <a:ext cx="1224142" cy="777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endCxn id="24" idx="3"/>
            </p:cNvCxnSpPr>
            <p:nvPr/>
          </p:nvCxnSpPr>
          <p:spPr>
            <a:xfrm flipV="1">
              <a:off x="1835696" y="1213303"/>
              <a:ext cx="900015" cy="4875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1835696" y="1124744"/>
              <a:ext cx="944494" cy="4326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971600" y="2580458"/>
            <a:ext cx="1469372" cy="848542"/>
            <a:chOff x="1475656" y="980728"/>
            <a:chExt cx="1469372" cy="848542"/>
          </a:xfrm>
        </p:grpSpPr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2699798" y="980728"/>
              <a:ext cx="245230" cy="27247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IN" dirty="0"/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2699792" y="1556792"/>
              <a:ext cx="245230" cy="27247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IN" dirty="0"/>
            </a:p>
          </p:txBody>
        </p:sp>
        <p:cxnSp>
          <p:nvCxnSpPr>
            <p:cNvPr id="33" name="Straight Arrow Connector 32"/>
            <p:cNvCxnSpPr>
              <a:endCxn id="31" idx="2"/>
            </p:cNvCxnSpPr>
            <p:nvPr/>
          </p:nvCxnSpPr>
          <p:spPr>
            <a:xfrm flipV="1">
              <a:off x="1475656" y="1116967"/>
              <a:ext cx="1224142" cy="777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1475656" y="1700808"/>
              <a:ext cx="1224142" cy="777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endCxn id="31" idx="3"/>
            </p:cNvCxnSpPr>
            <p:nvPr/>
          </p:nvCxnSpPr>
          <p:spPr>
            <a:xfrm flipV="1">
              <a:off x="1835696" y="1213303"/>
              <a:ext cx="900015" cy="4875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1835696" y="1124744"/>
              <a:ext cx="944494" cy="4326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971600" y="3516562"/>
            <a:ext cx="1469372" cy="848542"/>
            <a:chOff x="1475656" y="980728"/>
            <a:chExt cx="1469372" cy="848542"/>
          </a:xfrm>
        </p:grpSpPr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2699798" y="980728"/>
              <a:ext cx="245230" cy="27247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IN" dirty="0"/>
            </a:p>
          </p:txBody>
        </p:sp>
        <p:sp>
          <p:nvSpPr>
            <p:cNvPr id="39" name="Oval 38"/>
            <p:cNvSpPr>
              <a:spLocks noChangeAspect="1"/>
            </p:cNvSpPr>
            <p:nvPr/>
          </p:nvSpPr>
          <p:spPr>
            <a:xfrm>
              <a:off x="2699792" y="1556792"/>
              <a:ext cx="245230" cy="27247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IN" dirty="0"/>
            </a:p>
          </p:txBody>
        </p:sp>
        <p:cxnSp>
          <p:nvCxnSpPr>
            <p:cNvPr id="40" name="Straight Arrow Connector 39"/>
            <p:cNvCxnSpPr>
              <a:endCxn id="38" idx="2"/>
            </p:cNvCxnSpPr>
            <p:nvPr/>
          </p:nvCxnSpPr>
          <p:spPr>
            <a:xfrm flipV="1">
              <a:off x="1475656" y="1116967"/>
              <a:ext cx="1224142" cy="777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1475656" y="1700808"/>
              <a:ext cx="1224142" cy="777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endCxn id="38" idx="3"/>
            </p:cNvCxnSpPr>
            <p:nvPr/>
          </p:nvCxnSpPr>
          <p:spPr>
            <a:xfrm flipV="1">
              <a:off x="1835696" y="1213303"/>
              <a:ext cx="900015" cy="4875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1835696" y="1124744"/>
              <a:ext cx="944494" cy="4326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419872" y="692696"/>
            <a:ext cx="1512168" cy="848542"/>
            <a:chOff x="1432860" y="980728"/>
            <a:chExt cx="1512168" cy="848542"/>
          </a:xfrm>
        </p:grpSpPr>
        <p:sp>
          <p:nvSpPr>
            <p:cNvPr id="45" name="Oval 44"/>
            <p:cNvSpPr>
              <a:spLocks noChangeAspect="1"/>
            </p:cNvSpPr>
            <p:nvPr/>
          </p:nvSpPr>
          <p:spPr>
            <a:xfrm>
              <a:off x="2699798" y="980728"/>
              <a:ext cx="245230" cy="27247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IN" dirty="0"/>
            </a:p>
          </p:txBody>
        </p: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2699792" y="1556792"/>
              <a:ext cx="245230" cy="27247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IN" dirty="0"/>
            </a:p>
          </p:txBody>
        </p:sp>
        <p:cxnSp>
          <p:nvCxnSpPr>
            <p:cNvPr id="47" name="Straight Arrow Connector 46"/>
            <p:cNvCxnSpPr>
              <a:endCxn id="45" idx="2"/>
            </p:cNvCxnSpPr>
            <p:nvPr/>
          </p:nvCxnSpPr>
          <p:spPr>
            <a:xfrm flipV="1">
              <a:off x="1432860" y="1116967"/>
              <a:ext cx="1266938" cy="777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1432860" y="1700808"/>
              <a:ext cx="1266938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endCxn id="45" idx="3"/>
            </p:cNvCxnSpPr>
            <p:nvPr/>
          </p:nvCxnSpPr>
          <p:spPr>
            <a:xfrm flipV="1">
              <a:off x="1835696" y="1213303"/>
              <a:ext cx="900015" cy="4875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1835696" y="1124744"/>
              <a:ext cx="944494" cy="4326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3462668" y="1644354"/>
            <a:ext cx="1469372" cy="848542"/>
            <a:chOff x="1475656" y="980728"/>
            <a:chExt cx="1469372" cy="848542"/>
          </a:xfrm>
        </p:grpSpPr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2699798" y="980728"/>
              <a:ext cx="245230" cy="27247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IN" dirty="0"/>
            </a:p>
          </p:txBody>
        </p:sp>
        <p:sp>
          <p:nvSpPr>
            <p:cNvPr id="53" name="Oval 52"/>
            <p:cNvSpPr>
              <a:spLocks noChangeAspect="1"/>
            </p:cNvSpPr>
            <p:nvPr/>
          </p:nvSpPr>
          <p:spPr>
            <a:xfrm>
              <a:off x="2699792" y="1556792"/>
              <a:ext cx="245230" cy="27247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IN" dirty="0"/>
            </a:p>
          </p:txBody>
        </p:sp>
        <p:cxnSp>
          <p:nvCxnSpPr>
            <p:cNvPr id="54" name="Straight Arrow Connector 53"/>
            <p:cNvCxnSpPr>
              <a:endCxn id="52" idx="2"/>
            </p:cNvCxnSpPr>
            <p:nvPr/>
          </p:nvCxnSpPr>
          <p:spPr>
            <a:xfrm flipV="1">
              <a:off x="1475656" y="1116967"/>
              <a:ext cx="1224142" cy="777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1475656" y="1700808"/>
              <a:ext cx="1224142" cy="777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endCxn id="52" idx="3"/>
            </p:cNvCxnSpPr>
            <p:nvPr/>
          </p:nvCxnSpPr>
          <p:spPr>
            <a:xfrm flipV="1">
              <a:off x="1835696" y="1213303"/>
              <a:ext cx="900015" cy="4875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1835696" y="1124744"/>
              <a:ext cx="944494" cy="4326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3462668" y="2580458"/>
            <a:ext cx="1469372" cy="848542"/>
            <a:chOff x="1475656" y="980728"/>
            <a:chExt cx="1469372" cy="848542"/>
          </a:xfrm>
        </p:grpSpPr>
        <p:sp>
          <p:nvSpPr>
            <p:cNvPr id="59" name="Oval 58"/>
            <p:cNvSpPr>
              <a:spLocks noChangeAspect="1"/>
            </p:cNvSpPr>
            <p:nvPr/>
          </p:nvSpPr>
          <p:spPr>
            <a:xfrm>
              <a:off x="2699798" y="980728"/>
              <a:ext cx="245230" cy="27247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IN" dirty="0"/>
            </a:p>
          </p:txBody>
        </p:sp>
        <p:sp>
          <p:nvSpPr>
            <p:cNvPr id="60" name="Oval 59"/>
            <p:cNvSpPr>
              <a:spLocks noChangeAspect="1"/>
            </p:cNvSpPr>
            <p:nvPr/>
          </p:nvSpPr>
          <p:spPr>
            <a:xfrm>
              <a:off x="2699792" y="1556792"/>
              <a:ext cx="245230" cy="27247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IN" dirty="0"/>
            </a:p>
          </p:txBody>
        </p:sp>
        <p:cxnSp>
          <p:nvCxnSpPr>
            <p:cNvPr id="61" name="Straight Arrow Connector 60"/>
            <p:cNvCxnSpPr>
              <a:endCxn id="59" idx="2"/>
            </p:cNvCxnSpPr>
            <p:nvPr/>
          </p:nvCxnSpPr>
          <p:spPr>
            <a:xfrm flipV="1">
              <a:off x="1475656" y="1116967"/>
              <a:ext cx="1224142" cy="777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1475656" y="1700808"/>
              <a:ext cx="1224142" cy="777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endCxn id="59" idx="3"/>
            </p:cNvCxnSpPr>
            <p:nvPr/>
          </p:nvCxnSpPr>
          <p:spPr>
            <a:xfrm flipV="1">
              <a:off x="1835696" y="1213303"/>
              <a:ext cx="900015" cy="4875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1835696" y="1124744"/>
              <a:ext cx="944494" cy="4326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3462668" y="3516562"/>
            <a:ext cx="1469372" cy="848542"/>
            <a:chOff x="1475656" y="980728"/>
            <a:chExt cx="1469372" cy="848542"/>
          </a:xfrm>
        </p:grpSpPr>
        <p:sp>
          <p:nvSpPr>
            <p:cNvPr id="66" name="Oval 65"/>
            <p:cNvSpPr>
              <a:spLocks noChangeAspect="1"/>
            </p:cNvSpPr>
            <p:nvPr/>
          </p:nvSpPr>
          <p:spPr>
            <a:xfrm>
              <a:off x="2699798" y="980728"/>
              <a:ext cx="245230" cy="27247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IN" dirty="0"/>
            </a:p>
          </p:txBody>
        </p:sp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2699792" y="1556792"/>
              <a:ext cx="245230" cy="27247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IN" dirty="0"/>
            </a:p>
          </p:txBody>
        </p:sp>
        <p:cxnSp>
          <p:nvCxnSpPr>
            <p:cNvPr id="68" name="Straight Arrow Connector 67"/>
            <p:cNvCxnSpPr>
              <a:endCxn id="66" idx="2"/>
            </p:cNvCxnSpPr>
            <p:nvPr/>
          </p:nvCxnSpPr>
          <p:spPr>
            <a:xfrm flipV="1">
              <a:off x="1475656" y="1116967"/>
              <a:ext cx="1224142" cy="777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V="1">
              <a:off x="1475656" y="1700808"/>
              <a:ext cx="1224142" cy="777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endCxn id="66" idx="3"/>
            </p:cNvCxnSpPr>
            <p:nvPr/>
          </p:nvCxnSpPr>
          <p:spPr>
            <a:xfrm flipV="1">
              <a:off x="1835696" y="1213303"/>
              <a:ext cx="900015" cy="4875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1835696" y="1124744"/>
              <a:ext cx="944494" cy="4326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3419872" y="4452666"/>
            <a:ext cx="1512168" cy="848542"/>
            <a:chOff x="1432860" y="980728"/>
            <a:chExt cx="1512168" cy="848542"/>
          </a:xfrm>
        </p:grpSpPr>
        <p:sp>
          <p:nvSpPr>
            <p:cNvPr id="73" name="Oval 72"/>
            <p:cNvSpPr>
              <a:spLocks noChangeAspect="1"/>
            </p:cNvSpPr>
            <p:nvPr/>
          </p:nvSpPr>
          <p:spPr>
            <a:xfrm>
              <a:off x="2699798" y="980728"/>
              <a:ext cx="245230" cy="27247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IN" dirty="0"/>
            </a:p>
          </p:txBody>
        </p:sp>
        <p:sp>
          <p:nvSpPr>
            <p:cNvPr id="74" name="Oval 73"/>
            <p:cNvSpPr>
              <a:spLocks noChangeAspect="1"/>
            </p:cNvSpPr>
            <p:nvPr/>
          </p:nvSpPr>
          <p:spPr>
            <a:xfrm>
              <a:off x="2699792" y="1556792"/>
              <a:ext cx="245230" cy="27247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IN" dirty="0"/>
            </a:p>
          </p:txBody>
        </p:sp>
        <p:cxnSp>
          <p:nvCxnSpPr>
            <p:cNvPr id="75" name="Straight Arrow Connector 74"/>
            <p:cNvCxnSpPr>
              <a:endCxn id="73" idx="2"/>
            </p:cNvCxnSpPr>
            <p:nvPr/>
          </p:nvCxnSpPr>
          <p:spPr>
            <a:xfrm flipV="1">
              <a:off x="1475656" y="1116967"/>
              <a:ext cx="1224142" cy="777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1432860" y="1685254"/>
              <a:ext cx="1266938" cy="1555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endCxn id="73" idx="3"/>
            </p:cNvCxnSpPr>
            <p:nvPr/>
          </p:nvCxnSpPr>
          <p:spPr>
            <a:xfrm flipV="1">
              <a:off x="1835696" y="1213303"/>
              <a:ext cx="900015" cy="4875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>
              <a:off x="1835696" y="1124744"/>
              <a:ext cx="944494" cy="4326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3347864" y="5388770"/>
            <a:ext cx="1613388" cy="848542"/>
            <a:chOff x="1331640" y="980728"/>
            <a:chExt cx="1613388" cy="848542"/>
          </a:xfrm>
        </p:grpSpPr>
        <p:sp>
          <p:nvSpPr>
            <p:cNvPr id="80" name="Oval 79"/>
            <p:cNvSpPr>
              <a:spLocks noChangeAspect="1"/>
            </p:cNvSpPr>
            <p:nvPr/>
          </p:nvSpPr>
          <p:spPr>
            <a:xfrm>
              <a:off x="2699798" y="980728"/>
              <a:ext cx="245230" cy="27247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IN" dirty="0"/>
            </a:p>
          </p:txBody>
        </p:sp>
        <p:sp>
          <p:nvSpPr>
            <p:cNvPr id="81" name="Oval 80"/>
            <p:cNvSpPr>
              <a:spLocks noChangeAspect="1"/>
            </p:cNvSpPr>
            <p:nvPr/>
          </p:nvSpPr>
          <p:spPr>
            <a:xfrm>
              <a:off x="2699792" y="1556792"/>
              <a:ext cx="245230" cy="27247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IN" dirty="0"/>
            </a:p>
          </p:txBody>
        </p:sp>
        <p:cxnSp>
          <p:nvCxnSpPr>
            <p:cNvPr id="82" name="Straight Arrow Connector 81"/>
            <p:cNvCxnSpPr>
              <a:endCxn id="80" idx="2"/>
            </p:cNvCxnSpPr>
            <p:nvPr/>
          </p:nvCxnSpPr>
          <p:spPr>
            <a:xfrm>
              <a:off x="1331640" y="1109190"/>
              <a:ext cx="1368158" cy="777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>
              <a:off x="1403648" y="1685254"/>
              <a:ext cx="1296150" cy="1555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endCxn id="80" idx="3"/>
            </p:cNvCxnSpPr>
            <p:nvPr/>
          </p:nvCxnSpPr>
          <p:spPr>
            <a:xfrm flipV="1">
              <a:off x="1835696" y="1213303"/>
              <a:ext cx="900015" cy="4875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>
              <a:off x="1835696" y="1124744"/>
              <a:ext cx="944494" cy="4326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7" name="Straight Arrow Connector 86"/>
          <p:cNvCxnSpPr>
            <a:stCxn id="7" idx="7"/>
          </p:cNvCxnSpPr>
          <p:nvPr/>
        </p:nvCxnSpPr>
        <p:spPr>
          <a:xfrm rot="16200000" flipH="1">
            <a:off x="1005710" y="2131948"/>
            <a:ext cx="3856306" cy="10576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24" idx="5"/>
          </p:cNvCxnSpPr>
          <p:nvPr/>
        </p:nvCxnSpPr>
        <p:spPr>
          <a:xfrm rot="16200000" flipH="1">
            <a:off x="1272334" y="3009653"/>
            <a:ext cx="3280263" cy="1014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31" idx="5"/>
          </p:cNvCxnSpPr>
          <p:nvPr/>
        </p:nvCxnSpPr>
        <p:spPr>
          <a:xfrm rot="16200000" flipH="1">
            <a:off x="1524362" y="3693730"/>
            <a:ext cx="2704198" cy="9428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38" idx="5"/>
          </p:cNvCxnSpPr>
          <p:nvPr/>
        </p:nvCxnSpPr>
        <p:spPr>
          <a:xfrm rot="16200000" flipH="1">
            <a:off x="1723788" y="4430408"/>
            <a:ext cx="2384062" cy="1021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2" idx="6"/>
          </p:cNvCxnSpPr>
          <p:nvPr/>
        </p:nvCxnSpPr>
        <p:spPr>
          <a:xfrm flipV="1">
            <a:off x="2440966" y="836712"/>
            <a:ext cx="978906" cy="568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25" idx="7"/>
          </p:cNvCxnSpPr>
          <p:nvPr/>
        </p:nvCxnSpPr>
        <p:spPr>
          <a:xfrm rot="5400000" flipH="1" flipV="1">
            <a:off x="2488690" y="1329140"/>
            <a:ext cx="847545" cy="10148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32" idx="7"/>
          </p:cNvCxnSpPr>
          <p:nvPr/>
        </p:nvCxnSpPr>
        <p:spPr>
          <a:xfrm rot="5400000" flipH="1" flipV="1">
            <a:off x="2236662" y="1941208"/>
            <a:ext cx="1423609" cy="10868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39" idx="7"/>
          </p:cNvCxnSpPr>
          <p:nvPr/>
        </p:nvCxnSpPr>
        <p:spPr>
          <a:xfrm rot="5400000" flipH="1" flipV="1">
            <a:off x="2056642" y="2697292"/>
            <a:ext cx="1783649" cy="10868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rot="16200000" flipH="1">
            <a:off x="2312023" y="1529063"/>
            <a:ext cx="1279594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25" idx="5"/>
          </p:cNvCxnSpPr>
          <p:nvPr/>
        </p:nvCxnSpPr>
        <p:spPr>
          <a:xfrm rot="16200000" flipH="1">
            <a:off x="2532471" y="2325574"/>
            <a:ext cx="831991" cy="10868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rot="16200000" flipH="1">
            <a:off x="2784499" y="2977547"/>
            <a:ext cx="327935" cy="10868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39" idx="6"/>
          </p:cNvCxnSpPr>
          <p:nvPr/>
        </p:nvCxnSpPr>
        <p:spPr>
          <a:xfrm flipV="1">
            <a:off x="2440966" y="4221088"/>
            <a:ext cx="1122922" cy="77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9" name="Group 128"/>
          <p:cNvGrpSpPr/>
          <p:nvPr/>
        </p:nvGrpSpPr>
        <p:grpSpPr>
          <a:xfrm>
            <a:off x="5694916" y="4452666"/>
            <a:ext cx="1469372" cy="848542"/>
            <a:chOff x="1475656" y="980728"/>
            <a:chExt cx="1469372" cy="848542"/>
          </a:xfrm>
        </p:grpSpPr>
        <p:sp>
          <p:nvSpPr>
            <p:cNvPr id="130" name="Oval 129"/>
            <p:cNvSpPr>
              <a:spLocks noChangeAspect="1"/>
            </p:cNvSpPr>
            <p:nvPr/>
          </p:nvSpPr>
          <p:spPr>
            <a:xfrm>
              <a:off x="2699798" y="980728"/>
              <a:ext cx="245230" cy="27247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IN" dirty="0"/>
            </a:p>
          </p:txBody>
        </p:sp>
        <p:sp>
          <p:nvSpPr>
            <p:cNvPr id="131" name="Oval 130"/>
            <p:cNvSpPr>
              <a:spLocks noChangeAspect="1"/>
            </p:cNvSpPr>
            <p:nvPr/>
          </p:nvSpPr>
          <p:spPr>
            <a:xfrm>
              <a:off x="2699792" y="1556792"/>
              <a:ext cx="245230" cy="27247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IN" dirty="0"/>
            </a:p>
          </p:txBody>
        </p:sp>
        <p:cxnSp>
          <p:nvCxnSpPr>
            <p:cNvPr id="132" name="Straight Arrow Connector 131"/>
            <p:cNvCxnSpPr>
              <a:endCxn id="130" idx="2"/>
            </p:cNvCxnSpPr>
            <p:nvPr/>
          </p:nvCxnSpPr>
          <p:spPr>
            <a:xfrm flipV="1">
              <a:off x="1475656" y="1116967"/>
              <a:ext cx="1224142" cy="777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>
            <a:xfrm flipV="1">
              <a:off x="1475656" y="1700808"/>
              <a:ext cx="1224142" cy="777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>
              <a:endCxn id="130" idx="3"/>
            </p:cNvCxnSpPr>
            <p:nvPr/>
          </p:nvCxnSpPr>
          <p:spPr>
            <a:xfrm flipV="1">
              <a:off x="1835696" y="1213303"/>
              <a:ext cx="900015" cy="4875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/>
            <p:nvPr/>
          </p:nvCxnSpPr>
          <p:spPr>
            <a:xfrm>
              <a:off x="1835696" y="1124744"/>
              <a:ext cx="944494" cy="4326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oup 135"/>
          <p:cNvGrpSpPr/>
          <p:nvPr/>
        </p:nvGrpSpPr>
        <p:grpSpPr>
          <a:xfrm>
            <a:off x="5694916" y="5388770"/>
            <a:ext cx="1469372" cy="848542"/>
            <a:chOff x="1475656" y="980728"/>
            <a:chExt cx="1469372" cy="848542"/>
          </a:xfrm>
        </p:grpSpPr>
        <p:sp>
          <p:nvSpPr>
            <p:cNvPr id="137" name="Oval 136"/>
            <p:cNvSpPr>
              <a:spLocks noChangeAspect="1"/>
            </p:cNvSpPr>
            <p:nvPr/>
          </p:nvSpPr>
          <p:spPr>
            <a:xfrm>
              <a:off x="2699798" y="980728"/>
              <a:ext cx="245230" cy="27247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IN" dirty="0"/>
            </a:p>
          </p:txBody>
        </p:sp>
        <p:sp>
          <p:nvSpPr>
            <p:cNvPr id="138" name="Oval 137"/>
            <p:cNvSpPr>
              <a:spLocks noChangeAspect="1"/>
            </p:cNvSpPr>
            <p:nvPr/>
          </p:nvSpPr>
          <p:spPr>
            <a:xfrm>
              <a:off x="2699792" y="1556792"/>
              <a:ext cx="245230" cy="27247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IN" dirty="0"/>
            </a:p>
          </p:txBody>
        </p:sp>
        <p:cxnSp>
          <p:nvCxnSpPr>
            <p:cNvPr id="139" name="Straight Arrow Connector 138"/>
            <p:cNvCxnSpPr>
              <a:endCxn id="137" idx="2"/>
            </p:cNvCxnSpPr>
            <p:nvPr/>
          </p:nvCxnSpPr>
          <p:spPr>
            <a:xfrm flipV="1">
              <a:off x="1475656" y="1116967"/>
              <a:ext cx="1224142" cy="777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/>
            <p:nvPr/>
          </p:nvCxnSpPr>
          <p:spPr>
            <a:xfrm flipV="1">
              <a:off x="1475656" y="1700808"/>
              <a:ext cx="1224142" cy="777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Arrow Connector 140"/>
            <p:cNvCxnSpPr>
              <a:endCxn id="137" idx="3"/>
            </p:cNvCxnSpPr>
            <p:nvPr/>
          </p:nvCxnSpPr>
          <p:spPr>
            <a:xfrm flipV="1">
              <a:off x="1835696" y="1213303"/>
              <a:ext cx="900015" cy="4875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/>
            <p:nvPr/>
          </p:nvCxnSpPr>
          <p:spPr>
            <a:xfrm>
              <a:off x="1835696" y="1124744"/>
              <a:ext cx="944494" cy="4326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4" name="Straight Arrow Connector 143"/>
          <p:cNvCxnSpPr/>
          <p:nvPr/>
        </p:nvCxnSpPr>
        <p:spPr>
          <a:xfrm rot="16200000" flipH="1">
            <a:off x="4870732" y="4663836"/>
            <a:ext cx="936106" cy="914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74" idx="7"/>
          </p:cNvCxnSpPr>
          <p:nvPr/>
        </p:nvCxnSpPr>
        <p:spPr>
          <a:xfrm rot="5400000" flipH="1" flipV="1">
            <a:off x="5066372" y="4410878"/>
            <a:ext cx="487505" cy="8280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80" idx="6"/>
          </p:cNvCxnSpPr>
          <p:nvPr/>
        </p:nvCxnSpPr>
        <p:spPr>
          <a:xfrm>
            <a:off x="4961252" y="5525009"/>
            <a:ext cx="762876" cy="568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81" idx="7"/>
          </p:cNvCxnSpPr>
          <p:nvPr/>
        </p:nvCxnSpPr>
        <p:spPr>
          <a:xfrm rot="5400000" flipH="1" flipV="1">
            <a:off x="4900958" y="5181568"/>
            <a:ext cx="847545" cy="7987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Oval 151"/>
          <p:cNvSpPr>
            <a:spLocks noChangeAspect="1"/>
          </p:cNvSpPr>
          <p:nvPr/>
        </p:nvSpPr>
        <p:spPr>
          <a:xfrm>
            <a:off x="6804248" y="692696"/>
            <a:ext cx="245230" cy="27247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IN" dirty="0"/>
          </a:p>
        </p:txBody>
      </p:sp>
      <p:sp>
        <p:nvSpPr>
          <p:cNvPr id="153" name="Oval 152"/>
          <p:cNvSpPr>
            <a:spLocks noChangeAspect="1"/>
          </p:cNvSpPr>
          <p:nvPr/>
        </p:nvSpPr>
        <p:spPr>
          <a:xfrm>
            <a:off x="6876256" y="2220418"/>
            <a:ext cx="245230" cy="27247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IN" dirty="0"/>
          </a:p>
        </p:txBody>
      </p:sp>
      <p:sp>
        <p:nvSpPr>
          <p:cNvPr id="154" name="Oval 153"/>
          <p:cNvSpPr>
            <a:spLocks noChangeAspect="1"/>
          </p:cNvSpPr>
          <p:nvPr/>
        </p:nvSpPr>
        <p:spPr>
          <a:xfrm>
            <a:off x="6876256" y="2636912"/>
            <a:ext cx="245230" cy="27247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IN" dirty="0"/>
          </a:p>
        </p:txBody>
      </p:sp>
      <p:sp>
        <p:nvSpPr>
          <p:cNvPr id="155" name="Oval 154"/>
          <p:cNvSpPr>
            <a:spLocks noChangeAspect="1"/>
          </p:cNvSpPr>
          <p:nvPr/>
        </p:nvSpPr>
        <p:spPr>
          <a:xfrm>
            <a:off x="6876256" y="3516562"/>
            <a:ext cx="245230" cy="27247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IN" dirty="0"/>
          </a:p>
        </p:txBody>
      </p:sp>
      <p:cxnSp>
        <p:nvCxnSpPr>
          <p:cNvPr id="157" name="Straight Arrow Connector 156"/>
          <p:cNvCxnSpPr>
            <a:stCxn id="45" idx="6"/>
            <a:endCxn id="152" idx="2"/>
          </p:cNvCxnSpPr>
          <p:nvPr/>
        </p:nvCxnSpPr>
        <p:spPr>
          <a:xfrm>
            <a:off x="4932040" y="828935"/>
            <a:ext cx="18722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stCxn id="46" idx="6"/>
            <a:endCxn id="153" idx="1"/>
          </p:cNvCxnSpPr>
          <p:nvPr/>
        </p:nvCxnSpPr>
        <p:spPr>
          <a:xfrm>
            <a:off x="4932034" y="1404999"/>
            <a:ext cx="1980135" cy="855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52" idx="6"/>
            <a:endCxn id="152" idx="3"/>
          </p:cNvCxnSpPr>
          <p:nvPr/>
        </p:nvCxnSpPr>
        <p:spPr>
          <a:xfrm flipV="1">
            <a:off x="4932040" y="925271"/>
            <a:ext cx="1908121" cy="855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53" idx="6"/>
            <a:endCxn id="153" idx="2"/>
          </p:cNvCxnSpPr>
          <p:nvPr/>
        </p:nvCxnSpPr>
        <p:spPr>
          <a:xfrm>
            <a:off x="4932034" y="2356657"/>
            <a:ext cx="1944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59" idx="6"/>
          </p:cNvCxnSpPr>
          <p:nvPr/>
        </p:nvCxnSpPr>
        <p:spPr>
          <a:xfrm>
            <a:off x="4932040" y="2716697"/>
            <a:ext cx="1980129" cy="243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stCxn id="60" idx="6"/>
            <a:endCxn id="155" idx="1"/>
          </p:cNvCxnSpPr>
          <p:nvPr/>
        </p:nvCxnSpPr>
        <p:spPr>
          <a:xfrm>
            <a:off x="4932034" y="3292761"/>
            <a:ext cx="1980135" cy="2637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stCxn id="66" idx="6"/>
            <a:endCxn id="155" idx="2"/>
          </p:cNvCxnSpPr>
          <p:nvPr/>
        </p:nvCxnSpPr>
        <p:spPr>
          <a:xfrm>
            <a:off x="4932040" y="3652801"/>
            <a:ext cx="19442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152" idx="6"/>
          </p:cNvCxnSpPr>
          <p:nvPr/>
        </p:nvCxnSpPr>
        <p:spPr>
          <a:xfrm>
            <a:off x="7049478" y="828935"/>
            <a:ext cx="978906" cy="77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>
            <a:off x="7020272" y="836712"/>
            <a:ext cx="978906" cy="77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>
            <a:off x="7092280" y="2348880"/>
            <a:ext cx="978906" cy="77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>
            <a:off x="7092280" y="2773151"/>
            <a:ext cx="978906" cy="77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>
            <a:off x="7121486" y="3645024"/>
            <a:ext cx="978906" cy="77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>
            <a:off x="7164288" y="4573351"/>
            <a:ext cx="978906" cy="77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/>
          <p:nvPr/>
        </p:nvCxnSpPr>
        <p:spPr>
          <a:xfrm>
            <a:off x="7164288" y="5157192"/>
            <a:ext cx="978906" cy="77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>
            <a:off x="7164288" y="5517232"/>
            <a:ext cx="978906" cy="77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/>
          <p:nvPr/>
        </p:nvCxnSpPr>
        <p:spPr>
          <a:xfrm>
            <a:off x="7164288" y="6093296"/>
            <a:ext cx="978906" cy="77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395536" y="620688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x(0)</a:t>
            </a:r>
            <a:endParaRPr lang="en-IN" dirty="0"/>
          </a:p>
        </p:txBody>
      </p:sp>
      <p:sp>
        <p:nvSpPr>
          <p:cNvPr id="127" name="Rectangle 126"/>
          <p:cNvSpPr/>
          <p:nvPr/>
        </p:nvSpPr>
        <p:spPr>
          <a:xfrm>
            <a:off x="323528" y="1196752"/>
            <a:ext cx="577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x(7)</a:t>
            </a:r>
            <a:endParaRPr lang="en-IN" dirty="0"/>
          </a:p>
        </p:txBody>
      </p:sp>
      <p:sp>
        <p:nvSpPr>
          <p:cNvPr id="143" name="Rectangle 142"/>
          <p:cNvSpPr/>
          <p:nvPr/>
        </p:nvSpPr>
        <p:spPr>
          <a:xfrm>
            <a:off x="323528" y="1628800"/>
            <a:ext cx="570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x(3)</a:t>
            </a:r>
            <a:endParaRPr lang="en-IN" dirty="0"/>
          </a:p>
        </p:txBody>
      </p:sp>
      <p:sp>
        <p:nvSpPr>
          <p:cNvPr id="145" name="Rectangle 144"/>
          <p:cNvSpPr/>
          <p:nvPr/>
        </p:nvSpPr>
        <p:spPr>
          <a:xfrm>
            <a:off x="309366" y="2132856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x(4)</a:t>
            </a:r>
            <a:endParaRPr lang="en-IN" dirty="0"/>
          </a:p>
        </p:txBody>
      </p:sp>
      <p:sp>
        <p:nvSpPr>
          <p:cNvPr id="146" name="Rectangle 145"/>
          <p:cNvSpPr/>
          <p:nvPr/>
        </p:nvSpPr>
        <p:spPr>
          <a:xfrm>
            <a:off x="323528" y="2492896"/>
            <a:ext cx="537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x(1)</a:t>
            </a:r>
            <a:endParaRPr lang="en-IN" dirty="0"/>
          </a:p>
        </p:txBody>
      </p:sp>
      <p:sp>
        <p:nvSpPr>
          <p:cNvPr id="148" name="Rectangle 147"/>
          <p:cNvSpPr/>
          <p:nvPr/>
        </p:nvSpPr>
        <p:spPr>
          <a:xfrm>
            <a:off x="323528" y="3068960"/>
            <a:ext cx="590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x(6)</a:t>
            </a:r>
            <a:endParaRPr lang="en-IN" dirty="0"/>
          </a:p>
        </p:txBody>
      </p:sp>
      <p:sp>
        <p:nvSpPr>
          <p:cNvPr id="150" name="Rectangle 149"/>
          <p:cNvSpPr/>
          <p:nvPr/>
        </p:nvSpPr>
        <p:spPr>
          <a:xfrm>
            <a:off x="322190" y="3491716"/>
            <a:ext cx="577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x(2)</a:t>
            </a:r>
            <a:endParaRPr lang="en-IN" dirty="0"/>
          </a:p>
        </p:txBody>
      </p:sp>
      <p:sp>
        <p:nvSpPr>
          <p:cNvPr id="156" name="Rectangle 155"/>
          <p:cNvSpPr/>
          <p:nvPr/>
        </p:nvSpPr>
        <p:spPr>
          <a:xfrm>
            <a:off x="323528" y="4005064"/>
            <a:ext cx="57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x(5)</a:t>
            </a:r>
            <a:endParaRPr lang="en-IN" dirty="0"/>
          </a:p>
        </p:txBody>
      </p:sp>
      <p:sp>
        <p:nvSpPr>
          <p:cNvPr id="158" name="Rectangle 157"/>
          <p:cNvSpPr/>
          <p:nvPr/>
        </p:nvSpPr>
        <p:spPr>
          <a:xfrm>
            <a:off x="8188568" y="5301208"/>
            <a:ext cx="631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X(0)</a:t>
            </a:r>
            <a:endParaRPr lang="en-IN" dirty="0"/>
          </a:p>
        </p:txBody>
      </p:sp>
      <p:sp>
        <p:nvSpPr>
          <p:cNvPr id="160" name="Rectangle 159"/>
          <p:cNvSpPr/>
          <p:nvPr/>
        </p:nvSpPr>
        <p:spPr>
          <a:xfrm>
            <a:off x="8097451" y="548680"/>
            <a:ext cx="5790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X(1)</a:t>
            </a:r>
            <a:endParaRPr lang="en-IN" dirty="0"/>
          </a:p>
        </p:txBody>
      </p:sp>
      <p:sp>
        <p:nvSpPr>
          <p:cNvPr id="162" name="Rectangle 161"/>
          <p:cNvSpPr/>
          <p:nvPr/>
        </p:nvSpPr>
        <p:spPr>
          <a:xfrm>
            <a:off x="8172400" y="2132856"/>
            <a:ext cx="619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X(7)</a:t>
            </a:r>
            <a:endParaRPr lang="en-IN" dirty="0"/>
          </a:p>
        </p:txBody>
      </p:sp>
      <p:sp>
        <p:nvSpPr>
          <p:cNvPr id="164" name="Rectangle 163"/>
          <p:cNvSpPr/>
          <p:nvPr/>
        </p:nvSpPr>
        <p:spPr>
          <a:xfrm>
            <a:off x="8204598" y="2555612"/>
            <a:ext cx="615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X(5)</a:t>
            </a:r>
            <a:endParaRPr lang="en-IN" dirty="0"/>
          </a:p>
        </p:txBody>
      </p:sp>
      <p:sp>
        <p:nvSpPr>
          <p:cNvPr id="165" name="Rectangle 164"/>
          <p:cNvSpPr/>
          <p:nvPr/>
        </p:nvSpPr>
        <p:spPr>
          <a:xfrm>
            <a:off x="8201392" y="4355812"/>
            <a:ext cx="619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X(2)</a:t>
            </a:r>
            <a:endParaRPr lang="en-IN" dirty="0"/>
          </a:p>
        </p:txBody>
      </p:sp>
      <p:sp>
        <p:nvSpPr>
          <p:cNvPr id="166" name="Rectangle 165"/>
          <p:cNvSpPr/>
          <p:nvPr/>
        </p:nvSpPr>
        <p:spPr>
          <a:xfrm>
            <a:off x="8188568" y="4931876"/>
            <a:ext cx="631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X(6)</a:t>
            </a:r>
            <a:endParaRPr lang="en-IN" dirty="0"/>
          </a:p>
        </p:txBody>
      </p:sp>
      <p:sp>
        <p:nvSpPr>
          <p:cNvPr id="168" name="Rectangle 167"/>
          <p:cNvSpPr/>
          <p:nvPr/>
        </p:nvSpPr>
        <p:spPr>
          <a:xfrm>
            <a:off x="8207804" y="3419708"/>
            <a:ext cx="612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X(3)</a:t>
            </a:r>
            <a:endParaRPr lang="en-IN" dirty="0"/>
          </a:p>
        </p:txBody>
      </p:sp>
      <p:sp>
        <p:nvSpPr>
          <p:cNvPr id="169" name="Rectangle 168"/>
          <p:cNvSpPr/>
          <p:nvPr/>
        </p:nvSpPr>
        <p:spPr>
          <a:xfrm>
            <a:off x="8191774" y="5867980"/>
            <a:ext cx="628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X(4)</a:t>
            </a:r>
            <a:endParaRPr lang="en-IN" dirty="0"/>
          </a:p>
        </p:txBody>
      </p:sp>
      <p:sp>
        <p:nvSpPr>
          <p:cNvPr id="170" name="TextBox 169"/>
          <p:cNvSpPr txBox="1"/>
          <p:nvPr/>
        </p:nvSpPr>
        <p:spPr>
          <a:xfrm>
            <a:off x="1855706" y="1340768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IN" dirty="0"/>
          </a:p>
        </p:txBody>
      </p:sp>
      <p:sp>
        <p:nvSpPr>
          <p:cNvPr id="172" name="Rectangle 171"/>
          <p:cNvSpPr/>
          <p:nvPr/>
        </p:nvSpPr>
        <p:spPr>
          <a:xfrm>
            <a:off x="1907704" y="2348880"/>
            <a:ext cx="268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</a:t>
            </a:r>
            <a:endParaRPr lang="en-IN" dirty="0"/>
          </a:p>
        </p:txBody>
      </p:sp>
      <p:sp>
        <p:nvSpPr>
          <p:cNvPr id="174" name="Rectangle 173"/>
          <p:cNvSpPr/>
          <p:nvPr/>
        </p:nvSpPr>
        <p:spPr>
          <a:xfrm>
            <a:off x="1927714" y="3244334"/>
            <a:ext cx="268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</a:t>
            </a:r>
            <a:endParaRPr lang="en-IN" dirty="0"/>
          </a:p>
        </p:txBody>
      </p:sp>
      <p:sp>
        <p:nvSpPr>
          <p:cNvPr id="176" name="Rectangle 175"/>
          <p:cNvSpPr/>
          <p:nvPr/>
        </p:nvSpPr>
        <p:spPr>
          <a:xfrm>
            <a:off x="3657382" y="764704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7</a:t>
            </a:r>
            <a:endParaRPr lang="en-IN" dirty="0"/>
          </a:p>
        </p:txBody>
      </p:sp>
      <p:sp>
        <p:nvSpPr>
          <p:cNvPr id="177" name="TextBox 176"/>
          <p:cNvSpPr txBox="1"/>
          <p:nvPr/>
        </p:nvSpPr>
        <p:spPr>
          <a:xfrm>
            <a:off x="2195736" y="908720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</a:t>
            </a:r>
            <a:r>
              <a:rPr lang="en-US" sz="1600" baseline="-25000" dirty="0" smtClean="0"/>
              <a:t>0</a:t>
            </a:r>
            <a:endParaRPr lang="en-IN" sz="1600" baseline="-25000" dirty="0"/>
          </a:p>
        </p:txBody>
      </p:sp>
      <p:sp>
        <p:nvSpPr>
          <p:cNvPr id="179" name="Rectangle 178"/>
          <p:cNvSpPr/>
          <p:nvPr/>
        </p:nvSpPr>
        <p:spPr>
          <a:xfrm>
            <a:off x="2007356" y="1412776"/>
            <a:ext cx="47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0</a:t>
            </a:r>
            <a:endParaRPr lang="en-IN" baseline="-25000" dirty="0"/>
          </a:p>
        </p:txBody>
      </p:sp>
      <p:sp>
        <p:nvSpPr>
          <p:cNvPr id="180" name="Rectangle 179"/>
          <p:cNvSpPr/>
          <p:nvPr/>
        </p:nvSpPr>
        <p:spPr>
          <a:xfrm>
            <a:off x="2123728" y="1844824"/>
            <a:ext cx="367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IN" baseline="-25000" dirty="0"/>
          </a:p>
        </p:txBody>
      </p:sp>
      <p:sp>
        <p:nvSpPr>
          <p:cNvPr id="182" name="Rectangle 181"/>
          <p:cNvSpPr/>
          <p:nvPr/>
        </p:nvSpPr>
        <p:spPr>
          <a:xfrm>
            <a:off x="2039542" y="2348880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-25000" dirty="0" smtClean="0"/>
              <a:t>M1</a:t>
            </a:r>
            <a:endParaRPr lang="en-IN" baseline="-25000" dirty="0"/>
          </a:p>
        </p:txBody>
      </p:sp>
      <p:sp>
        <p:nvSpPr>
          <p:cNvPr id="189" name="Rectangle 188"/>
          <p:cNvSpPr/>
          <p:nvPr/>
        </p:nvSpPr>
        <p:spPr>
          <a:xfrm>
            <a:off x="2093918" y="3717032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3</a:t>
            </a:r>
            <a:endParaRPr lang="en-IN" baseline="-25000" dirty="0"/>
          </a:p>
        </p:txBody>
      </p:sp>
      <p:sp>
        <p:nvSpPr>
          <p:cNvPr id="190" name="Rectangle 189"/>
          <p:cNvSpPr/>
          <p:nvPr/>
        </p:nvSpPr>
        <p:spPr>
          <a:xfrm>
            <a:off x="2051720" y="2780928"/>
            <a:ext cx="394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endParaRPr lang="en-IN" baseline="-25000" dirty="0"/>
          </a:p>
        </p:txBody>
      </p:sp>
      <p:sp>
        <p:nvSpPr>
          <p:cNvPr id="191" name="Rectangle 190"/>
          <p:cNvSpPr/>
          <p:nvPr/>
        </p:nvSpPr>
        <p:spPr>
          <a:xfrm>
            <a:off x="2015370" y="3275692"/>
            <a:ext cx="468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endParaRPr lang="en-IN" baseline="-25000" dirty="0"/>
          </a:p>
        </p:txBody>
      </p:sp>
      <p:sp>
        <p:nvSpPr>
          <p:cNvPr id="192" name="Rectangle 191"/>
          <p:cNvSpPr/>
          <p:nvPr/>
        </p:nvSpPr>
        <p:spPr>
          <a:xfrm>
            <a:off x="2123728" y="4283804"/>
            <a:ext cx="463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3</a:t>
            </a:r>
            <a:endParaRPr lang="en-IN" baseline="-25000" dirty="0"/>
          </a:p>
        </p:txBody>
      </p:sp>
      <p:sp>
        <p:nvSpPr>
          <p:cNvPr id="193" name="TextBox 192"/>
          <p:cNvSpPr txBox="1"/>
          <p:nvPr/>
        </p:nvSpPr>
        <p:spPr>
          <a:xfrm>
            <a:off x="4355976" y="1340768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IN" dirty="0"/>
          </a:p>
        </p:txBody>
      </p:sp>
      <p:sp>
        <p:nvSpPr>
          <p:cNvPr id="194" name="Rectangle 193"/>
          <p:cNvSpPr/>
          <p:nvPr/>
        </p:nvSpPr>
        <p:spPr>
          <a:xfrm>
            <a:off x="4355976" y="2348880"/>
            <a:ext cx="268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</a:t>
            </a:r>
            <a:endParaRPr lang="en-IN" dirty="0"/>
          </a:p>
        </p:txBody>
      </p:sp>
      <p:sp>
        <p:nvSpPr>
          <p:cNvPr id="195" name="Rectangle 194"/>
          <p:cNvSpPr/>
          <p:nvPr/>
        </p:nvSpPr>
        <p:spPr>
          <a:xfrm>
            <a:off x="3563888" y="2276872"/>
            <a:ext cx="360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endParaRPr lang="en-IN" dirty="0"/>
          </a:p>
        </p:txBody>
      </p:sp>
      <p:sp>
        <p:nvSpPr>
          <p:cNvPr id="196" name="Rectangle 195"/>
          <p:cNvSpPr/>
          <p:nvPr/>
        </p:nvSpPr>
        <p:spPr>
          <a:xfrm>
            <a:off x="4437989" y="4211796"/>
            <a:ext cx="268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</a:t>
            </a:r>
            <a:endParaRPr lang="en-IN" dirty="0"/>
          </a:p>
        </p:txBody>
      </p:sp>
      <p:sp>
        <p:nvSpPr>
          <p:cNvPr id="197" name="Rectangle 196"/>
          <p:cNvSpPr/>
          <p:nvPr/>
        </p:nvSpPr>
        <p:spPr>
          <a:xfrm>
            <a:off x="4437989" y="5147900"/>
            <a:ext cx="268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</a:t>
            </a:r>
            <a:endParaRPr lang="en-IN" dirty="0"/>
          </a:p>
        </p:txBody>
      </p:sp>
      <p:sp>
        <p:nvSpPr>
          <p:cNvPr id="198" name="Rectangle 197"/>
          <p:cNvSpPr/>
          <p:nvPr/>
        </p:nvSpPr>
        <p:spPr>
          <a:xfrm>
            <a:off x="4437989" y="6084004"/>
            <a:ext cx="268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</a:t>
            </a:r>
            <a:endParaRPr lang="en-IN" dirty="0"/>
          </a:p>
        </p:txBody>
      </p:sp>
      <p:sp>
        <p:nvSpPr>
          <p:cNvPr id="199" name="TextBox 198"/>
          <p:cNvSpPr txBox="1"/>
          <p:nvPr/>
        </p:nvSpPr>
        <p:spPr>
          <a:xfrm>
            <a:off x="3563888" y="47667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IN" dirty="0"/>
          </a:p>
        </p:txBody>
      </p:sp>
      <p:sp>
        <p:nvSpPr>
          <p:cNvPr id="200" name="Rectangle 199"/>
          <p:cNvSpPr/>
          <p:nvPr/>
        </p:nvSpPr>
        <p:spPr>
          <a:xfrm>
            <a:off x="3635896" y="980728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7</a:t>
            </a:r>
            <a:endParaRPr lang="en-IN" dirty="0"/>
          </a:p>
        </p:txBody>
      </p:sp>
      <p:sp>
        <p:nvSpPr>
          <p:cNvPr id="201" name="Rectangle 200"/>
          <p:cNvSpPr/>
          <p:nvPr/>
        </p:nvSpPr>
        <p:spPr>
          <a:xfrm>
            <a:off x="3873406" y="1340768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IN" dirty="0"/>
          </a:p>
        </p:txBody>
      </p:sp>
      <p:sp>
        <p:nvSpPr>
          <p:cNvPr id="202" name="Rectangle 201"/>
          <p:cNvSpPr/>
          <p:nvPr/>
        </p:nvSpPr>
        <p:spPr>
          <a:xfrm>
            <a:off x="3563888" y="1412776"/>
            <a:ext cx="360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endParaRPr lang="en-IN" dirty="0"/>
          </a:p>
        </p:txBody>
      </p:sp>
      <p:sp>
        <p:nvSpPr>
          <p:cNvPr id="203" name="Rectangle 202"/>
          <p:cNvSpPr/>
          <p:nvPr/>
        </p:nvSpPr>
        <p:spPr>
          <a:xfrm>
            <a:off x="3779912" y="1772816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5</a:t>
            </a:r>
            <a:endParaRPr lang="en-IN" dirty="0"/>
          </a:p>
        </p:txBody>
      </p:sp>
      <p:sp>
        <p:nvSpPr>
          <p:cNvPr id="204" name="Rectangle 203"/>
          <p:cNvSpPr/>
          <p:nvPr/>
        </p:nvSpPr>
        <p:spPr>
          <a:xfrm>
            <a:off x="3707904" y="191683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5</a:t>
            </a:r>
            <a:endParaRPr lang="en-IN" dirty="0"/>
          </a:p>
        </p:txBody>
      </p:sp>
      <p:sp>
        <p:nvSpPr>
          <p:cNvPr id="205" name="Rectangle 204"/>
          <p:cNvSpPr/>
          <p:nvPr/>
        </p:nvSpPr>
        <p:spPr>
          <a:xfrm>
            <a:off x="3779912" y="234888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5</a:t>
            </a:r>
            <a:endParaRPr lang="en-IN" dirty="0"/>
          </a:p>
        </p:txBody>
      </p:sp>
      <p:sp>
        <p:nvSpPr>
          <p:cNvPr id="206" name="Rectangle 205"/>
          <p:cNvSpPr/>
          <p:nvPr/>
        </p:nvSpPr>
        <p:spPr>
          <a:xfrm>
            <a:off x="3563888" y="3203684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5</a:t>
            </a:r>
            <a:endParaRPr lang="en-IN" dirty="0"/>
          </a:p>
        </p:txBody>
      </p:sp>
      <p:sp>
        <p:nvSpPr>
          <p:cNvPr id="207" name="Rectangle 206"/>
          <p:cNvSpPr/>
          <p:nvPr/>
        </p:nvSpPr>
        <p:spPr>
          <a:xfrm>
            <a:off x="3635896" y="2636912"/>
            <a:ext cx="360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endParaRPr lang="en-IN" dirty="0"/>
          </a:p>
        </p:txBody>
      </p:sp>
      <p:sp>
        <p:nvSpPr>
          <p:cNvPr id="208" name="Rectangle 207"/>
          <p:cNvSpPr/>
          <p:nvPr/>
        </p:nvSpPr>
        <p:spPr>
          <a:xfrm>
            <a:off x="3635896" y="2924944"/>
            <a:ext cx="360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endParaRPr lang="en-IN" dirty="0"/>
          </a:p>
        </p:txBody>
      </p:sp>
      <p:sp>
        <p:nvSpPr>
          <p:cNvPr id="209" name="Rectangle 208"/>
          <p:cNvSpPr/>
          <p:nvPr/>
        </p:nvSpPr>
        <p:spPr>
          <a:xfrm>
            <a:off x="3635896" y="3573016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IN" dirty="0"/>
          </a:p>
        </p:txBody>
      </p:sp>
      <p:sp>
        <p:nvSpPr>
          <p:cNvPr id="210" name="Rectangle 209"/>
          <p:cNvSpPr/>
          <p:nvPr/>
        </p:nvSpPr>
        <p:spPr>
          <a:xfrm>
            <a:off x="4063782" y="3284984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7</a:t>
            </a:r>
            <a:endParaRPr lang="en-IN" dirty="0"/>
          </a:p>
        </p:txBody>
      </p:sp>
      <p:sp>
        <p:nvSpPr>
          <p:cNvPr id="211" name="Rectangle 210"/>
          <p:cNvSpPr/>
          <p:nvPr/>
        </p:nvSpPr>
        <p:spPr>
          <a:xfrm>
            <a:off x="3851920" y="4139788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7</a:t>
            </a:r>
            <a:endParaRPr lang="en-IN" dirty="0"/>
          </a:p>
        </p:txBody>
      </p:sp>
      <p:sp>
        <p:nvSpPr>
          <p:cNvPr id="212" name="Rectangle 211"/>
          <p:cNvSpPr/>
          <p:nvPr/>
        </p:nvSpPr>
        <p:spPr>
          <a:xfrm>
            <a:off x="6156176" y="4211796"/>
            <a:ext cx="365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IN" dirty="0"/>
          </a:p>
        </p:txBody>
      </p:sp>
      <p:sp>
        <p:nvSpPr>
          <p:cNvPr id="213" name="Rectangle 212"/>
          <p:cNvSpPr/>
          <p:nvPr/>
        </p:nvSpPr>
        <p:spPr>
          <a:xfrm>
            <a:off x="6156176" y="5075892"/>
            <a:ext cx="365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IN" dirty="0"/>
          </a:p>
        </p:txBody>
      </p:sp>
      <p:sp>
        <p:nvSpPr>
          <p:cNvPr id="214" name="Rectangle 213"/>
          <p:cNvSpPr/>
          <p:nvPr/>
        </p:nvSpPr>
        <p:spPr>
          <a:xfrm>
            <a:off x="5854364" y="4509120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endParaRPr lang="en-IN" dirty="0"/>
          </a:p>
        </p:txBody>
      </p:sp>
      <p:sp>
        <p:nvSpPr>
          <p:cNvPr id="215" name="Rectangle 214"/>
          <p:cNvSpPr/>
          <p:nvPr/>
        </p:nvSpPr>
        <p:spPr>
          <a:xfrm>
            <a:off x="5854364" y="4715852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endParaRPr lang="en-IN" dirty="0"/>
          </a:p>
        </p:txBody>
      </p:sp>
      <p:sp>
        <p:nvSpPr>
          <p:cNvPr id="216" name="Rectangle 215"/>
          <p:cNvSpPr/>
          <p:nvPr/>
        </p:nvSpPr>
        <p:spPr>
          <a:xfrm>
            <a:off x="7512150" y="5219908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4</a:t>
            </a:r>
            <a:endParaRPr lang="en-IN" dirty="0"/>
          </a:p>
        </p:txBody>
      </p:sp>
      <p:sp>
        <p:nvSpPr>
          <p:cNvPr id="217" name="Rectangle 216"/>
          <p:cNvSpPr/>
          <p:nvPr/>
        </p:nvSpPr>
        <p:spPr>
          <a:xfrm>
            <a:off x="7524328" y="5723964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4</a:t>
            </a:r>
            <a:endParaRPr lang="en-IN" dirty="0"/>
          </a:p>
        </p:txBody>
      </p:sp>
      <p:sp>
        <p:nvSpPr>
          <p:cNvPr id="218" name="TextBox 217"/>
          <p:cNvSpPr txBox="1"/>
          <p:nvPr/>
        </p:nvSpPr>
        <p:spPr>
          <a:xfrm>
            <a:off x="899592" y="5517232"/>
            <a:ext cx="1417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</a:t>
            </a:r>
            <a:r>
              <a:rPr lang="en-US" smtClean="0"/>
              <a:t>Point DCT</a:t>
            </a:r>
            <a:endParaRPr lang="en-US" dirty="0" smtClean="0"/>
          </a:p>
          <a:p>
            <a:r>
              <a:rPr lang="en-US" dirty="0" smtClean="0"/>
              <a:t>I Stage</a:t>
            </a:r>
            <a:endParaRPr lang="en-IN" dirty="0"/>
          </a:p>
        </p:txBody>
      </p:sp>
      <p:cxnSp>
        <p:nvCxnSpPr>
          <p:cNvPr id="221" name="Straight Arrow Connector 220"/>
          <p:cNvCxnSpPr>
            <a:stCxn id="67" idx="6"/>
            <a:endCxn id="154" idx="4"/>
          </p:cNvCxnSpPr>
          <p:nvPr/>
        </p:nvCxnSpPr>
        <p:spPr>
          <a:xfrm flipV="1">
            <a:off x="4932034" y="2909390"/>
            <a:ext cx="2066837" cy="1319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Rectangle 223"/>
          <p:cNvSpPr/>
          <p:nvPr/>
        </p:nvSpPr>
        <p:spPr>
          <a:xfrm>
            <a:off x="6680242" y="6084004"/>
            <a:ext cx="268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</a:t>
            </a:r>
            <a:endParaRPr lang="en-IN" dirty="0"/>
          </a:p>
        </p:txBody>
      </p:sp>
      <p:sp>
        <p:nvSpPr>
          <p:cNvPr id="225" name="Rectangle 224"/>
          <p:cNvSpPr/>
          <p:nvPr/>
        </p:nvSpPr>
        <p:spPr>
          <a:xfrm>
            <a:off x="6680242" y="5147900"/>
            <a:ext cx="268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</a:t>
            </a:r>
            <a:endParaRPr lang="en-IN" dirty="0"/>
          </a:p>
        </p:txBody>
      </p:sp>
      <p:sp>
        <p:nvSpPr>
          <p:cNvPr id="226" name="Rectangle 225"/>
          <p:cNvSpPr/>
          <p:nvPr/>
        </p:nvSpPr>
        <p:spPr>
          <a:xfrm>
            <a:off x="6680242" y="3635732"/>
            <a:ext cx="268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</a:t>
            </a:r>
            <a:endParaRPr lang="en-IN" dirty="0"/>
          </a:p>
        </p:txBody>
      </p:sp>
      <p:sp>
        <p:nvSpPr>
          <p:cNvPr id="227" name="Rectangle 226"/>
          <p:cNvSpPr/>
          <p:nvPr/>
        </p:nvSpPr>
        <p:spPr>
          <a:xfrm>
            <a:off x="4437989" y="3284984"/>
            <a:ext cx="268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</a:t>
            </a:r>
            <a:endParaRPr lang="en-IN" dirty="0"/>
          </a:p>
        </p:txBody>
      </p:sp>
      <p:sp>
        <p:nvSpPr>
          <p:cNvPr id="228" name="Rectangle 227"/>
          <p:cNvSpPr/>
          <p:nvPr/>
        </p:nvSpPr>
        <p:spPr>
          <a:xfrm>
            <a:off x="6680242" y="2348880"/>
            <a:ext cx="268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362304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F02C-BFF1-494F-AB12-18A3534F3978}" type="datetime3">
              <a:rPr lang="en-IN" smtClean="0"/>
              <a:pPr/>
              <a:t>16 September 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College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59AC-7B81-478B-AC0F-1E5F87688D66}" type="slidenum">
              <a:rPr lang="en-IN" smtClean="0"/>
              <a:pPr/>
              <a:t>9</a:t>
            </a:fld>
            <a:endParaRPr lang="en-IN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78" y="2919784"/>
            <a:ext cx="2557463" cy="11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ight Arrow 8"/>
          <p:cNvSpPr/>
          <p:nvPr/>
        </p:nvSpPr>
        <p:spPr>
          <a:xfrm>
            <a:off x="3737608" y="3232400"/>
            <a:ext cx="978408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noFill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4244895"/>
            <a:ext cx="77650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ax+by</a:t>
            </a:r>
            <a:r>
              <a:rPr lang="en-US" dirty="0" smtClean="0"/>
              <a:t> = </a:t>
            </a:r>
            <a:r>
              <a:rPr lang="en-US" dirty="0" err="1" smtClean="0"/>
              <a:t>ax+bx+by-bx</a:t>
            </a:r>
            <a:r>
              <a:rPr lang="en-US" dirty="0" smtClean="0"/>
              <a:t>= (</a:t>
            </a:r>
            <a:r>
              <a:rPr lang="en-US" dirty="0" err="1" smtClean="0"/>
              <a:t>x+y</a:t>
            </a:r>
            <a:r>
              <a:rPr lang="en-US" dirty="0" smtClean="0"/>
              <a:t>)b+(a-b)x         4Multiplications+ 2 Additions</a:t>
            </a:r>
          </a:p>
          <a:p>
            <a:r>
              <a:rPr lang="en-US" dirty="0" err="1" smtClean="0"/>
              <a:t>bx</a:t>
            </a:r>
            <a:r>
              <a:rPr lang="en-US" dirty="0" smtClean="0"/>
              <a:t>-by = </a:t>
            </a:r>
            <a:r>
              <a:rPr lang="en-US" dirty="0" err="1" smtClean="0"/>
              <a:t>bx+by</a:t>
            </a:r>
            <a:r>
              <a:rPr lang="en-US" dirty="0" smtClean="0"/>
              <a:t>-ay-by=(</a:t>
            </a:r>
            <a:r>
              <a:rPr lang="en-US" dirty="0" err="1" smtClean="0"/>
              <a:t>x+y</a:t>
            </a:r>
            <a:r>
              <a:rPr lang="en-US" dirty="0" smtClean="0"/>
              <a:t>)b-(</a:t>
            </a:r>
            <a:r>
              <a:rPr lang="en-US" dirty="0" err="1" smtClean="0"/>
              <a:t>a+b</a:t>
            </a:r>
            <a:r>
              <a:rPr lang="en-US" dirty="0" smtClean="0"/>
              <a:t>)y                               to</a:t>
            </a:r>
          </a:p>
          <a:p>
            <a:r>
              <a:rPr lang="en-US" dirty="0" smtClean="0"/>
              <a:t>                                                                         5 Multiplications+5 </a:t>
            </a:r>
            <a:r>
              <a:rPr lang="en-US" dirty="0" err="1" smtClean="0"/>
              <a:t>Addditions</a:t>
            </a:r>
            <a:endParaRPr lang="en-US" dirty="0" smtClean="0"/>
          </a:p>
          <a:p>
            <a:r>
              <a:rPr lang="en-US" dirty="0" smtClean="0"/>
              <a:t>                                                                                     (4Additions pre-calculated)</a:t>
            </a:r>
            <a:endParaRPr lang="en-IN" dirty="0"/>
          </a:p>
        </p:txBody>
      </p:sp>
      <p:pic>
        <p:nvPicPr>
          <p:cNvPr id="16" name="Picture 15" descr="ckt.png"/>
          <p:cNvPicPr>
            <a:picLocks noChangeAspect="1"/>
          </p:cNvPicPr>
          <p:nvPr/>
        </p:nvPicPr>
        <p:blipFill>
          <a:blip r:embed="rId3" cstate="print"/>
          <a:srcRect r="66617" b="64793"/>
          <a:stretch>
            <a:fillRect/>
          </a:stretch>
        </p:blipFill>
        <p:spPr>
          <a:xfrm>
            <a:off x="5136495" y="2780928"/>
            <a:ext cx="2603857" cy="1542405"/>
          </a:xfrm>
          <a:prstGeom prst="rect">
            <a:avLst/>
          </a:prstGeom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1269405"/>
            <a:ext cx="4750594" cy="1583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5661248"/>
            <a:ext cx="2345531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7904" y="5393109"/>
            <a:ext cx="5214938" cy="988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3829</TotalTime>
  <Words>1048</Words>
  <Application>Microsoft Office PowerPoint</Application>
  <PresentationFormat>On-screen Show (4:3)</PresentationFormat>
  <Paragraphs>411</Paragraphs>
  <Slides>32</Slides>
  <Notes>1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Flow</vt:lpstr>
      <vt:lpstr>Equation</vt:lpstr>
      <vt:lpstr>Algorithmic Strength Reduction</vt:lpstr>
      <vt:lpstr>Why algorithmic strength reduction?</vt:lpstr>
      <vt:lpstr>Parallel FIR filters</vt:lpstr>
      <vt:lpstr>Parallel FIR filters….</vt:lpstr>
      <vt:lpstr>2-Parallel Fast FIR filter</vt:lpstr>
      <vt:lpstr>DCT Implementation</vt:lpstr>
      <vt:lpstr>DCT Implementation…</vt:lpstr>
      <vt:lpstr>Slide 8</vt:lpstr>
      <vt:lpstr>Slide 9</vt:lpstr>
      <vt:lpstr>Slide 10</vt:lpstr>
      <vt:lpstr>Slide 11</vt:lpstr>
      <vt:lpstr>Fast DCT- Decimation in frequency</vt:lpstr>
      <vt:lpstr>Fast DCT- Decimation in frequency..</vt:lpstr>
      <vt:lpstr>Fast DCT- Decimation in frequency…</vt:lpstr>
      <vt:lpstr>Fast DCT- Decimation in frequency…</vt:lpstr>
      <vt:lpstr>Fast 8-Point IDCT</vt:lpstr>
      <vt:lpstr>Fast 8-Point IDCT</vt:lpstr>
      <vt:lpstr>Fast 8-Point DCT</vt:lpstr>
      <vt:lpstr>Rank order Filters</vt:lpstr>
      <vt:lpstr>Slide 20</vt:lpstr>
      <vt:lpstr>2-parallel rank order filter</vt:lpstr>
      <vt:lpstr>Rank order filter with substructure sharing</vt:lpstr>
      <vt:lpstr>Fast Convolution by Cook-Toom Algorithm</vt:lpstr>
      <vt:lpstr>Slide 24</vt:lpstr>
      <vt:lpstr>Cook-Toom Algorithm</vt:lpstr>
      <vt:lpstr>Example : 2x2 Linear convolution</vt:lpstr>
      <vt:lpstr>Slide 27</vt:lpstr>
      <vt:lpstr>Slide 28</vt:lpstr>
      <vt:lpstr>Modified Cook-Toom Algorithm</vt:lpstr>
      <vt:lpstr>2x2 Convolution</vt:lpstr>
      <vt:lpstr>Slide 31</vt:lpstr>
      <vt:lpstr>Slide 32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Algorithmic Strength Reduction</dc:title>
  <dc:creator>elwin</dc:creator>
  <cp:lastModifiedBy>elwin</cp:lastModifiedBy>
  <cp:revision>265</cp:revision>
  <dcterms:created xsi:type="dcterms:W3CDTF">2010-08-13T03:36:50Z</dcterms:created>
  <dcterms:modified xsi:type="dcterms:W3CDTF">2010-09-16T15:43:31Z</dcterms:modified>
</cp:coreProperties>
</file>